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olors6.xml" ContentType="application/vnd.ms-office.chartcolorstyle+xml"/>
  <Override PartName="/ppt/charts/style22.xml" ContentType="application/vnd.ms-office.chartstyle+xml"/>
  <Override PartName="/ppt/charts/colors27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hart3.xml" ContentType="application/vnd.openxmlformats-officedocument.drawingml.chart+xml"/>
  <Override PartName="/ppt/charts/style5.xml" ContentType="application/vnd.ms-office.chartstyle+xml"/>
  <Override PartName="/ppt/charts/style27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style23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olors19.xml" ContentType="application/vnd.ms-office.chartcolorstyle+xml"/>
  <Override PartName="/ppt/charts/colors28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charts/style21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emf" ContentType="image/x-emf"/>
  <Override PartName="/ppt/charts/colors26.xml" ContentType="application/vnd.ms-office.chartcolorstyle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19.xml" ContentType="application/vnd.ms-office.chartstyle+xml"/>
  <Override PartName="/ppt/charts/style28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charts/style26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charts/colors8.xml" ContentType="application/vnd.ms-office.chartcolorstyle+xml"/>
  <Override PartName="/ppt/charts/style2.xml" ContentType="application/vnd.ms-office.chartstyle+xml"/>
  <Override PartName="/ppt/charts/style24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Override PartName="/ppt/charts/colors4.xml" ContentType="application/vnd.ms-office.chartcolorstyle+xml"/>
  <Override PartName="/ppt/charts/style20.xml" ContentType="application/vnd.ms-office.chartstyle+xml"/>
  <Override PartName="/ppt/charts/colors25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style7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25.xml" ContentType="application/vnd.ms-office.chartstyl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67" r:id="rId3"/>
    <p:sldId id="334" r:id="rId4"/>
    <p:sldId id="371" r:id="rId5"/>
    <p:sldId id="335" r:id="rId6"/>
    <p:sldId id="372" r:id="rId7"/>
    <p:sldId id="373" r:id="rId8"/>
    <p:sldId id="379" r:id="rId9"/>
    <p:sldId id="380" r:id="rId10"/>
    <p:sldId id="381" r:id="rId11"/>
    <p:sldId id="382" r:id="rId12"/>
    <p:sldId id="376" r:id="rId13"/>
    <p:sldId id="377" r:id="rId14"/>
    <p:sldId id="378" r:id="rId15"/>
    <p:sldId id="387" r:id="rId16"/>
    <p:sldId id="344" r:id="rId17"/>
    <p:sldId id="374" r:id="rId18"/>
    <p:sldId id="375" r:id="rId19"/>
    <p:sldId id="386" r:id="rId20"/>
    <p:sldId id="383" r:id="rId21"/>
    <p:sldId id="384" r:id="rId22"/>
    <p:sldId id="385" r:id="rId23"/>
    <p:sldId id="388" r:id="rId24"/>
    <p:sldId id="389" r:id="rId25"/>
    <p:sldId id="390" r:id="rId26"/>
    <p:sldId id="391" r:id="rId27"/>
    <p:sldId id="362" r:id="rId28"/>
    <p:sldId id="363" r:id="rId29"/>
    <p:sldId id="364" r:id="rId30"/>
    <p:sldId id="368" r:id="rId31"/>
    <p:sldId id="366" r:id="rId32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536A"/>
    <a:srgbClr val="ED3061"/>
    <a:srgbClr val="F5AD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517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914;&#953;&#946;&#955;&#943;&#959;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&#914;&#953;&#946;&#955;&#943;&#959;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&#914;&#953;&#946;&#955;&#943;&#959;1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&#914;&#953;&#946;&#955;&#943;&#959;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chartUserShapes" Target="../drawings/drawing1.xml"/><Relationship Id="rId1" Type="http://schemas.openxmlformats.org/officeDocument/2006/relationships/oleObject" Target="&#914;&#953;&#946;&#955;&#943;&#959;1" TargetMode="Externa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&#914;&#953;&#946;&#955;&#943;&#959;1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&#914;&#953;&#946;&#955;&#943;&#959;1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&#914;&#953;&#946;&#955;&#943;&#959;1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&#914;&#953;&#946;&#955;&#943;&#959;1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&#914;&#953;&#946;&#955;&#943;&#959;1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&#914;&#953;&#946;&#955;&#943;&#959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914;&#953;&#946;&#955;&#943;&#959;1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&#914;&#953;&#946;&#955;&#943;&#959;1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&#914;&#953;&#946;&#955;&#943;&#959;1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&#914;&#953;&#946;&#955;&#943;&#959;1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&#914;&#953;&#946;&#955;&#943;&#959;1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&#914;&#953;&#946;&#955;&#943;&#959;1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&#914;&#953;&#946;&#955;&#943;&#959;1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&#914;&#953;&#946;&#955;&#943;&#959;1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&#914;&#953;&#946;&#955;&#943;&#959;1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&#914;&#953;&#946;&#955;&#943;&#959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914;&#953;&#946;&#955;&#943;&#959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914;&#953;&#946;&#955;&#943;&#959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&#914;&#953;&#946;&#955;&#943;&#959;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&#914;&#953;&#946;&#955;&#943;&#959;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&#914;&#953;&#946;&#955;&#943;&#959;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&#914;&#953;&#946;&#955;&#943;&#959;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dirty="0"/>
              <a:t>Αριθμός απασχολουμένων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F0-4AE7-A14B-96D2E4287EF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F0-4AE7-A14B-96D2E4287EF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F0-4AE7-A14B-96D2E4287EF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F0-4AE7-A14B-96D2E4287E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Φύλλο1!$B$2:$B$5</c:f>
              <c:strCache>
                <c:ptCount val="4"/>
                <c:pt idx="0">
                  <c:v>1 άτομο</c:v>
                </c:pt>
                <c:pt idx="1">
                  <c:v>2-3 άτομα</c:v>
                </c:pt>
                <c:pt idx="2">
                  <c:v>4-9 άτομα</c:v>
                </c:pt>
                <c:pt idx="3">
                  <c:v>10 και άνω</c:v>
                </c:pt>
              </c:strCache>
            </c:strRef>
          </c:cat>
          <c:val>
            <c:numRef>
              <c:f>Φύλλο1!$C$2:$C$5</c:f>
              <c:numCache>
                <c:formatCode>0%</c:formatCode>
                <c:ptCount val="4"/>
                <c:pt idx="0" formatCode="0.00%">
                  <c:v>0.502</c:v>
                </c:pt>
                <c:pt idx="1">
                  <c:v>0.32000000000000006</c:v>
                </c:pt>
                <c:pt idx="2" formatCode="0.00%">
                  <c:v>0.13300000000000001</c:v>
                </c:pt>
                <c:pt idx="3" formatCode="0.00%">
                  <c:v>4.4000000000000004E-2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F0-4AE7-A14B-96D2E4287EFD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8F-4F9C-9FDB-6294CE8B8477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8F-4F9C-9FDB-6294CE8B8477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8F-4F9C-9FDB-6294CE8B8477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8F-4F9C-9FDB-6294CE8B84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Φύλλο16!$B$3:$B$6</c:f>
              <c:strCache>
                <c:ptCount val="4"/>
                <c:pt idx="0">
                  <c:v>Τραπεζικός Δανεισμός</c:v>
                </c:pt>
                <c:pt idx="1">
                  <c:v>Κεφάλαια της Επιχείρησης</c:v>
                </c:pt>
                <c:pt idx="2">
                  <c:v>Προσωπικά Κεφάλαια</c:v>
                </c:pt>
                <c:pt idx="3">
                  <c:v>Οικογενειακός Δανεισμός</c:v>
                </c:pt>
              </c:strCache>
            </c:strRef>
          </c:cat>
          <c:val>
            <c:numRef>
              <c:f>Φύλλο16!$C$3:$C$6</c:f>
              <c:numCache>
                <c:formatCode>0%</c:formatCode>
                <c:ptCount val="4"/>
                <c:pt idx="0" formatCode="0.00%">
                  <c:v>2.5000000000000001E-2</c:v>
                </c:pt>
                <c:pt idx="1">
                  <c:v>0.35000000000000003</c:v>
                </c:pt>
                <c:pt idx="2" formatCode="0.00%">
                  <c:v>0.51200000000000001</c:v>
                </c:pt>
                <c:pt idx="3" formatCode="0.00%">
                  <c:v>8.4000000000000019E-2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B8F-4F9C-9FDB-6294CE8B847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D9-4FDB-B172-2BBBB0B02654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D9-4FDB-B172-2BBBB0B02654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D9-4FDB-B172-2BBBB0B02654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D9-4FDB-B172-2BBBB0B02654}"/>
              </c:ext>
            </c:extLst>
          </c:dPt>
          <c:dLbls>
            <c:dLbl>
              <c:idx val="0"/>
              <c:layout>
                <c:manualLayout>
                  <c:x val="5.6262826959714166E-3"/>
                  <c:y val="-4.12005021111491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D9-4FDB-B172-2BBBB0B02654}"/>
                </c:ext>
              </c:extLst>
            </c:dLbl>
            <c:dLbl>
              <c:idx val="1"/>
              <c:layout>
                <c:manualLayout>
                  <c:x val="4.8683248706061277E-2"/>
                  <c:y val="-1.00857392825896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D9-4FDB-B172-2BBBB0B02654}"/>
                </c:ext>
              </c:extLst>
            </c:dLbl>
            <c:dLbl>
              <c:idx val="2"/>
              <c:layout>
                <c:manualLayout>
                  <c:x val="6.1382736036500123E-2"/>
                  <c:y val="-2.16525543002777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1D9-4FDB-B172-2BBBB0B02654}"/>
                </c:ext>
              </c:extLst>
            </c:dLbl>
            <c:dLbl>
              <c:idx val="3"/>
              <c:layout>
                <c:manualLayout>
                  <c:x val="-3.0081356652848345E-2"/>
                  <c:y val="5.46631671041119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1D9-4FDB-B172-2BBBB0B02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Φύλλο10!$B$2:$B$5</c:f>
              <c:strCache>
                <c:ptCount val="4"/>
                <c:pt idx="0">
                  <c:v>Έχω διαπραγματευτεί συνεργασίες με online πλατφόρμες</c:v>
                </c:pt>
                <c:pt idx="1">
                  <c:v>Διατηρώ δικό μου e-shop</c:v>
                </c:pt>
                <c:pt idx="2">
                  <c:v>Δεν έχω αντιμετωπίσει το θέμα ακόμα</c:v>
                </c:pt>
                <c:pt idx="3">
                  <c:v>Το θέμα δεν με αφορά</c:v>
                </c:pt>
              </c:strCache>
            </c:strRef>
          </c:cat>
          <c:val>
            <c:numRef>
              <c:f>Φύλλο10!$C$2:$C$5</c:f>
              <c:numCache>
                <c:formatCode>0.0%</c:formatCode>
                <c:ptCount val="4"/>
                <c:pt idx="0">
                  <c:v>0.10299999999999998</c:v>
                </c:pt>
                <c:pt idx="1">
                  <c:v>0.20700000000000002</c:v>
                </c:pt>
                <c:pt idx="2">
                  <c:v>0.251</c:v>
                </c:pt>
                <c:pt idx="3">
                  <c:v>0.40900000000000003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D9-4FDB-B172-2BBBB0B0265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02085885069648"/>
          <c:y val="0.73454212775863859"/>
          <c:w val="0.6714132466317082"/>
          <c:h val="0.2084012505896600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81-4DA8-B833-146109F57A1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81-4DA8-B833-146109F57A1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81-4DA8-B833-146109F57A1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81-4DA8-B833-146109F57A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Φύλλο11!$B$2:$B$5</c:f>
              <c:strCache>
                <c:ptCount val="4"/>
                <c:pt idx="0">
                  <c:v>Έχω επενδύσει στον διαδικτυακό προσανατολισμό</c:v>
                </c:pt>
                <c:pt idx="1">
                  <c:v>Δυσκολεύομαι να παρακολουθήσω τις αλλαγές</c:v>
                </c:pt>
                <c:pt idx="2">
                  <c:v>Η επένδυση που πρέπει να κάνω είναι μεγάλη</c:v>
                </c:pt>
                <c:pt idx="3">
                  <c:v>Το θέμα δεν με αφορά</c:v>
                </c:pt>
              </c:strCache>
            </c:strRef>
          </c:cat>
          <c:val>
            <c:numRef>
              <c:f>Φύλλο11!$C$2:$C$5</c:f>
              <c:numCache>
                <c:formatCode>0.0%</c:formatCode>
                <c:ptCount val="4"/>
                <c:pt idx="0">
                  <c:v>0.2960000000000001</c:v>
                </c:pt>
                <c:pt idx="1">
                  <c:v>4.3999999999999997E-2</c:v>
                </c:pt>
                <c:pt idx="2">
                  <c:v>5.3999999999999999E-2</c:v>
                </c:pt>
                <c:pt idx="3">
                  <c:v>0.57600000000000007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D81-4DA8-B833-146109F57A1D}"/>
            </c:ext>
          </c:extLst>
        </c:ser>
        <c:dLbls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E64CAD44-5A27-4512-B966-1857DC8A3455}" type="VALUE">
                      <a:rPr lang="en-US" sz="1200">
                        <a:solidFill>
                          <a:schemeClr val="tx1"/>
                        </a:solidFill>
                      </a:rPr>
                      <a:pPr/>
                      <a:t>[ΤΙΜΗ]</a:t>
                    </a:fld>
                    <a:endParaRPr lang="el-GR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2C-4355-8277-9C54EDA469B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BF93269-B84E-421F-8575-19F36294E5E2}" type="VALUE">
                      <a:rPr lang="en-US" sz="1200">
                        <a:solidFill>
                          <a:schemeClr val="tx1"/>
                        </a:solidFill>
                      </a:rPr>
                      <a:pPr/>
                      <a:t>[ΤΙΜΗ]</a:t>
                    </a:fld>
                    <a:endParaRPr lang="el-GR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02C-4355-8277-9C54EDA469BF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8B0E23-EECC-4CA9-B9F4-88FE877E5D5E}" type="VALUE">
                      <a:rPr lang="en-US" sz="1200" b="1">
                        <a:solidFill>
                          <a:schemeClr val="tx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[ΤΙΜΗ]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2C-4355-8277-9C54EDA469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Φύλλο13!$B$2:$B$4</c:f>
              <c:strCache>
                <c:ptCount val="3"/>
                <c:pt idx="0">
                  <c:v>Έχω εφαρμόσει πρακτικές φιλικές προς το περιβάλλον</c:v>
                </c:pt>
                <c:pt idx="1">
                  <c:v>Δεν έχω λάβει σχετικά μέτρα</c:v>
                </c:pt>
                <c:pt idx="2">
                  <c:v>Σκέπτομαι να εφαρμόσω μέτρα στο μέλλον</c:v>
                </c:pt>
              </c:strCache>
            </c:strRef>
          </c:cat>
          <c:val>
            <c:numRef>
              <c:f>Φύλλο13!$C$2:$C$4</c:f>
              <c:numCache>
                <c:formatCode>0.00%</c:formatCode>
                <c:ptCount val="3"/>
                <c:pt idx="0">
                  <c:v>0.70900000000000007</c:v>
                </c:pt>
                <c:pt idx="1">
                  <c:v>0.19700000000000001</c:v>
                </c:pt>
                <c:pt idx="2">
                  <c:v>6.4000000000000015E-2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2C-4355-8277-9C54EDA469BF}"/>
            </c:ext>
          </c:extLst>
        </c:ser>
        <c:dLbls>
          <c:showVal val="1"/>
        </c:dLbls>
        <c:gapWidth val="65"/>
        <c:axId val="121894784"/>
        <c:axId val="121896320"/>
      </c:barChart>
      <c:catAx>
        <c:axId val="12189478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1896320"/>
        <c:crosses val="autoZero"/>
        <c:auto val="1"/>
        <c:lblAlgn val="ctr"/>
        <c:lblOffset val="100"/>
      </c:catAx>
      <c:valAx>
        <c:axId val="121896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tickLblPos val="nextTo"/>
        <c:crossAx val="1218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38-4908-A687-D4689D0D239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38-4908-A687-D4689D0D23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Φύλλο5!$D$3:$D$4</c:f>
              <c:strCache>
                <c:ptCount val="2"/>
                <c:pt idx="0">
                  <c:v>Ναι, έχει αυξηθεί το κόστος εργασίας</c:v>
                </c:pt>
                <c:pt idx="1">
                  <c:v>Όχι, δεν έχω αντιμετωπίσει δυσκολίες</c:v>
                </c:pt>
              </c:strCache>
            </c:strRef>
          </c:cat>
          <c:val>
            <c:numRef>
              <c:f>Φύλλο5!$E$3:$E$4</c:f>
              <c:numCache>
                <c:formatCode>0.00%</c:formatCode>
                <c:ptCount val="2"/>
                <c:pt idx="0">
                  <c:v>0.22700000000000001</c:v>
                </c:pt>
                <c:pt idx="1">
                  <c:v>0.74400000000000011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38-4908-A687-D4689D0D239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Φύλλο7!$B$2:$B$9</c:f>
              <c:strCache>
                <c:ptCount val="8"/>
                <c:pt idx="0">
                  <c:v>Υψηλά φορολογικά/ασφαλιστικά βάρη</c:v>
                </c:pt>
                <c:pt idx="1">
                  <c:v>Μείωση κατανάλωσης</c:v>
                </c:pt>
                <c:pt idx="2">
                  <c:v>Γραφειοκρατία</c:v>
                </c:pt>
                <c:pt idx="3">
                  <c:v>Λειτουργικό κόστος</c:v>
                </c:pt>
                <c:pt idx="4">
                  <c:v>Παραεμπόριο</c:v>
                </c:pt>
                <c:pt idx="5">
                  <c:v>Αδυναμία εξεύρεσης κατάλληλου προσωπικού</c:v>
                </c:pt>
                <c:pt idx="6">
                  <c:v>Όλα τα παραπάνω</c:v>
                </c:pt>
                <c:pt idx="7">
                  <c:v>Άλλο</c:v>
                </c:pt>
              </c:strCache>
            </c:strRef>
          </c:cat>
          <c:val>
            <c:numRef>
              <c:f>Φύλλο7!$C$2:$C$9</c:f>
              <c:numCache>
                <c:formatCode>General</c:formatCode>
                <c:ptCount val="8"/>
                <c:pt idx="0">
                  <c:v>38.4</c:v>
                </c:pt>
                <c:pt idx="1">
                  <c:v>18.7</c:v>
                </c:pt>
                <c:pt idx="2">
                  <c:v>4.9000000000000004</c:v>
                </c:pt>
                <c:pt idx="3">
                  <c:v>6.4</c:v>
                </c:pt>
                <c:pt idx="4">
                  <c:v>3</c:v>
                </c:pt>
                <c:pt idx="5">
                  <c:v>5.9</c:v>
                </c:pt>
                <c:pt idx="6">
                  <c:v>13.3</c:v>
                </c:pt>
                <c:pt idx="7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21-4F84-8B00-94847BE89370}"/>
            </c:ext>
          </c:extLst>
        </c:ser>
        <c:dLbls/>
        <c:gapWidth val="219"/>
        <c:overlap val="-27"/>
        <c:axId val="122614528"/>
        <c:axId val="122616064"/>
      </c:barChart>
      <c:catAx>
        <c:axId val="122614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616064"/>
        <c:crosses val="autoZero"/>
        <c:auto val="1"/>
        <c:lblAlgn val="ctr"/>
        <c:lblOffset val="100"/>
      </c:catAx>
      <c:valAx>
        <c:axId val="122616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61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stack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Φύλλο8!$B$3:$B$11</c:f>
              <c:strCache>
                <c:ptCount val="9"/>
                <c:pt idx="0">
                  <c:v>Η εύρεση κατάλληλου προσωπικού</c:v>
                </c:pt>
                <c:pt idx="1">
                  <c:v>Το κόστος του ψηφιακού μετασχηματισμού</c:v>
                </c:pt>
                <c:pt idx="2">
                  <c:v>Το κόστος της πράσινης μετάβασης</c:v>
                </c:pt>
                <c:pt idx="3">
                  <c:v>Η μεταβίβαση στην επόμενη γενιά</c:v>
                </c:pt>
                <c:pt idx="4">
                  <c:v>Οι οικονομικές υποχρεώσεις</c:v>
                </c:pt>
                <c:pt idx="5">
                  <c:v>Η ρευστότητα</c:v>
                </c:pt>
                <c:pt idx="6">
                  <c:v>Η διαχείριση των ανατιμήσεων</c:v>
                </c:pt>
                <c:pt idx="7">
                  <c:v>Η αποκατάσταση μελών της οικογένειάς μου</c:v>
                </c:pt>
                <c:pt idx="8">
                  <c:v>Όλα τα παραπάνω</c:v>
                </c:pt>
              </c:strCache>
            </c:strRef>
          </c:cat>
          <c:val>
            <c:numRef>
              <c:f>Φύλλο8!$C$3:$C$11</c:f>
              <c:numCache>
                <c:formatCode>0.0%</c:formatCode>
                <c:ptCount val="9"/>
                <c:pt idx="0">
                  <c:v>8.4000000000000019E-2</c:v>
                </c:pt>
                <c:pt idx="1">
                  <c:v>3.0000000000000002E-2</c:v>
                </c:pt>
                <c:pt idx="2">
                  <c:v>1.4999999999999998E-2</c:v>
                </c:pt>
                <c:pt idx="3">
                  <c:v>2.0000000000000004E-2</c:v>
                </c:pt>
                <c:pt idx="4">
                  <c:v>0.34</c:v>
                </c:pt>
                <c:pt idx="5">
                  <c:v>0.45800000000000002</c:v>
                </c:pt>
                <c:pt idx="6">
                  <c:v>5.3999999999999999E-2</c:v>
                </c:pt>
                <c:pt idx="7">
                  <c:v>5.000000000000001E-3</c:v>
                </c:pt>
                <c:pt idx="8">
                  <c:v>0.11799999999999998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1-42FE-93BA-51D497EEC512}"/>
            </c:ext>
          </c:extLst>
        </c:ser>
        <c:dLbls/>
        <c:overlap val="100"/>
        <c:axId val="122895360"/>
        <c:axId val="122905344"/>
      </c:barChart>
      <c:catAx>
        <c:axId val="122895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905344"/>
        <c:crosses val="autoZero"/>
        <c:auto val="1"/>
        <c:lblAlgn val="ctr"/>
        <c:lblOffset val="100"/>
      </c:catAx>
      <c:valAx>
        <c:axId val="122905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9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C7-4CC8-B982-5F62160C0BB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C7-4CC8-B982-5F62160C0BB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C7-4CC8-B982-5F62160C0BB6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C7-4CC8-B982-5F62160C0BB6}"/>
              </c:ext>
            </c:extLst>
          </c:dPt>
          <c:dLbls>
            <c:dLbl>
              <c:idx val="0"/>
              <c:layout>
                <c:manualLayout>
                  <c:x val="0.10158135446339357"/>
                  <c:y val="-8.27650189559637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C7-4CC8-B982-5F62160C0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Φύλλο2!$C$3:$C$6</c:f>
              <c:strCache>
                <c:ptCount val="4"/>
                <c:pt idx="0">
                  <c:v>Καθόλου</c:v>
                </c:pt>
                <c:pt idx="1">
                  <c:v>Λίγο</c:v>
                </c:pt>
                <c:pt idx="2">
                  <c:v>Πολύ</c:v>
                </c:pt>
                <c:pt idx="3">
                  <c:v>Δεν Ξέρω/Δεν Απαντώ</c:v>
                </c:pt>
              </c:strCache>
            </c:strRef>
          </c:cat>
          <c:val>
            <c:numRef>
              <c:f>Φύλλο2!$D$3:$D$6</c:f>
              <c:numCache>
                <c:formatCode>0.00%</c:formatCode>
                <c:ptCount val="4"/>
                <c:pt idx="0">
                  <c:v>0.84200000000000008</c:v>
                </c:pt>
                <c:pt idx="1">
                  <c:v>6.4000000000000015E-2</c:v>
                </c:pt>
                <c:pt idx="2">
                  <c:v>4.3999999999999997E-2</c:v>
                </c:pt>
                <c:pt idx="3" formatCode="0%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C7-4CC8-B982-5F62160C0BB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view3D>
      <c:rotX val="30"/>
      <c:rotY val="18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72-4602-A7DB-3E776D4D716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72-4602-A7DB-3E776D4D716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72-4602-A7DB-3E776D4D716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72-4602-A7DB-3E776D4D716C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72-4602-A7DB-3E776D4D716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Φύλλο1!$C$3:$C$7</c:f>
              <c:strCache>
                <c:ptCount val="5"/>
                <c:pt idx="0">
                  <c:v>Αύξηση του κύκλου εργασιών</c:v>
                </c:pt>
                <c:pt idx="1">
                  <c:v>Αύξηση κερδοφορίας</c:v>
                </c:pt>
                <c:pt idx="2">
                  <c:v>Αύξηση πελατών</c:v>
                </c:pt>
                <c:pt idx="3">
                  <c:v>Επέκταση σε νέες αγορές</c:v>
                </c:pt>
                <c:pt idx="4">
                  <c:v>Καλύτερη ψηφιακή παρουσία</c:v>
                </c:pt>
              </c:strCache>
            </c:strRef>
          </c:cat>
          <c:val>
            <c:numRef>
              <c:f>Φύλλο1!$D$3:$D$7</c:f>
              <c:numCache>
                <c:formatCode>0.00%</c:formatCode>
                <c:ptCount val="5"/>
                <c:pt idx="0" formatCode="0%">
                  <c:v>3.0000000000000002E-2</c:v>
                </c:pt>
                <c:pt idx="1">
                  <c:v>8.4000000000000019E-2</c:v>
                </c:pt>
                <c:pt idx="2">
                  <c:v>0.76800000000000013</c:v>
                </c:pt>
                <c:pt idx="3">
                  <c:v>5.3999999999999999E-2</c:v>
                </c:pt>
                <c:pt idx="4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72-4602-A7DB-3E776D4D716C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BF-444F-97F7-668D54A118B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BF-444F-97F7-668D54A118B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BF-444F-97F7-668D54A118B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30,5%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F-444F-97F7-668D54A118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39,9%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F-444F-97F7-668D54A118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26,6%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F-444F-97F7-668D54A11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Φύλλο17!$B$2:$B$4</c:f>
              <c:strCache>
                <c:ptCount val="3"/>
                <c:pt idx="0">
                  <c:v>Αρνητική</c:v>
                </c:pt>
                <c:pt idx="1">
                  <c:v>Ουδέτερη</c:v>
                </c:pt>
                <c:pt idx="2">
                  <c:v>Θετική</c:v>
                </c:pt>
              </c:strCache>
            </c:strRef>
          </c:cat>
          <c:val>
            <c:numRef>
              <c:f>Φύλλο17!$C$2:$C$4</c:f>
              <c:numCache>
                <c:formatCode>General</c:formatCode>
                <c:ptCount val="3"/>
                <c:pt idx="0">
                  <c:v>30.5</c:v>
                </c:pt>
                <c:pt idx="1">
                  <c:v>39.9</c:v>
                </c:pt>
                <c:pt idx="2">
                  <c:v>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CBF-444F-97F7-668D54A118B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dirty="0"/>
              <a:t>Νομική</a:t>
            </a:r>
            <a:r>
              <a:rPr lang="el-GR" sz="1800" b="1" baseline="0" dirty="0"/>
              <a:t> μορφή της επιχείρησης</a:t>
            </a:r>
            <a:endParaRPr lang="el-GR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18-4879-A394-177A69F51F0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18-4879-A394-177A69F51F0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18-4879-A394-177A69F51F0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18-4879-A394-177A69F51F0A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18-4879-A394-177A69F51F0A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018-4879-A394-177A69F51F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Φύλλο3!$B$2:$B$7</c:f>
              <c:strCache>
                <c:ptCount val="6"/>
                <c:pt idx="0">
                  <c:v>Ατομική Επιχείρηση</c:v>
                </c:pt>
                <c:pt idx="1">
                  <c:v>Ομόρρυθμη Εταιρία</c:v>
                </c:pt>
                <c:pt idx="2">
                  <c:v>Ετερόρρυθμη Εταιρία</c:v>
                </c:pt>
                <c:pt idx="3">
                  <c:v>Ανώνυμη Εταιρία</c:v>
                </c:pt>
                <c:pt idx="4">
                  <c:v>Εταιρία Περιορισμένης Ευθύνης</c:v>
                </c:pt>
                <c:pt idx="5">
                  <c:v>ΙΚΕ</c:v>
                </c:pt>
              </c:strCache>
            </c:strRef>
          </c:cat>
          <c:val>
            <c:numRef>
              <c:f>Φύλλο3!$C$2:$C$7</c:f>
              <c:numCache>
                <c:formatCode>0.0%</c:formatCode>
                <c:ptCount val="6"/>
                <c:pt idx="0">
                  <c:v>0.76400000000000012</c:v>
                </c:pt>
                <c:pt idx="1">
                  <c:v>0.12300000000000001</c:v>
                </c:pt>
                <c:pt idx="2">
                  <c:v>3.9000000000000007E-2</c:v>
                </c:pt>
                <c:pt idx="3">
                  <c:v>5.000000000000001E-3</c:v>
                </c:pt>
                <c:pt idx="4">
                  <c:v>5.000000000000001E-3</c:v>
                </c:pt>
                <c:pt idx="5">
                  <c:v>6.4000000000000015E-2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018-4879-A394-177A69F51F0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u="none" strike="noStrike" baseline="0" dirty="0" smtClean="0">
                <a:effectLst/>
              </a:rPr>
              <a:t>Περισσότερες εκπτωτικές περίοδοι </a:t>
            </a:r>
            <a:endParaRPr lang="el-GR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04-4FAB-B326-A76EF1B014B9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04-4FAB-B326-A76EF1B014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Φύλλο8!$B$2:$B$3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Φύλλο8!$C$2:$C$3</c:f>
              <c:numCache>
                <c:formatCode>0.00%</c:formatCode>
                <c:ptCount val="2"/>
                <c:pt idx="0">
                  <c:v>0.15300000000000002</c:v>
                </c:pt>
                <c:pt idx="1">
                  <c:v>0.81799999999999995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04-4FAB-B326-A76EF1B014B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dirty="0" smtClean="0"/>
              <a:t>Διάρκεια</a:t>
            </a:r>
            <a:r>
              <a:rPr lang="el-GR" sz="1800" b="1" baseline="0" dirty="0" smtClean="0"/>
              <a:t> εκπτωτικών περιόδων </a:t>
            </a:r>
            <a:endParaRPr lang="el-GR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A0-4CAA-8E0D-672E00EBD694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A0-4CAA-8E0D-672E00EBD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Φύλλο9!$B$2:$B$3</c:f>
              <c:strCache>
                <c:ptCount val="2"/>
                <c:pt idx="0">
                  <c:v>Να μειωθεί η διάρκεια των εκπτωτικών περιόδων</c:v>
                </c:pt>
                <c:pt idx="1">
                  <c:v>Να παραμείνει ίδια η διάρκεια των εκπτωτικών περιόδων</c:v>
                </c:pt>
              </c:strCache>
            </c:strRef>
          </c:cat>
          <c:val>
            <c:numRef>
              <c:f>Φύλλο9!$C$2:$C$3</c:f>
              <c:numCache>
                <c:formatCode>0.00%</c:formatCode>
                <c:ptCount val="2"/>
                <c:pt idx="0">
                  <c:v>0.128</c:v>
                </c:pt>
                <c:pt idx="1">
                  <c:v>0.84200000000000008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A0-4CAA-8E0D-672E00EBD69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Ικανοποίηση</a:t>
            </a:r>
            <a:r>
              <a:rPr lang="el-GR" baseline="0" dirty="0" smtClean="0"/>
              <a:t> από υπηρεσίες του Δήμου Πύργου</a:t>
            </a:r>
            <a:endParaRPr lang="el-GR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EE-4926-BE92-05143246BB7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EE-4926-BE92-05143246BB7A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EE-4926-BE92-05143246B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Φύλλο10!$B$2:$B$4</c:f>
              <c:strCache>
                <c:ptCount val="3"/>
                <c:pt idx="0">
                  <c:v>Χαμηλή</c:v>
                </c:pt>
                <c:pt idx="1">
                  <c:v>Μέτρια</c:v>
                </c:pt>
                <c:pt idx="2">
                  <c:v>Υψηλή</c:v>
                </c:pt>
              </c:strCache>
            </c:strRef>
          </c:cat>
          <c:val>
            <c:numRef>
              <c:f>Φύλλο10!$C$2:$C$4</c:f>
              <c:numCache>
                <c:formatCode>0.00%</c:formatCode>
                <c:ptCount val="3"/>
                <c:pt idx="0">
                  <c:v>0.25600000000000001</c:v>
                </c:pt>
                <c:pt idx="1">
                  <c:v>0.59599999999999997</c:v>
                </c:pt>
                <c:pt idx="2">
                  <c:v>0.11799999999999998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EE-4926-BE92-05143246BB7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i="0" u="none" strike="noStrike" kern="1200" baseline="0" dirty="0" smtClean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Αναζήτηση υποστήριξης από Εμπορικούς Συλλόγους και Επιμελητήρια</a:t>
            </a:r>
            <a:endParaRPr lang="el-GR" sz="1600" b="1" i="0" u="none" strike="noStrike" kern="1200" baseline="0" dirty="0">
              <a:solidFill>
                <a:srgbClr val="44546A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916654286138764"/>
          <c:y val="2.0407240369515679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9E-41F5-B0AC-4ED4837BB79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E-41F5-B0AC-4ED4837BB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Φύλλο11!$B$3:$B$4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Φύλλο11!$C$3:$C$4</c:f>
              <c:numCache>
                <c:formatCode>0.00%</c:formatCode>
                <c:ptCount val="2"/>
                <c:pt idx="0">
                  <c:v>0.19700000000000001</c:v>
                </c:pt>
                <c:pt idx="1">
                  <c:v>0.77300000000000013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9E-41F5-B0AC-4ED4837BB79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i="0" u="none" strike="noStrike" kern="1200" spc="0" baseline="0" dirty="0" smtClean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Είναι δίκαιο το νέο φορολογικό νομοσχέδιο</a:t>
            </a:r>
            <a:r>
              <a:rPr lang="en-US" sz="1600" b="1" i="0" u="none" strike="noStrike" kern="1200" spc="0" baseline="0" dirty="0" smtClean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; </a:t>
            </a:r>
            <a:endParaRPr lang="el-GR" sz="1600" b="1" i="0" u="none" strike="noStrike" kern="1200" spc="0" baseline="0" dirty="0">
              <a:solidFill>
                <a:srgbClr val="44546A"/>
              </a:solidFill>
              <a:latin typeface="+mn-lt"/>
              <a:ea typeface="+mn-ea"/>
              <a:cs typeface="+mn-cs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F0-440C-A618-F9EBC9D209C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F0-440C-A618-F9EBC9D209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Φύλλο12!$B$3:$B$4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Φύλλο12!$C$3:$C$4</c:f>
              <c:numCache>
                <c:formatCode>0.00%</c:formatCode>
                <c:ptCount val="2"/>
                <c:pt idx="0">
                  <c:v>9.4000000000000014E-2</c:v>
                </c:pt>
                <c:pt idx="1">
                  <c:v>0.87200000000000011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F0-440C-A618-F9EBC9D209C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Φύλλο1!$B$1</c:f>
              <c:strCache>
                <c:ptCount val="1"/>
                <c:pt idx="0">
                  <c:v>Ευρωπαϊκή Ένωση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1.4141414141414142E-2"/>
                  <c:y val="-9.756095062775737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59-48D9-B346-D615FE1E2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Βασικός ψηφιακός μετασχηματισμός</c:v>
                </c:pt>
                <c:pt idx="1">
                  <c:v>Big data</c:v>
                </c:pt>
                <c:pt idx="2">
                  <c:v>Cloud</c:v>
                </c:pt>
                <c:pt idx="3">
                  <c:v>AI</c:v>
                </c:pt>
                <c:pt idx="4">
                  <c:v>E-commerce (Κύκλος εργασιών)</c:v>
                </c:pt>
              </c:strCache>
            </c:strRef>
          </c:cat>
          <c:val>
            <c:numRef>
              <c:f>Φύλλο1!$B$2:$B$6</c:f>
              <c:numCache>
                <c:formatCode>0.00%</c:formatCode>
                <c:ptCount val="5"/>
                <c:pt idx="0">
                  <c:v>0.69099999999999995</c:v>
                </c:pt>
                <c:pt idx="1">
                  <c:v>0.14200000000000002</c:v>
                </c:pt>
                <c:pt idx="2" formatCode="0%">
                  <c:v>0.34</c:v>
                </c:pt>
                <c:pt idx="3">
                  <c:v>7.9000000000000015E-2</c:v>
                </c:pt>
                <c:pt idx="4">
                  <c:v>0.113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59-48D9-B346-D615FE1E2DB6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Ελλάδα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Βασικός ψηφιακός μετασχηματισμός</c:v>
                </c:pt>
                <c:pt idx="1">
                  <c:v>Big data</c:v>
                </c:pt>
                <c:pt idx="2">
                  <c:v>Cloud</c:v>
                </c:pt>
                <c:pt idx="3">
                  <c:v>AI</c:v>
                </c:pt>
                <c:pt idx="4">
                  <c:v>E-commerce (Κύκλος εργασιών)</c:v>
                </c:pt>
              </c:strCache>
            </c:strRef>
          </c:cat>
          <c:val>
            <c:numRef>
              <c:f>Φύλλο1!$C$2:$C$6</c:f>
              <c:numCache>
                <c:formatCode>0.00%</c:formatCode>
                <c:ptCount val="5"/>
                <c:pt idx="0">
                  <c:v>0.41200000000000003</c:v>
                </c:pt>
                <c:pt idx="1">
                  <c:v>0.129</c:v>
                </c:pt>
                <c:pt idx="2">
                  <c:v>0.15200000000000002</c:v>
                </c:pt>
                <c:pt idx="3">
                  <c:v>2.5999999999999999E-2</c:v>
                </c:pt>
                <c:pt idx="4">
                  <c:v>7.3000000000000009E-2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59-48D9-B346-D615FE1E2DB6}"/>
            </c:ext>
          </c:extLst>
        </c:ser>
        <c:dLbls/>
        <c:gapWidth val="219"/>
        <c:overlap val="-27"/>
        <c:axId val="124472704"/>
        <c:axId val="124474496"/>
      </c:barChart>
      <c:catAx>
        <c:axId val="124472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4474496"/>
        <c:crosses val="autoZero"/>
        <c:auto val="1"/>
        <c:lblAlgn val="ctr"/>
        <c:lblOffset val="100"/>
      </c:catAx>
      <c:valAx>
        <c:axId val="124474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447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u="none" strike="noStrike" baseline="0" dirty="0">
                <a:effectLst/>
              </a:rPr>
              <a:t>Έτη λειτουργίας </a:t>
            </a:r>
            <a:endParaRPr lang="el-GR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22-4E49-9884-38A8E4CC24B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22-4E49-9884-38A8E4CC24B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22-4E49-9884-38A8E4CC24B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22-4E49-9884-38A8E4CC24B1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22-4E49-9884-38A8E4CC24B1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022-4E49-9884-38A8E4CC24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0DC5EC2-0673-4863-B283-26AFD305802B}" type="VALUE">
                      <a:rPr lang="en-US" smtClean="0"/>
                      <a:pPr/>
                      <a:t>[ΤΙΜΗ]</a:t>
                    </a:fld>
                    <a:r>
                      <a:rPr lang="en-US" smtClean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22-4E49-9884-38A8E4CC24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19,7%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22-4E49-9884-38A8E4CC24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18,2%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22-4E49-9884-38A8E4CC24B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18,7%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022-4E49-9884-38A8E4CC24B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19,2%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022-4E49-9884-38A8E4CC24B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6579B4D-43AE-4602-B9D5-64010815BA95}" type="VALUE">
                      <a:rPr lang="en-US" smtClean="0"/>
                      <a:pPr/>
                      <a:t>[ΤΙΜΗ]</a:t>
                    </a:fld>
                    <a:r>
                      <a:rPr lang="en-US" smtClean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022-4E49-9884-38A8E4CC2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Φύλλο4!$B$2:$B$7</c:f>
              <c:strCache>
                <c:ptCount val="6"/>
                <c:pt idx="0">
                  <c:v>Λιγότερο από 1 χρόνο</c:v>
                </c:pt>
                <c:pt idx="1">
                  <c:v>1-5 χρόνια</c:v>
                </c:pt>
                <c:pt idx="2">
                  <c:v>6-10 χρόνια</c:v>
                </c:pt>
                <c:pt idx="3">
                  <c:v>10 – 20 χρόνια</c:v>
                </c:pt>
                <c:pt idx="4">
                  <c:v>20 – 30 χρόνια</c:v>
                </c:pt>
                <c:pt idx="5">
                  <c:v>Περισσότερο από 30 χρόνια</c:v>
                </c:pt>
              </c:strCache>
            </c:strRef>
          </c:cat>
          <c:val>
            <c:numRef>
              <c:f>Φύλλο4!$C$2:$C$7</c:f>
              <c:numCache>
                <c:formatCode>General</c:formatCode>
                <c:ptCount val="6"/>
                <c:pt idx="0">
                  <c:v>5.4</c:v>
                </c:pt>
                <c:pt idx="1">
                  <c:v>19.7</c:v>
                </c:pt>
                <c:pt idx="2">
                  <c:v>18.2</c:v>
                </c:pt>
                <c:pt idx="3">
                  <c:v>18.7</c:v>
                </c:pt>
                <c:pt idx="4">
                  <c:v>19.2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022-4E49-9884-38A8E4CC24B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dirty="0" smtClean="0"/>
              <a:t>Επιλογή προμηθευτή</a:t>
            </a:r>
            <a:endParaRPr lang="el-GR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25-411E-A4AA-C3CE7787FFE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25-411E-A4AA-C3CE7787FFE8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25-411E-A4AA-C3CE7787FFE8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25-411E-A4AA-C3CE7787FFE8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25-411E-A4AA-C3CE7787FFE8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25-411E-A4AA-C3CE7787FFE8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E25-411E-A4AA-C3CE7787FFE8}"/>
              </c:ext>
            </c:extLst>
          </c:dPt>
          <c:dLbls>
            <c:dLbl>
              <c:idx val="0"/>
              <c:layout>
                <c:manualLayout>
                  <c:x val="4.3570223578512007E-2"/>
                  <c:y val="8.29738302256191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25-411E-A4AA-C3CE7787FFE8}"/>
                </c:ext>
              </c:extLst>
            </c:dLbl>
            <c:dLbl>
              <c:idx val="1"/>
              <c:layout>
                <c:manualLayout>
                  <c:x val="6.3709954915922601E-2"/>
                  <c:y val="-1.9018697581369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25-411E-A4AA-C3CE7787FFE8}"/>
                </c:ext>
              </c:extLst>
            </c:dLbl>
            <c:dLbl>
              <c:idx val="2"/>
              <c:layout>
                <c:manualLayout>
                  <c:x val="-7.8997601376382981E-2"/>
                  <c:y val="8.03714639836687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E25-411E-A4AA-C3CE7787FFE8}"/>
                </c:ext>
              </c:extLst>
            </c:dLbl>
            <c:dLbl>
              <c:idx val="3"/>
              <c:layout>
                <c:manualLayout>
                  <c:x val="-0.17047516189662898"/>
                  <c:y val="-3.37146398366870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25-411E-A4AA-C3CE7787FFE8}"/>
                </c:ext>
              </c:extLst>
            </c:dLbl>
            <c:dLbl>
              <c:idx val="4"/>
              <c:layout>
                <c:manualLayout>
                  <c:x val="-0.10224784102944068"/>
                  <c:y val="-8.3875400991542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E25-411E-A4AA-C3CE7787FFE8}"/>
                </c:ext>
              </c:extLst>
            </c:dLbl>
            <c:dLbl>
              <c:idx val="5"/>
              <c:layout>
                <c:manualLayout>
                  <c:x val="-2.2049672020662495E-2"/>
                  <c:y val="-6.84383202099737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E25-411E-A4AA-C3CE7787FFE8}"/>
                </c:ext>
              </c:extLst>
            </c:dLbl>
            <c:dLbl>
              <c:idx val="6"/>
              <c:layout>
                <c:manualLayout>
                  <c:x val="8.2924562659332686E-3"/>
                  <c:y val="-2.65736489779168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E25-411E-A4AA-C3CE7787F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Φύλλο9!$B$2:$B$8</c:f>
              <c:strCache>
                <c:ptCount val="7"/>
                <c:pt idx="0">
                  <c:v>Τιμές</c:v>
                </c:pt>
                <c:pt idx="1">
                  <c:v>Ποιότητα</c:v>
                </c:pt>
                <c:pt idx="2">
                  <c:v>Εξυπηρέτηση πελατών</c:v>
                </c:pt>
                <c:pt idx="3">
                  <c:v>Προθυμία για συνεργασία</c:v>
                </c:pt>
                <c:pt idx="4">
                  <c:v>Αξιοπιστία</c:v>
                </c:pt>
                <c:pt idx="5">
                  <c:v>Μακροχρόνια συνεργασία</c:v>
                </c:pt>
                <c:pt idx="6">
                  <c:v>Άλλο</c:v>
                </c:pt>
              </c:strCache>
            </c:strRef>
          </c:cat>
          <c:val>
            <c:numRef>
              <c:f>Φύλλο9!$C$2:$C$8</c:f>
              <c:numCache>
                <c:formatCode>0.0%</c:formatCode>
                <c:ptCount val="7"/>
                <c:pt idx="0">
                  <c:v>0.192</c:v>
                </c:pt>
                <c:pt idx="1">
                  <c:v>0.47300000000000003</c:v>
                </c:pt>
                <c:pt idx="2">
                  <c:v>3.4000000000000002E-2</c:v>
                </c:pt>
                <c:pt idx="3">
                  <c:v>5.000000000000001E-3</c:v>
                </c:pt>
                <c:pt idx="4">
                  <c:v>8.9000000000000037E-2</c:v>
                </c:pt>
                <c:pt idx="5">
                  <c:v>5.9000000000000004E-2</c:v>
                </c:pt>
                <c:pt idx="6">
                  <c:v>0.11799999999999998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E25-411E-A4AA-C3CE7787FFE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dirty="0"/>
              <a:t>Προοπτικές</a:t>
            </a:r>
            <a:r>
              <a:rPr lang="el-GR" sz="1800" b="1" baseline="0" dirty="0"/>
              <a:t> της επιχείρησης</a:t>
            </a:r>
            <a:endParaRPr lang="el-GR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9C-46D1-8363-044691761C1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9C-46D1-8363-044691761C18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9C-46D1-8363-044691761C18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9C-46D1-8363-044691761C18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9C-46D1-8363-044691761C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Φύλλο5!$B$2:$B$6</c:f>
              <c:strCache>
                <c:ptCount val="5"/>
                <c:pt idx="0">
                  <c:v>Μεταβίβαση στα παιδιά μου</c:v>
                </c:pt>
                <c:pt idx="1">
                  <c:v>Μεταβίβαση σε συγγενείς</c:v>
                </c:pt>
                <c:pt idx="2">
                  <c:v>Πώληση σε υπάλληλο</c:v>
                </c:pt>
                <c:pt idx="3">
                  <c:v>Πώληση σε τρίτους</c:v>
                </c:pt>
                <c:pt idx="4">
                  <c:v>Κλείσιμο</c:v>
                </c:pt>
              </c:strCache>
            </c:strRef>
          </c:cat>
          <c:val>
            <c:numRef>
              <c:f>Φύλλο5!$C$2:$C$6</c:f>
              <c:numCache>
                <c:formatCode>0.0%</c:formatCode>
                <c:ptCount val="5"/>
                <c:pt idx="0">
                  <c:v>0.80300000000000005</c:v>
                </c:pt>
                <c:pt idx="1">
                  <c:v>2.5000000000000001E-2</c:v>
                </c:pt>
                <c:pt idx="2">
                  <c:v>1.0000000000000002E-2</c:v>
                </c:pt>
                <c:pt idx="3">
                  <c:v>6.900000000000002E-2</c:v>
                </c:pt>
                <c:pt idx="4">
                  <c:v>9.4000000000000014E-2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9C-46D1-8363-044691761C1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dirty="0"/>
              <a:t>Χρονικός</a:t>
            </a:r>
            <a:r>
              <a:rPr lang="el-GR" sz="1800" b="1" baseline="0" dirty="0"/>
              <a:t> ορίζοντας</a:t>
            </a:r>
            <a:endParaRPr lang="el-GR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80-478D-9AB4-F8BADBBA418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80-478D-9AB4-F8BADBBA418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80-478D-9AB4-F8BADBBA4180}"/>
              </c:ext>
            </c:extLst>
          </c:dPt>
          <c:dLbls>
            <c:dLbl>
              <c:idx val="0"/>
              <c:layout>
                <c:manualLayout>
                  <c:x val="-5.2182581411851225E-2"/>
                  <c:y val="-7.38116068824730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80-478D-9AB4-F8BADBBA4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Φύλλο6!$B$2:$B$4</c:f>
              <c:strCache>
                <c:ptCount val="3"/>
                <c:pt idx="0">
                  <c:v>Μέσα στον επόμενο χρόνο</c:v>
                </c:pt>
                <c:pt idx="1">
                  <c:v>Σε χρόνο από 2 έως 5 χρόνια</c:v>
                </c:pt>
                <c:pt idx="2">
                  <c:v>Σε 5 και πλέον χρόνια</c:v>
                </c:pt>
              </c:strCache>
            </c:strRef>
          </c:cat>
          <c:val>
            <c:numRef>
              <c:f>Φύλλο6!$C$2:$C$4</c:f>
              <c:numCache>
                <c:formatCode>0.0%</c:formatCode>
                <c:ptCount val="3"/>
                <c:pt idx="0">
                  <c:v>8.4000000000000019E-2</c:v>
                </c:pt>
                <c:pt idx="1">
                  <c:v>2.0000000000000004E-2</c:v>
                </c:pt>
                <c:pt idx="2">
                  <c:v>0.89700000000000002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80-478D-9AB4-F8BADBBA418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Φύλλο14!$B$2:$B$6</c:f>
              <c:strCache>
                <c:ptCount val="5"/>
                <c:pt idx="0">
                  <c:v>Πολύ Κακή</c:v>
                </c:pt>
                <c:pt idx="1">
                  <c:v>Κακή</c:v>
                </c:pt>
                <c:pt idx="2">
                  <c:v>Μέτρια</c:v>
                </c:pt>
                <c:pt idx="3">
                  <c:v>Καλή</c:v>
                </c:pt>
                <c:pt idx="4">
                  <c:v>Πολύ Καλή</c:v>
                </c:pt>
              </c:strCache>
            </c:strRef>
          </c:cat>
          <c:val>
            <c:numRef>
              <c:f>Φύλλο14!$C$2:$C$6</c:f>
              <c:numCache>
                <c:formatCode>0.0%</c:formatCode>
                <c:ptCount val="5"/>
                <c:pt idx="0">
                  <c:v>3.0000000000000002E-2</c:v>
                </c:pt>
                <c:pt idx="1">
                  <c:v>0.113</c:v>
                </c:pt>
                <c:pt idx="2">
                  <c:v>0.50700000000000001</c:v>
                </c:pt>
                <c:pt idx="3">
                  <c:v>0.28100000000000008</c:v>
                </c:pt>
                <c:pt idx="4">
                  <c:v>3.9000000000000007E-2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AC-4FD2-9830-0C9424B0BDA5}"/>
            </c:ext>
          </c:extLst>
        </c:ser>
        <c:dLbls/>
        <c:gapWidth val="219"/>
        <c:overlap val="-27"/>
        <c:axId val="122050816"/>
        <c:axId val="122060800"/>
      </c:barChart>
      <c:catAx>
        <c:axId val="122050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060800"/>
        <c:crosses val="autoZero"/>
        <c:auto val="1"/>
        <c:lblAlgn val="ctr"/>
        <c:lblOffset val="100"/>
      </c:catAx>
      <c:valAx>
        <c:axId val="122060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05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EF-44C6-8298-1586D17A1DC3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EF-44C6-8298-1586D17A1DC3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EF-44C6-8298-1586D17A1DC3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EF-44C6-8298-1586D17A1DC3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EF-44C6-8298-1586D17A1DC3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EF-44C6-8298-1586D17A1D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Φύλλο15!$B$2:$B$6</c:f>
              <c:strCache>
                <c:ptCount val="5"/>
                <c:pt idx="0">
                  <c:v>Πολύ Κακή</c:v>
                </c:pt>
                <c:pt idx="1">
                  <c:v>Κακή</c:v>
                </c:pt>
                <c:pt idx="2">
                  <c:v>Μέτρια</c:v>
                </c:pt>
                <c:pt idx="3">
                  <c:v>Καλή</c:v>
                </c:pt>
                <c:pt idx="4">
                  <c:v>Πολύ Καλή</c:v>
                </c:pt>
              </c:strCache>
            </c:strRef>
          </c:cat>
          <c:val>
            <c:numRef>
              <c:f>Φύλλο15!$C$2:$C$6</c:f>
              <c:numCache>
                <c:formatCode>0.00%</c:formatCode>
                <c:ptCount val="5"/>
                <c:pt idx="0">
                  <c:v>1.4999999999999998E-2</c:v>
                </c:pt>
                <c:pt idx="1">
                  <c:v>0.113</c:v>
                </c:pt>
                <c:pt idx="2">
                  <c:v>0.50700000000000001</c:v>
                </c:pt>
                <c:pt idx="3">
                  <c:v>0.28100000000000008</c:v>
                </c:pt>
                <c:pt idx="4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4EF-44C6-8298-1586D17A1DC3}"/>
            </c:ext>
          </c:extLst>
        </c:ser>
        <c:dLbls/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ofPieChart>
        <c:ofPieType val="bar"/>
        <c:varyColors val="1"/>
        <c:dLbls/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0.07295</cdr:x>
      <cdr:y>0.07376</cdr:y>
    </cdr:from>
    <cdr:to>
      <cdr:x>0.28844</cdr:x>
      <cdr:y>0.1254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039" y="311727"/>
          <a:ext cx="2070846" cy="218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1100" dirty="0" smtClean="0"/>
            <a:t>Εφαρμόζω ήδη πρακτικές</a:t>
          </a:r>
          <a:endParaRPr lang="el-GR" sz="1100" dirty="0"/>
        </a:p>
      </cdr:txBody>
    </cdr:sp>
  </cdr:relSizeAnchor>
  <cdr:relSizeAnchor xmlns:cdr="http://schemas.openxmlformats.org/drawingml/2006/chartDrawing">
    <cdr:from>
      <cdr:x>0.39989</cdr:x>
      <cdr:y>0.68353</cdr:y>
    </cdr:from>
    <cdr:to>
      <cdr:x>0.59452</cdr:x>
      <cdr:y>0.74008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42841" y="2888673"/>
          <a:ext cx="1870364" cy="238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 smtClean="0"/>
            <a:t>Δεν έχω λάβει σχετικά μέτρα</a:t>
          </a:r>
          <a:endParaRPr lang="el-GR" sz="1100" dirty="0"/>
        </a:p>
      </cdr:txBody>
    </cdr:sp>
  </cdr:relSizeAnchor>
  <cdr:relSizeAnchor xmlns:cdr="http://schemas.openxmlformats.org/drawingml/2006/chartDrawing">
    <cdr:from>
      <cdr:x>0.70157</cdr:x>
      <cdr:y>0.7868</cdr:y>
    </cdr:from>
    <cdr:to>
      <cdr:x>0.97081</cdr:x>
      <cdr:y>0.84581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741905" y="3325091"/>
          <a:ext cx="2587336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 smtClean="0"/>
            <a:t>Σκέφτομαι να το κάνω μελλοντικά</a:t>
          </a:r>
          <a:endParaRPr lang="el-G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BBEF2-5B05-43D1-AE86-8CE5FE01F24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F00B-C015-42D8-9AC5-637344A5F0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792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best examples we have seen of this is the way Alibaba presents itself.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09DFD-798D-4DA3-A1BF-6342DF1CF96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54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306C-12E8-445B-BAD2-2633A4870FF9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932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62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9609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974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Header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559EACF-6D94-A14F-A8F2-50EE4CEB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1" y="286467"/>
            <a:ext cx="10515600" cy="608268"/>
          </a:xfrm>
          <a:prstGeom prst="rect">
            <a:avLst/>
          </a:prstGeom>
        </p:spPr>
        <p:txBody>
          <a:bodyPr/>
          <a:lstStyle>
            <a:lvl1pPr>
              <a:defRPr sz="3400" b="1" i="0">
                <a:latin typeface="TCCC-UnityHeadline" panose="020B03050303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9246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06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996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41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7845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309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2746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892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0110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4858-C314-410A-B062-CCA72D08F4A2}" type="datetimeFigureOut">
              <a:rPr lang="el-GR" smtClean="0"/>
              <a:pPr/>
              <a:t>11/3/2024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A1D4-FDCA-452E-BF5E-64EF40E797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01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8.jpeg"/><Relationship Id="rId7" Type="http://schemas.openxmlformats.org/officeDocument/2006/relationships/chart" Target="../charts/chart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image" Target="../media/image8.jpeg"/><Relationship Id="rId7" Type="http://schemas.openxmlformats.org/officeDocument/2006/relationships/chart" Target="../charts/chart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8.jpeg"/><Relationship Id="rId7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8.jpeg"/><Relationship Id="rId7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jpeg"/><Relationship Id="rId7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4533" y="-1"/>
            <a:ext cx="3347467" cy="1673735"/>
          </a:xfrm>
          <a:prstGeom prst="rect">
            <a:avLst/>
          </a:prstGeom>
        </p:spPr>
      </p:pic>
      <p:sp>
        <p:nvSpPr>
          <p:cNvPr id="23" name="Υπότιτλος 2">
            <a:extLst>
              <a:ext uri="{FF2B5EF4-FFF2-40B4-BE49-F238E27FC236}">
                <a16:creationId xmlns:a16="http://schemas.microsoft.com/office/drawing/2014/main" xmlns="" id="{5540BB6F-7D03-5DA0-4AC0-AFC087F787BB}"/>
              </a:ext>
            </a:extLst>
          </p:cNvPr>
          <p:cNvSpPr txBox="1">
            <a:spLocks/>
          </p:cNvSpPr>
          <p:nvPr/>
        </p:nvSpPr>
        <p:spPr>
          <a:xfrm>
            <a:off x="979065" y="3900638"/>
            <a:ext cx="10523124" cy="91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l-GR" sz="2000" b="1" dirty="0" smtClean="0">
              <a:solidFill>
                <a:schemeClr val="tx2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b="1" i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Σχολιασμός έρευνας: </a:t>
            </a:r>
            <a:r>
              <a:rPr lang="el-GR" b="1" i="1" dirty="0" smtClean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Προβλήματα και Προκλήσεις της εμπορικής αγοράς του Δήμου Πύργου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xmlns="" id="{5540BB6F-7D03-5DA0-4AC0-AFC087F787BB}"/>
              </a:ext>
            </a:extLst>
          </p:cNvPr>
          <p:cNvSpPr txBox="1">
            <a:spLocks/>
          </p:cNvSpPr>
          <p:nvPr/>
        </p:nvSpPr>
        <p:spPr>
          <a:xfrm>
            <a:off x="2515097" y="2079860"/>
            <a:ext cx="8128342" cy="6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Ημερίδα </a:t>
            </a:r>
            <a:endParaRPr lang="en-US" sz="3200" b="1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Εμπορικού Συλλόγου Πύργου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69" y="130685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6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Προβλέψεις για τις επιδόσεις των επιχειρήσεων στο Β΄ εξάμηνο του 2023 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7A965080-5D1A-49CF-9DEE-09EF5CCD0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65315805"/>
              </p:ext>
            </p:extLst>
          </p:nvPr>
        </p:nvGraphicFramePr>
        <p:xfrm>
          <a:off x="1144794" y="1950719"/>
          <a:ext cx="9453933" cy="42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322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Τρόποι χρηματοδότησης εμπορικών επιχειρήσεων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7A965080-5D1A-49CF-9DEE-09EF5CCD0FFA}"/>
              </a:ext>
            </a:extLst>
          </p:cNvPr>
          <p:cNvGraphicFramePr/>
          <p:nvPr/>
        </p:nvGraphicFramePr>
        <p:xfrm>
          <a:off x="1144794" y="1950719"/>
          <a:ext cx="9453933" cy="42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5CC85A0D-CFAD-472F-A833-7FB72A3FB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47291182"/>
              </p:ext>
            </p:extLst>
          </p:nvPr>
        </p:nvGraphicFramePr>
        <p:xfrm>
          <a:off x="1144794" y="1776412"/>
          <a:ext cx="9902413" cy="465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91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xmlns="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39" y="3287968"/>
            <a:ext cx="9266151" cy="114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Η πρόκληση της «δίδυμης μετάβασης» και της αγοράς εργασίας</a:t>
            </a:r>
            <a:endParaRPr lang="el-GR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5" y="3595456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2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Ηλεκτρονικό εμπόριο &amp; Ψηφιακό </a:t>
            </a:r>
            <a:r>
              <a:rPr lang="en-US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Marketing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1282E00A-FD46-4925-AA9C-573336385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15488819"/>
              </p:ext>
            </p:extLst>
          </p:nvPr>
        </p:nvGraphicFramePr>
        <p:xfrm>
          <a:off x="1144794" y="2179319"/>
          <a:ext cx="5588515" cy="489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xmlns="" id="{87453F2E-1022-458E-95D1-DA94B48B8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37878444"/>
              </p:ext>
            </p:extLst>
          </p:nvPr>
        </p:nvGraphicFramePr>
        <p:xfrm>
          <a:off x="6579869" y="2179320"/>
          <a:ext cx="5363383" cy="380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0" y="1950720"/>
            <a:ext cx="40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Προσαρμογή στο ηλεκτρονικό εμπόριο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46367" y="1950720"/>
            <a:ext cx="424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 πρόκληση της «ψηφιακής παρουσίας»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35046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Η προετοιμασία της «πράσινης μετάβασης»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3" name="Γράφημα 12">
            <a:extLst>
              <a:ext uri="{FF2B5EF4-FFF2-40B4-BE49-F238E27FC236}">
                <a16:creationId xmlns:a16="http://schemas.microsoft.com/office/drawing/2014/main" xmlns="" id="{B90387A1-DC1E-49E6-A9DB-29689CC78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61567691"/>
              </p:ext>
            </p:extLst>
          </p:nvPr>
        </p:nvGraphicFramePr>
        <p:xfrm>
          <a:off x="1144795" y="2057400"/>
          <a:ext cx="9609796" cy="422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135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Δυσκολίες εύρεσης προσωπικού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B56857E4-4F7C-4912-AC02-4E4127782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7045329"/>
              </p:ext>
            </p:extLst>
          </p:nvPr>
        </p:nvGraphicFramePr>
        <p:xfrm>
          <a:off x="1724891" y="2057399"/>
          <a:ext cx="9040091" cy="391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289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xmlns="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39" y="3287968"/>
            <a:ext cx="9266151" cy="114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Τα προβλήματα και οι προκλήσεις των επιχειρήσεων </a:t>
            </a:r>
            <a:endParaRPr lang="el-GR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4" y="3755254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1423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Ιεράρχηση των προβλημάτων των εμπορικών επιχειρήσεων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92007478-3D10-4DA2-8805-58FE20920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33470793"/>
              </p:ext>
            </p:extLst>
          </p:nvPr>
        </p:nvGraphicFramePr>
        <p:xfrm>
          <a:off x="914400" y="1652155"/>
          <a:ext cx="10363200" cy="475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258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Η ιεράρχηση των προκλήσεων των εμπορικών επιχειρήσεων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A9984D9F-ADBD-4041-AEFB-1816BB9E2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96477299"/>
              </p:ext>
            </p:extLst>
          </p:nvPr>
        </p:nvGraphicFramePr>
        <p:xfrm>
          <a:off x="1144794" y="1966912"/>
          <a:ext cx="9640970" cy="404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455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Πιθανότητες διακοπής λειτουργίας της επιχείρησης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643D316D-7456-400F-914F-B9356C6D6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20560921"/>
              </p:ext>
            </p:extLst>
          </p:nvPr>
        </p:nvGraphicFramePr>
        <p:xfrm>
          <a:off x="1756064" y="2057399"/>
          <a:ext cx="8832271" cy="406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804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1D327D20-306E-CF7C-2A3B-0FA0257DD4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837" y="907434"/>
            <a:ext cx="4108958" cy="2307771"/>
          </a:xfrm>
          <a:prstGeom prst="rect">
            <a:avLst/>
          </a:prstGeom>
          <a:ln>
            <a:noFill/>
          </a:ln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61B2728D-E75C-DE65-7863-9E64B3996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316" y="4122781"/>
            <a:ext cx="3077029" cy="20823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6B544C73-976C-7354-3FB4-081A0F310F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3429" y="3352331"/>
            <a:ext cx="3982842" cy="224034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42274B92-E55D-A18B-6790-A3BE75FC5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963" y="238627"/>
            <a:ext cx="3684815" cy="27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3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xmlns="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39" y="3287968"/>
            <a:ext cx="9266151" cy="114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Οι αναπτυξιακές προοπτικές των επιχειρήσεων</a:t>
            </a:r>
            <a:endParaRPr lang="el-GR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4" y="3755254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7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Τι σημαίνει ανάπτυξη της επιχείρησης</a:t>
            </a:r>
            <a:r>
              <a:rPr lang="en-US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; 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209D01EC-B550-4391-994B-3D12879A7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29793629"/>
              </p:ext>
            </p:extLst>
          </p:nvPr>
        </p:nvGraphicFramePr>
        <p:xfrm>
          <a:off x="1465118" y="1569720"/>
          <a:ext cx="9372600" cy="470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005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Ο ρόλος του τουρισμού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670E6F4E-AF7D-41FD-9CAF-7671C3B14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5856479"/>
              </p:ext>
            </p:extLst>
          </p:nvPr>
        </p:nvGraphicFramePr>
        <p:xfrm>
          <a:off x="914401" y="1704109"/>
          <a:ext cx="9570026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36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xmlns="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40" y="3287968"/>
            <a:ext cx="90119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Η «εμπιστοσύνη» των επιχειρήσεων στους θεσμούς</a:t>
            </a:r>
            <a:endParaRPr lang="el-GR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5" y="3595456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4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Ο θεσμός των εκπτώσεων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670E6F4E-AF7D-41FD-9CAF-7671C3B14EEC}"/>
              </a:ext>
            </a:extLst>
          </p:cNvPr>
          <p:cNvGraphicFramePr/>
          <p:nvPr>
            <p:extLst/>
          </p:nvPr>
        </p:nvGraphicFramePr>
        <p:xfrm>
          <a:off x="914401" y="1704109"/>
          <a:ext cx="9570026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A3DA6B47-AF4D-4DFE-9EB4-72CAC96ED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62777324"/>
              </p:ext>
            </p:extLst>
          </p:nvPr>
        </p:nvGraphicFramePr>
        <p:xfrm>
          <a:off x="457199" y="1950720"/>
          <a:ext cx="6086475" cy="408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xmlns="" id="{D2186573-DB8A-41EA-A97C-3D64C963F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80020768"/>
              </p:ext>
            </p:extLst>
          </p:nvPr>
        </p:nvGraphicFramePr>
        <p:xfrm>
          <a:off x="5752730" y="1950720"/>
          <a:ext cx="6103296" cy="398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0314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Τοπική αυτοδιοίκηση και θεσμικοί εκπρόσωποι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670E6F4E-AF7D-41FD-9CAF-7671C3B14EEC}"/>
              </a:ext>
            </a:extLst>
          </p:cNvPr>
          <p:cNvGraphicFramePr/>
          <p:nvPr>
            <p:extLst/>
          </p:nvPr>
        </p:nvGraphicFramePr>
        <p:xfrm>
          <a:off x="914401" y="1704109"/>
          <a:ext cx="9570026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85C41D60-2D5D-4736-8CED-37FF885B1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84560202"/>
              </p:ext>
            </p:extLst>
          </p:nvPr>
        </p:nvGraphicFramePr>
        <p:xfrm>
          <a:off x="601878" y="1814512"/>
          <a:ext cx="6105525" cy="438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Γράφημα 12">
            <a:extLst>
              <a:ext uri="{FF2B5EF4-FFF2-40B4-BE49-F238E27FC236}">
                <a16:creationId xmlns:a16="http://schemas.microsoft.com/office/drawing/2014/main" xmlns="" id="{B3FFCF8F-66AF-4101-8E41-D0F26465C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59559437"/>
              </p:ext>
            </p:extLst>
          </p:nvPr>
        </p:nvGraphicFramePr>
        <p:xfrm>
          <a:off x="5798126" y="1883764"/>
          <a:ext cx="6057900" cy="435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6614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Το νέο φορολογικό νομοσχέδιο 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670E6F4E-AF7D-41FD-9CAF-7671C3B14EEC}"/>
              </a:ext>
            </a:extLst>
          </p:cNvPr>
          <p:cNvGraphicFramePr/>
          <p:nvPr>
            <p:extLst/>
          </p:nvPr>
        </p:nvGraphicFramePr>
        <p:xfrm>
          <a:off x="914401" y="1704109"/>
          <a:ext cx="9570026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xmlns="" id="{2E18C1C5-63E1-4EAD-8CBB-6542FA221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55817034"/>
              </p:ext>
            </p:extLst>
          </p:nvPr>
        </p:nvGraphicFramePr>
        <p:xfrm>
          <a:off x="1144794" y="2057399"/>
          <a:ext cx="9632697" cy="420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8241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xmlns="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40" y="3287968"/>
            <a:ext cx="90119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ευκαιρίες ανάπτυξης και το ταξίδι του «τριπλού μετασχηματισμού»</a:t>
            </a:r>
            <a:endParaRPr lang="el-GR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Δεκάγωνο 7"/>
          <p:cNvSpPr/>
          <p:nvPr/>
        </p:nvSpPr>
        <p:spPr>
          <a:xfrm>
            <a:off x="1198485" y="3506680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2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E-commerce </a:t>
            </a:r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προοπτικές (2020-2030) </a:t>
            </a:r>
            <a:endParaRPr lang="el-GR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816911"/>
            <a:ext cx="9817768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2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Διείσδυση ψηφιακών τεχνολογιών (Ευρωπαϊκή Ένωση &amp; Ελλάδα)</a:t>
            </a:r>
            <a:endParaRPr lang="el-GR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8415153"/>
              </p:ext>
            </p:extLst>
          </p:nvPr>
        </p:nvGraphicFramePr>
        <p:xfrm>
          <a:off x="1144794" y="2065921"/>
          <a:ext cx="9902413" cy="396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9253" y="5897460"/>
            <a:ext cx="3585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DESI 2023 Indicators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5116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xmlns="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40" y="3287968"/>
            <a:ext cx="90119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Τα δημογραφικά δεδομένα των επιχειρήσεων</a:t>
            </a:r>
            <a:endParaRPr lang="el-GR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Δεκάγωνο 1"/>
          <p:cNvSpPr/>
          <p:nvPr/>
        </p:nvSpPr>
        <p:spPr>
          <a:xfrm>
            <a:off x="1198485" y="3595456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8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131664-DC9F-969F-6E46-C4452C459EEC}"/>
              </a:ext>
            </a:extLst>
          </p:cNvPr>
          <p:cNvSpPr txBox="1"/>
          <p:nvPr/>
        </p:nvSpPr>
        <p:spPr>
          <a:xfrm>
            <a:off x="457200" y="357980"/>
            <a:ext cx="7580243" cy="36490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Ο 6 λόγος της μετάβασης προς τη βιωσιμότητα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39253"/>
            <a:ext cx="8301789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Cambria" panose="02040503050406030204" pitchFamily="18" charset="0"/>
              </a:rPr>
              <a:t>1. </a:t>
            </a:r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Χρήση περισσότερο βιώσιμων προϊόντων και ετικετών (μετάβαση από τη μαζική στη βιώσιμη μόδα).</a:t>
            </a:r>
          </a:p>
          <a:p>
            <a:endParaRPr lang="el-GR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2. Χρήση ανακυκλώσιμων, επαναχρησιμοποιούμενων και βιοδιασπώμενων συσκευασιών (ελαχιστοποίηση χρήσης πλαστικών).</a:t>
            </a:r>
          </a:p>
          <a:p>
            <a:endParaRPr lang="el-GR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3. Επένδυση στο </a:t>
            </a:r>
            <a:r>
              <a:rPr lang="en-US" dirty="0">
                <a:latin typeface="Century Gothic" panose="020B0502020202020204" pitchFamily="34" charset="0"/>
                <a:ea typeface="Cambria" panose="02040503050406030204" pitchFamily="18" charset="0"/>
              </a:rPr>
              <a:t>second-hand (</a:t>
            </a:r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μια αγορά που αναπτύσσεται 21 φορές γρηγορότερα από την τυπική αγορά των ενδυμάτων).</a:t>
            </a:r>
          </a:p>
          <a:p>
            <a:endParaRPr lang="el-GR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4. </a:t>
            </a:r>
            <a:r>
              <a:rPr lang="en-US" dirty="0">
                <a:latin typeface="Century Gothic" panose="020B0502020202020204" pitchFamily="34" charset="0"/>
                <a:ea typeface="Cambria" panose="02040503050406030204" pitchFamily="18" charset="0"/>
              </a:rPr>
              <a:t>Rental Business Models (</a:t>
            </a:r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προτεραιότητα της εμπειρίας έναντι της ιδιοκτησίας).</a:t>
            </a:r>
          </a:p>
          <a:p>
            <a:endParaRPr lang="el-GR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5. Ενθάρρυνση της ανακύκλωσης (μέσω της χρήσης εκπτωτικών </a:t>
            </a:r>
            <a:r>
              <a:rPr lang="en-US" dirty="0">
                <a:latin typeface="Century Gothic" panose="020B0502020202020204" pitchFamily="34" charset="0"/>
                <a:ea typeface="Cambria" panose="02040503050406030204" pitchFamily="18" charset="0"/>
              </a:rPr>
              <a:t>vouchers)</a:t>
            </a:r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.</a:t>
            </a:r>
            <a:endParaRPr lang="en-US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endParaRPr lang="en-US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r>
              <a:rPr lang="en-US" dirty="0">
                <a:latin typeface="Century Gothic" panose="020B0502020202020204" pitchFamily="34" charset="0"/>
                <a:ea typeface="Cambria" panose="02040503050406030204" pitchFamily="18" charset="0"/>
              </a:rPr>
              <a:t>6. </a:t>
            </a:r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Μετάβαση προς περισσότερο πράσινα καταστήματα (εξοικονόμηση ενέργειας, μείωση εκπομπών </a:t>
            </a:r>
            <a:r>
              <a:rPr lang="en-US" dirty="0">
                <a:latin typeface="Century Gothic" panose="020B0502020202020204" pitchFamily="34" charset="0"/>
                <a:ea typeface="Cambria" panose="02040503050406030204" pitchFamily="18" charset="0"/>
              </a:rPr>
              <a:t>CO2,</a:t>
            </a:r>
            <a:r>
              <a:rPr lang="el-GR" dirty="0">
                <a:latin typeface="Century Gothic" panose="020B0502020202020204" pitchFamily="34" charset="0"/>
                <a:ea typeface="Cambria" panose="02040503050406030204" pitchFamily="18" charset="0"/>
              </a:rPr>
              <a:t> χρήση φωτοβολταϊκών στις στέγες).</a:t>
            </a:r>
          </a:p>
          <a:p>
            <a:r>
              <a:rPr lang="el-GR" dirty="0"/>
              <a:t>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822773"/>
            <a:ext cx="2533650" cy="120719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6309" y="2724150"/>
            <a:ext cx="2800350" cy="27813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5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8" y="311061"/>
            <a:ext cx="10755037" cy="617167"/>
          </a:xfrm>
        </p:spPr>
        <p:txBody>
          <a:bodyPr>
            <a:normAutofit/>
          </a:bodyPr>
          <a:lstStyle/>
          <a:p>
            <a:r>
              <a:rPr lang="el-GR" sz="1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Μπροστά σε έναν τριπλό μετασχηματισμό </a:t>
            </a:r>
            <a:endParaRPr lang="en-US" sz="1800" b="1" kern="0" dirty="0">
              <a:solidFill>
                <a:schemeClr val="tx2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F71267-9968-7B35-2B3C-F30DB8D9E10A}"/>
              </a:ext>
            </a:extLst>
          </p:cNvPr>
          <p:cNvSpPr txBox="1"/>
          <p:nvPr/>
        </p:nvSpPr>
        <p:spPr>
          <a:xfrm>
            <a:off x="464319" y="1063864"/>
            <a:ext cx="26691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Ψηφιακός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2F7FC3-9BA6-E7F8-C165-D8230F09B817}"/>
              </a:ext>
            </a:extLst>
          </p:cNvPr>
          <p:cNvSpPr txBox="1"/>
          <p:nvPr/>
        </p:nvSpPr>
        <p:spPr>
          <a:xfrm>
            <a:off x="3796993" y="1063864"/>
            <a:ext cx="26691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Πράσινος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1DBE74-BA3F-8979-C02C-FF36A0AC5853}"/>
              </a:ext>
            </a:extLst>
          </p:cNvPr>
          <p:cNvSpPr txBox="1"/>
          <p:nvPr/>
        </p:nvSpPr>
        <p:spPr>
          <a:xfrm>
            <a:off x="7129667" y="1071554"/>
            <a:ext cx="26691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entury Gothic" panose="020B0502020202020204" pitchFamily="34" charset="0"/>
              </a:rPr>
              <a:t>Δεξιότητες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E97AA1-399A-061D-E0D3-3A041269EBD9}"/>
              </a:ext>
            </a:extLst>
          </p:cNvPr>
          <p:cNvSpPr txBox="1"/>
          <p:nvPr/>
        </p:nvSpPr>
        <p:spPr>
          <a:xfrm>
            <a:off x="297779" y="1859777"/>
            <a:ext cx="3002211" cy="40318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Big Data- Clustering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digital marketing)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AR/VR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(εμπειρία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εικονικά δοκιμαστήρια)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ΑΙ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Fashion Personalization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Αυτοματοποίηση (αποθήκη)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Βιομετρικές Τεχνολογίες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πληρωμές)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IoT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(αισθητήρες-άμεση επικοινωνία)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Beacons (α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σ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ύ</a:t>
            </a:r>
            <a:r>
              <a:rPr 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ρματες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συσκευές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Ρομποτική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1632CA-C810-EC95-2221-69C729B0F4B5}"/>
              </a:ext>
            </a:extLst>
          </p:cNvPr>
          <p:cNvSpPr txBox="1"/>
          <p:nvPr/>
        </p:nvSpPr>
        <p:spPr>
          <a:xfrm>
            <a:off x="464319" y="1480362"/>
            <a:ext cx="266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150-250 </a:t>
            </a:r>
            <a:r>
              <a:rPr lang="el-GR" dirty="0"/>
              <a:t>δις ευρώ (Ε.Ε.)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4435F7-1B44-CED2-BE94-4ACDE2E8A761}"/>
              </a:ext>
            </a:extLst>
          </p:cNvPr>
          <p:cNvSpPr txBox="1"/>
          <p:nvPr/>
        </p:nvSpPr>
        <p:spPr>
          <a:xfrm>
            <a:off x="3796993" y="1480362"/>
            <a:ext cx="266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140-340 δις ευρώ (Ε.Ε.)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47AB496-E8D8-B93B-CE87-305EC324E9ED}"/>
              </a:ext>
            </a:extLst>
          </p:cNvPr>
          <p:cNvSpPr txBox="1"/>
          <p:nvPr/>
        </p:nvSpPr>
        <p:spPr>
          <a:xfrm>
            <a:off x="7129667" y="1480362"/>
            <a:ext cx="266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75-105 δις ευρώ (Ε.Ε.)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CD97FB-2C5A-40BA-8888-0960C9A031E1}"/>
              </a:ext>
            </a:extLst>
          </p:cNvPr>
          <p:cNvSpPr txBox="1"/>
          <p:nvPr/>
        </p:nvSpPr>
        <p:spPr>
          <a:xfrm>
            <a:off x="9798797" y="1452755"/>
            <a:ext cx="239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365-695 δις ευρώ (Ε.Ε.)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5C48CCE-5413-BCAA-4066-BB63087181F8}"/>
              </a:ext>
            </a:extLst>
          </p:cNvPr>
          <p:cNvSpPr txBox="1"/>
          <p:nvPr/>
        </p:nvSpPr>
        <p:spPr>
          <a:xfrm>
            <a:off x="3630452" y="1849694"/>
            <a:ext cx="3002211" cy="40318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Μετάβαση στην Κυκλική οικονομία –Νέα επιχειρηματικά μοντέλα (επισκευή, μεταποίηση, ενοικίαση, μεταπώληση)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Μείωση του περιβαλλοντικού αποτυπώματος- Στόχος το μηδενικό αποτύπωμα έως το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Καθαρή λειτουργία – προμηθευτών-αποθηκών-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logistics (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αλυσίδα)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Αναβάθμιση υποδομών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79434E-0175-724A-3441-D2E66852862F}"/>
              </a:ext>
            </a:extLst>
          </p:cNvPr>
          <p:cNvSpPr txBox="1"/>
          <p:nvPr/>
        </p:nvSpPr>
        <p:spPr>
          <a:xfrm>
            <a:off x="6963125" y="1849694"/>
            <a:ext cx="3002211" cy="40318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Αναβάθμιση Ψηφιακών Δεξιοτήτων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Upskilling)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Επανεκπαίδευση (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Reskilling)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Ανθρώπινο Δυναμικό με εξειδικευμένες δεξιότητες (d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ata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scientists, digital marketing experts, sustainability experts, experience experts)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Ν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έ</a:t>
            </a: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ες θέσεις εργασίας με νέα αντικείμενα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10-13 εκατομμύρια εργαζόμενοι σε μετάβαση για αναβάθμιση δεξιοτήτων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Εικόνα 27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A8372D0-65CB-C3BA-A0E3-5AFADB81D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798" y="3969859"/>
            <a:ext cx="1914573" cy="877223"/>
          </a:xfrm>
          <a:prstGeom prst="rect">
            <a:avLst/>
          </a:prstGeom>
        </p:spPr>
      </p:pic>
      <p:pic>
        <p:nvPicPr>
          <p:cNvPr id="33" name="Εικόνα 3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F39EE03-5CDA-9D7D-6890-CF451C871D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4477" y="5007014"/>
            <a:ext cx="2099285" cy="692764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8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Βασικά δημογραφικά δεδομένα</a:t>
            </a:r>
            <a:endParaRPr lang="el-GR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E3013B-C5C4-05C0-DAB0-750B4041D931}"/>
              </a:ext>
            </a:extLst>
          </p:cNvPr>
          <p:cNvSpPr txBox="1"/>
          <p:nvPr/>
        </p:nvSpPr>
        <p:spPr>
          <a:xfrm>
            <a:off x="1713038" y="2351671"/>
            <a:ext cx="96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Οι κατηγορίες της «Ένδυσης και της Υπόδησης» (22,2%) και των «Τροφίμων και Ποτών» αποτελούν τις κυριότερες υποκατηγορίες </a:t>
            </a:r>
            <a:endParaRPr lang="el-GR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Γραφικό 4" descr="Επιλεγμένο πλαίσιο ελέγχου με συμπαγές γέμισμα">
            <a:extLst>
              <a:ext uri="{FF2B5EF4-FFF2-40B4-BE49-F238E27FC236}">
                <a16:creationId xmlns:a16="http://schemas.microsoft.com/office/drawing/2014/main" xmlns="" id="{4FFBD8F9-4A2E-0687-82D0-33D815E3E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4577" y="2203345"/>
            <a:ext cx="764858" cy="764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691437-C2B0-84EA-08B8-EE8CD69B5CDF}"/>
              </a:ext>
            </a:extLst>
          </p:cNvPr>
          <p:cNvSpPr txBox="1"/>
          <p:nvPr/>
        </p:nvSpPr>
        <p:spPr>
          <a:xfrm>
            <a:off x="1761617" y="3146725"/>
            <a:ext cx="96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Το μεγαλύτερο ποσοστό των επιχειρηματιών είναι άνδρες και απόφοιτοι δευτεροβάθμιας εκπαίδευσης </a:t>
            </a:r>
            <a:endParaRPr lang="el-GR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Γραφικό 6" descr="Επιλεγμένο πλαίσιο ελέγχου με συμπαγές γέμισμα">
            <a:extLst>
              <a:ext uri="{FF2B5EF4-FFF2-40B4-BE49-F238E27FC236}">
                <a16:creationId xmlns:a16="http://schemas.microsoft.com/office/drawing/2014/main" xmlns="" id="{1BC994E1-3618-4CE5-A274-3EB316BD1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4560" y="3018666"/>
            <a:ext cx="764858" cy="764858"/>
          </a:xfrm>
          <a:prstGeom prst="rect">
            <a:avLst/>
          </a:prstGeom>
        </p:spPr>
      </p:pic>
      <p:pic>
        <p:nvPicPr>
          <p:cNvPr id="11" name="Γραφικό 10" descr="Επιλεγμένο πλαίσιο ελέγχου με συμπαγές γέμισμα">
            <a:extLst>
              <a:ext uri="{FF2B5EF4-FFF2-40B4-BE49-F238E27FC236}">
                <a16:creationId xmlns:a16="http://schemas.microsoft.com/office/drawing/2014/main" xmlns="" id="{B624AAB3-839F-B68A-8BED-DC9458991F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36710" y="3804504"/>
            <a:ext cx="764858" cy="764858"/>
          </a:xfrm>
          <a:prstGeom prst="rect">
            <a:avLst/>
          </a:prstGeom>
        </p:spPr>
      </p:pic>
      <p:pic>
        <p:nvPicPr>
          <p:cNvPr id="13" name="Γραφικό 12" descr="Επιλεγμένο πλαίσιο ελέγχου με συμπαγές γέμισμα">
            <a:extLst>
              <a:ext uri="{FF2B5EF4-FFF2-40B4-BE49-F238E27FC236}">
                <a16:creationId xmlns:a16="http://schemas.microsoft.com/office/drawing/2014/main" xmlns="" id="{F0D640B7-44DF-01C2-F7BB-AC44245CA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36710" y="4586864"/>
            <a:ext cx="764858" cy="7648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C41770-5E52-99D4-2D82-8923D2F60540}"/>
              </a:ext>
            </a:extLst>
          </p:cNvPr>
          <p:cNvSpPr txBox="1"/>
          <p:nvPr/>
        </p:nvSpPr>
        <p:spPr>
          <a:xfrm>
            <a:off x="1801568" y="4013291"/>
            <a:ext cx="96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Η πλειονότητα των επιχειρήσεων είναι πολύ ατομικές &amp; πολύ μικρές (</a:t>
            </a:r>
            <a:r>
              <a:rPr 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micro)</a:t>
            </a:r>
            <a:r>
              <a:rPr lang="el-GR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επιχειρήσεις</a:t>
            </a:r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C41770-5E52-99D4-2D82-8923D2F60540}"/>
              </a:ext>
            </a:extLst>
          </p:cNvPr>
          <p:cNvSpPr txBox="1"/>
          <p:nvPr/>
        </p:nvSpPr>
        <p:spPr>
          <a:xfrm>
            <a:off x="1779435" y="4764182"/>
            <a:ext cx="964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Οι εμπορικές επιχειρήσεις απευθύνονται κυρίως (90,6%) στην τοπική αγορά.</a:t>
            </a:r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0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16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Αριθμός απασχολουμένων και νομική μορφή της επιχείρησης</a:t>
            </a:r>
            <a:endParaRPr lang="el-GR" sz="2800" dirty="0"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8240" y="868680"/>
            <a:ext cx="701040" cy="70104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00" dirty="0" smtClean="0"/>
              <a:t>.</a:t>
            </a:r>
            <a:endParaRPr lang="el-GR" sz="100" dirty="0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1AD6A136-D896-439F-AA43-85AF3A280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64750317"/>
              </p:ext>
            </p:extLst>
          </p:nvPr>
        </p:nvGraphicFramePr>
        <p:xfrm>
          <a:off x="295922" y="2171793"/>
          <a:ext cx="6096000" cy="372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xmlns="" id="{3D029590-5059-44BC-9E24-1DB20DD91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73671309"/>
              </p:ext>
            </p:extLst>
          </p:nvPr>
        </p:nvGraphicFramePr>
        <p:xfrm>
          <a:off x="5965794" y="2299316"/>
          <a:ext cx="6130956" cy="385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1650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16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Έτη λειτουργίας της επιχείρησης και λόγοι επιλογής προμηθευτή</a:t>
            </a:r>
            <a:endParaRPr lang="el-GR" sz="2800" dirty="0"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8240" y="868680"/>
            <a:ext cx="701040" cy="70104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00" dirty="0" smtClean="0"/>
              <a:t>.</a:t>
            </a:r>
            <a:endParaRPr lang="el-GR" sz="100" dirty="0"/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4AEB4203-0660-4D09-96E7-76B8EA829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00358539"/>
              </p:ext>
            </p:extLst>
          </p:nvPr>
        </p:nvGraphicFramePr>
        <p:xfrm>
          <a:off x="597272" y="2188176"/>
          <a:ext cx="5867400" cy="381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6E2A9601-1956-4057-B041-1EF8280FD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89614773"/>
              </p:ext>
            </p:extLst>
          </p:nvPr>
        </p:nvGraphicFramePr>
        <p:xfrm>
          <a:off x="5923149" y="2361766"/>
          <a:ext cx="5972175" cy="364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1323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16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Η πρόκληση της διαδοχής</a:t>
            </a:r>
            <a:endParaRPr lang="el-GR" sz="2800" dirty="0"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8240" y="868680"/>
            <a:ext cx="701040" cy="70104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00" dirty="0" smtClean="0"/>
              <a:t>.</a:t>
            </a:r>
            <a:endParaRPr lang="el-GR" sz="100" dirty="0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6DC4A87D-9C03-4A8A-9EB5-86D03A6F7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17442747"/>
              </p:ext>
            </p:extLst>
          </p:nvPr>
        </p:nvGraphicFramePr>
        <p:xfrm>
          <a:off x="838200" y="2057399"/>
          <a:ext cx="57912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xmlns="" id="{2321FD9D-B846-449F-A2DC-6EC03CA44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69815829"/>
              </p:ext>
            </p:extLst>
          </p:nvPr>
        </p:nvGraphicFramePr>
        <p:xfrm>
          <a:off x="6452754" y="2057398"/>
          <a:ext cx="5860267" cy="387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3095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39824E-3DDC-898A-DEA6-F217D7C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3724"/>
            <a:ext cx="802640" cy="5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2534" y="6353724"/>
            <a:ext cx="1008551" cy="504276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xmlns="" id="{CD546930-DA32-3D30-7D7E-77776F437E5A}"/>
              </a:ext>
            </a:extLst>
          </p:cNvPr>
          <p:cNvSpPr txBox="1">
            <a:spLocks/>
          </p:cNvSpPr>
          <p:nvPr/>
        </p:nvSpPr>
        <p:spPr>
          <a:xfrm>
            <a:off x="1717039" y="3287968"/>
            <a:ext cx="9266151" cy="114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l-GR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Επιδόσεις &amp; Προοπτικές των επιχειρήσεων και τρόπος χρηματοδότησης </a:t>
            </a:r>
            <a:endParaRPr lang="el-GR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Δεκάγωνο 5"/>
          <p:cNvSpPr/>
          <p:nvPr/>
        </p:nvSpPr>
        <p:spPr>
          <a:xfrm>
            <a:off x="1198485" y="3595456"/>
            <a:ext cx="518555" cy="606912"/>
          </a:xfrm>
          <a:prstGeom prst="dec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3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AFDBB0-6FD2-06B5-3356-7DA1C820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83508"/>
            <a:ext cx="914401" cy="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7207" y="6285603"/>
            <a:ext cx="1144793" cy="572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F32EAD-81B0-9ACC-C43E-18DB0D235AE6}"/>
              </a:ext>
            </a:extLst>
          </p:cNvPr>
          <p:cNvSpPr txBox="1"/>
          <p:nvPr/>
        </p:nvSpPr>
        <p:spPr>
          <a:xfrm>
            <a:off x="1882139" y="868680"/>
            <a:ext cx="939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kern="0" dirty="0" smtClean="0">
                <a:solidFill>
                  <a:schemeClr val="tx2"/>
                </a:solidFill>
                <a:latin typeface="Century Gothic" panose="020B0502020202020204" pitchFamily="34" charset="0"/>
                <a:cs typeface="Calibri"/>
              </a:rPr>
              <a:t>Εκτίμηση της οικονομικής κατάστασης της επιχείρησης Α΄ εξάμηνο του 2023 </a:t>
            </a:r>
            <a:endParaRPr lang="el-GR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Γραφικό 14" descr="Κατεύθυνση με συμπαγές γέμισμα">
            <a:extLst>
              <a:ext uri="{FF2B5EF4-FFF2-40B4-BE49-F238E27FC236}">
                <a16:creationId xmlns:a16="http://schemas.microsoft.com/office/drawing/2014/main" xmlns="" id="{C45BDB9A-AFD8-B478-8595-7B25F3520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794" y="868680"/>
            <a:ext cx="701040" cy="7010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29C9C2CE-8142-7B3D-6D52-61109415EB98}"/>
              </a:ext>
            </a:extLst>
          </p:cNvPr>
          <p:cNvSpPr/>
          <p:nvPr/>
        </p:nvSpPr>
        <p:spPr>
          <a:xfrm>
            <a:off x="2286000" y="1950720"/>
            <a:ext cx="163068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1AFE5003-3E56-45F8-9E38-6DB7B06DF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0109600"/>
              </p:ext>
            </p:extLst>
          </p:nvPr>
        </p:nvGraphicFramePr>
        <p:xfrm>
          <a:off x="1246909" y="2057399"/>
          <a:ext cx="9258300" cy="437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54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2855</TotalTime>
  <Words>738</Words>
  <Application>Microsoft Office PowerPoint</Application>
  <PresentationFormat>Προσαρμογή</PresentationFormat>
  <Paragraphs>151</Paragraphs>
  <Slides>31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Μπροστά σε έναν τριπλό μετασχηματισμό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ESEE, ppt SOLEC</dc:title>
  <dc:creator>Manolis Manioudis</dc:creator>
  <cp:lastModifiedBy>_Guest Account</cp:lastModifiedBy>
  <cp:revision>120</cp:revision>
  <cp:lastPrinted>2024-03-06T11:07:37Z</cp:lastPrinted>
  <dcterms:created xsi:type="dcterms:W3CDTF">2023-03-01T15:10:57Z</dcterms:created>
  <dcterms:modified xsi:type="dcterms:W3CDTF">2024-03-11T18:20:44Z</dcterms:modified>
</cp:coreProperties>
</file>