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drawings/drawing8.xml" ContentType="application/vnd.openxmlformats-officedocument.drawingml.chartshapes+xml"/>
  <Override PartName="/ppt/charts/chart17.xml" ContentType="application/vnd.openxmlformats-officedocument.drawingml.chart+xml"/>
  <Override PartName="/ppt/drawings/drawing9.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8.xml" ContentType="application/vnd.openxmlformats-officedocument.drawingml.chart+xml"/>
  <Override PartName="/ppt/theme/themeOverride4.xml" ContentType="application/vnd.openxmlformats-officedocument.themeOverr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8.xml" ContentType="application/vnd.openxmlformats-officedocument.presentationml.notesSlide+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7.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2.xml" ContentType="application/vnd.openxmlformats-officedocument.drawingml.chartshapes+xml"/>
  <Override PartName="/ppt/charts/chart28.xml" ContentType="application/vnd.openxmlformats-officedocument.drawingml.chart+xml"/>
  <Override PartName="/ppt/theme/themeOverride7.xml" ContentType="application/vnd.openxmlformats-officedocument.themeOverride+xml"/>
  <Override PartName="/ppt/drawings/drawing13.xml" ContentType="application/vnd.openxmlformats-officedocument.drawingml.chartshapes+xml"/>
  <Override PartName="/ppt/charts/chart29.xml" ContentType="application/vnd.openxmlformats-officedocument.drawingml.chart+xml"/>
  <Override PartName="/ppt/theme/themeOverride8.xml" ContentType="application/vnd.openxmlformats-officedocument.themeOverride+xml"/>
  <Override PartName="/ppt/drawings/drawing14.xml" ContentType="application/vnd.openxmlformats-officedocument.drawingml.chartshapes+xml"/>
  <Override PartName="/ppt/charts/chart30.xml" ContentType="application/vnd.openxmlformats-officedocument.drawingml.chart+xml"/>
  <Override PartName="/ppt/charts/chart3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8" r:id="rId6"/>
  </p:sldMasterIdLst>
  <p:notesMasterIdLst>
    <p:notesMasterId r:id="rId41"/>
  </p:notesMasterIdLst>
  <p:handoutMasterIdLst>
    <p:handoutMasterId r:id="rId42"/>
  </p:handoutMasterIdLst>
  <p:sldIdLst>
    <p:sldId id="656"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69" r:id="rId20"/>
    <p:sldId id="670" r:id="rId21"/>
    <p:sldId id="671" r:id="rId22"/>
    <p:sldId id="672" r:id="rId23"/>
    <p:sldId id="673" r:id="rId24"/>
    <p:sldId id="674" r:id="rId25"/>
    <p:sldId id="675" r:id="rId26"/>
    <p:sldId id="676" r:id="rId27"/>
    <p:sldId id="677" r:id="rId28"/>
    <p:sldId id="679" r:id="rId29"/>
    <p:sldId id="680" r:id="rId30"/>
    <p:sldId id="681" r:id="rId31"/>
    <p:sldId id="682" r:id="rId32"/>
    <p:sldId id="683" r:id="rId33"/>
    <p:sldId id="684" r:id="rId34"/>
    <p:sldId id="685" r:id="rId35"/>
    <p:sldId id="686" r:id="rId36"/>
    <p:sldId id="687" r:id="rId37"/>
    <p:sldId id="688" r:id="rId38"/>
    <p:sldId id="689" r:id="rId39"/>
    <p:sldId id="690" r:id="rId4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YNAUD Julien" initials="RJ" lastIdx="4" clrIdx="0"/>
  <p:cmAuthor id="7" name="Tim BULMAN" initials="TJB" lastIdx="45" clrIdx="7"/>
  <p:cmAuthor id="1" name="Julien" initials="J" lastIdx="5" clrIdx="1">
    <p:extLst/>
  </p:cmAuthor>
  <p:cmAuthor id="8" name="BULMAN Tim, ECO/CS5" initials="BTE" lastIdx="18" clrIdx="8">
    <p:extLst>
      <p:ext uri="{19B8F6BF-5375-455C-9EA6-DF929625EA0E}">
        <p15:presenceInfo xmlns:p15="http://schemas.microsoft.com/office/powerpoint/2012/main" userId="S-1-5-21-2146598497-832928401-1254845835-112666" providerId="AD"/>
      </p:ext>
    </p:extLst>
  </p:cmAuthor>
  <p:cmAuthor id="2" name="MOUTEL Adrien" initials="MA" lastIdx="1" clrIdx="2"/>
  <p:cmAuthor id="9" name="PISU Mauro, ECO/SPAD" initials="PME" lastIdx="23" clrIdx="9">
    <p:extLst>
      <p:ext uri="{19B8F6BF-5375-455C-9EA6-DF929625EA0E}">
        <p15:presenceInfo xmlns:p15="http://schemas.microsoft.com/office/powerpoint/2012/main" userId="S-1-5-21-2146598497-832928401-1254845835-35706" providerId="AD"/>
      </p:ext>
    </p:extLst>
  </p:cmAuthor>
  <p:cmAuthor id="3" name="JOHANSSON Asa" initials="JA" lastIdx="14" clrIdx="3"/>
  <p:cmAuthor id="4" name="GARDA Paula" initials="GP" lastIdx="0" clrIdx="4"/>
  <p:cmAuthor id="5" name="LENAIN Patrick, ECO/CS2" initials="LPE" lastIdx="1" clrIdx="5">
    <p:extLst/>
  </p:cmAuthor>
  <p:cmAuthor id="6" name="PISU Mauro" initials="PM" lastIdx="1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841"/>
    <a:srgbClr val="037BC1"/>
    <a:srgbClr val="CCCCCC"/>
    <a:srgbClr val="DA2128"/>
    <a:srgbClr val="F4830C"/>
    <a:srgbClr val="129E15"/>
    <a:srgbClr val="82FF71"/>
    <a:srgbClr val="8AF705"/>
    <a:srgbClr val="00FC15"/>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50" autoAdjust="0"/>
    <p:restoredTop sz="93800" autoAdjust="0"/>
  </p:normalViewPr>
  <p:slideViewPr>
    <p:cSldViewPr>
      <p:cViewPr varScale="1">
        <p:scale>
          <a:sx n="91" d="100"/>
          <a:sy n="91" d="100"/>
        </p:scale>
        <p:origin x="846" y="66"/>
      </p:cViewPr>
      <p:guideLst>
        <p:guide orient="horz" pos="2160"/>
        <p:guide pos="2880"/>
      </p:guideLst>
    </p:cSldViewPr>
  </p:slideViewPr>
  <p:notesTextViewPr>
    <p:cViewPr>
      <p:scale>
        <a:sx n="3" d="2"/>
        <a:sy n="3" d="2"/>
      </p:scale>
      <p:origin x="0" y="0"/>
    </p:cViewPr>
  </p:notesTextViewPr>
  <p:sorterViewPr>
    <p:cViewPr>
      <p:scale>
        <a:sx n="200" d="100"/>
        <a:sy n="200" d="100"/>
      </p:scale>
      <p:origin x="0" y="0"/>
    </p:cViewPr>
  </p:sorterViewPr>
  <p:notesViewPr>
    <p:cSldViewPr>
      <p:cViewPr varScale="1">
        <p:scale>
          <a:sx n="87" d="100"/>
          <a:sy n="87" d="100"/>
        </p:scale>
        <p:origin x="-1902" y="-7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main.oecd.org\sdataECO\Units\CS5\GREECE\Surveys\Survey_2020\PUBLICATION\Launch\Ppt\Graph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file:///\\main.oecd.org\sdataECO\Units\CS5\GREECE\Surveys\Survey_2020\PUBLICATION\Launch\Ppt\Graphs.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main.oecd.org\sdataECO\Units\CS5\GREECE\Surveys\Survey_2020\PUBLICATION\Launch\Ppt\Graphs.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main.oecd.org\sdataECO\Units\CS5\GREECE\Surveys\Survey_2020\PUBLICATION\Launch\Ppt\Graphs.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20.xlsx" TargetMode="External"/><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main.oecd.org\sdataECO\Units\CS5\GREECE\Surveys\Survey_2020\PUBLICATION\Launch\Ppt\Graphs.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main.oecd.org\sdataECO\Units\CS5\GREECE\Surveys\Survey_2020\PUBLICATION\Launch\Ppt\Graphs%20.xlsx"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file:///\\main.oecd.org\sdataECO\Units\CS5\GREECE\Surveys\Survey_2020\PUBLICATION\Launch\Ppt\Graphs.xlsx" TargetMode="External"/><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2" Type="http://schemas.openxmlformats.org/officeDocument/2006/relationships/oleObject" Target="file:///\\main.oecd.org\sdataECO\Units\CS5\GREECE\Surveys\Survey_2020\PUBLICATION\Launch\Ppt\Graphs%20.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2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oleObject" Target="file:///\\main.oecd.org\sdataECO\Units\CS5\GREECE\Surveys\Survey_2020\PUBLICATION\Launch\Ppt\Graphs%20.xlsx" TargetMode="External"/><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xlsx" TargetMode="External"/><Relationship Id="rId2" Type="http://schemas.microsoft.com/office/2011/relationships/chartColorStyle" Target="colors9.xml"/><Relationship Id="rId1" Type="http://schemas.microsoft.com/office/2011/relationships/chartStyle" Target="style9.xml"/></Relationships>
</file>

<file path=ppt/charts/_rels/chart22.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20.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23.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24.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xlsx" TargetMode="External"/><Relationship Id="rId2" Type="http://schemas.microsoft.com/office/2011/relationships/chartColorStyle" Target="colors12.xml"/><Relationship Id="rId1" Type="http://schemas.microsoft.com/office/2011/relationships/chartStyle" Target="style12.xml"/></Relationships>
</file>

<file path=ppt/charts/_rels/chart25.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xlsx" TargetMode="External"/><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xlsx" TargetMode="External"/><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2.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main.oecd.org\sdataECO\Units\CS5\GREECE\Surveys\Survey_2020\Survey%20-%20Jobs%20chapter\Tax%20analysis\Taxing-wages-model-rates.xlsx" TargetMode="External"/><Relationship Id="rId1" Type="http://schemas.openxmlformats.org/officeDocument/2006/relationships/themeOverride" Target="../theme/themeOverride7.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main.oecd.org\sdataECO\Units\CS5\GREECE\Surveys\Survey_2020\Survey%20-%20Jobs%20chapter\Tax%20analysis\Copy%20of%2020200227%20-%20Summary%20graphs%20-%20AM%20edit%20to%20post-2020%20scenario.xlsx" TargetMode="External"/><Relationship Id="rId1" Type="http://schemas.openxmlformats.org/officeDocument/2006/relationships/themeOverride" Target="../theme/themeOverride8.xml"/></Relationships>
</file>

<file path=ppt/charts/_rels/chart3.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PPT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oleObject" Target="file:///\\main.oecd.org\sdataECO\Units\CS5\GREECE\Surveys\Survey_2020\PUBLICATION\Launch\Ppt\Graph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main.oecd.org\sdataECO\Units\CS5\GREECE\Surveys\Survey_2020\PUBLICATION\Launch\Ppt\Graph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oleObject" Target="file:///\\main.oecd.org\sdataECO\Units\CS5\GREECE\Surveys\Survey_2020\PUBLICATION\Launch\Ppt\Graphs.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ain.oecd.org\sdataECO\Units\CS5\GREECE\Surveys\Survey_2020\PUBLICATION\Launch\Ppt\Graphs%20.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main.oecd.org\sdataECO\Units\CS5\GREECE\Surveys\Survey_2020\PUBLICATION\Launch\Ppt\Graphs.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oleObject" Target="file:///\\main.oecd.org\sdataECO\Units\CS5\GREECE\Surveys\Survey_2020\PUBLICATION\Launch\Ppt\Graph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1.9920803043647736E-2"/>
          <c:w val="0.98906927548920154"/>
          <c:h val="0.97509899619544038"/>
        </c:manualLayout>
      </c:layout>
      <c:lineChart>
        <c:grouping val="standard"/>
        <c:varyColors val="0"/>
        <c:ser>
          <c:idx val="0"/>
          <c:order val="0"/>
          <c:tx>
            <c:strRef>
              <c:f>DATAES.1!$J$14</c:f>
              <c:strCache>
                <c:ptCount val="1"/>
                <c:pt idx="0">
                  <c:v>Greece</c:v>
                </c:pt>
              </c:strCache>
            </c:strRef>
          </c:tx>
          <c:spPr>
            <a:ln w="50800" cap="rnd">
              <a:solidFill>
                <a:srgbClr val="DA2128"/>
              </a:solidFill>
              <a:prstDash val="solid"/>
              <a:round/>
            </a:ln>
            <a:effectLst/>
          </c:spPr>
          <c:marker>
            <c:symbol val="none"/>
          </c:marker>
          <c:cat>
            <c:numRef>
              <c:f>DATAES.1!$I$15:$I$67</c:f>
              <c:numCache>
                <c:formatCode>mmm\-yy</c:formatCode>
                <c:ptCount val="53"/>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numCache>
            </c:numRef>
          </c:cat>
          <c:val>
            <c:numRef>
              <c:f>DATAES.1!$J$15:$J$67</c:f>
              <c:numCache>
                <c:formatCode>General</c:formatCode>
                <c:ptCount val="53"/>
                <c:pt idx="0">
                  <c:v>31.191760999970832</c:v>
                </c:pt>
                <c:pt idx="1">
                  <c:v>32.110853537441585</c:v>
                </c:pt>
                <c:pt idx="2">
                  <c:v>31.672571842161609</c:v>
                </c:pt>
                <c:pt idx="3">
                  <c:v>31.262949011147313</c:v>
                </c:pt>
                <c:pt idx="4">
                  <c:v>31.532956419459879</c:v>
                </c:pt>
                <c:pt idx="5">
                  <c:v>31.755823911798043</c:v>
                </c:pt>
                <c:pt idx="6">
                  <c:v>32.083855779946774</c:v>
                </c:pt>
                <c:pt idx="7">
                  <c:v>32.089547065118289</c:v>
                </c:pt>
                <c:pt idx="8">
                  <c:v>30.033316863730793</c:v>
                </c:pt>
                <c:pt idx="9">
                  <c:v>30.979810670251211</c:v>
                </c:pt>
                <c:pt idx="10">
                  <c:v>30.940110769120494</c:v>
                </c:pt>
                <c:pt idx="11">
                  <c:v>30.424658815489806</c:v>
                </c:pt>
                <c:pt idx="12">
                  <c:v>29.658204309113241</c:v>
                </c:pt>
                <c:pt idx="13">
                  <c:v>28.526869221950371</c:v>
                </c:pt>
                <c:pt idx="14">
                  <c:v>27.339024261260899</c:v>
                </c:pt>
                <c:pt idx="15">
                  <c:v>27.17170862472171</c:v>
                </c:pt>
                <c:pt idx="16">
                  <c:v>26.490988621614445</c:v>
                </c:pt>
                <c:pt idx="17">
                  <c:v>26.338613173768525</c:v>
                </c:pt>
                <c:pt idx="18">
                  <c:v>26.065830883316966</c:v>
                </c:pt>
                <c:pt idx="19">
                  <c:v>24.833557719091587</c:v>
                </c:pt>
                <c:pt idx="20">
                  <c:v>25.018106242051868</c:v>
                </c:pt>
                <c:pt idx="21">
                  <c:v>24.959514051292516</c:v>
                </c:pt>
                <c:pt idx="22">
                  <c:v>25.04273782062662</c:v>
                </c:pt>
                <c:pt idx="23">
                  <c:v>25.708323068544516</c:v>
                </c:pt>
                <c:pt idx="24">
                  <c:v>25.54076836623258</c:v>
                </c:pt>
                <c:pt idx="25">
                  <c:v>26.297217945593651</c:v>
                </c:pt>
                <c:pt idx="26">
                  <c:v>27.159704850590916</c:v>
                </c:pt>
                <c:pt idx="27">
                  <c:v>27.540560892190165</c:v>
                </c:pt>
                <c:pt idx="28">
                  <c:v>27.79172320071423</c:v>
                </c:pt>
                <c:pt idx="29">
                  <c:v>27.879898922707039</c:v>
                </c:pt>
                <c:pt idx="30">
                  <c:v>28.05416581128134</c:v>
                </c:pt>
                <c:pt idx="31">
                  <c:v>27.792776903500819</c:v>
                </c:pt>
                <c:pt idx="32">
                  <c:v>28.050127633634755</c:v>
                </c:pt>
                <c:pt idx="33">
                  <c:v>28.31749460989953</c:v>
                </c:pt>
                <c:pt idx="34">
                  <c:v>27.631439337356358</c:v>
                </c:pt>
                <c:pt idx="35">
                  <c:v>28.174441166612336</c:v>
                </c:pt>
                <c:pt idx="36">
                  <c:v>28.814311747443178</c:v>
                </c:pt>
                <c:pt idx="37">
                  <c:v>28.735170147120737</c:v>
                </c:pt>
                <c:pt idx="38">
                  <c:v>29.187932422752084</c:v>
                </c:pt>
                <c:pt idx="39">
                  <c:v>29.570809922293684</c:v>
                </c:pt>
                <c:pt idx="40">
                  <c:v>29.582057869070404</c:v>
                </c:pt>
                <c:pt idx="41">
                  <c:v>30.137553139796218</c:v>
                </c:pt>
                <c:pt idx="42">
                  <c:v>30.323687333757494</c:v>
                </c:pt>
                <c:pt idx="43">
                  <c:v>30.829941065480483</c:v>
                </c:pt>
                <c:pt idx="44">
                  <c:v>31.092414460627907</c:v>
                </c:pt>
                <c:pt idx="45">
                  <c:v>31.211970096176049</c:v>
                </c:pt>
                <c:pt idx="46">
                  <c:v>31.42375514906885</c:v>
                </c:pt>
                <c:pt idx="47">
                  <c:v>31.766112809899099</c:v>
                </c:pt>
                <c:pt idx="48">
                  <c:v>31.801478906881108</c:v>
                </c:pt>
                <c:pt idx="49">
                  <c:v>32.326380139715475</c:v>
                </c:pt>
                <c:pt idx="50">
                  <c:v>32.835652301179451</c:v>
                </c:pt>
                <c:pt idx="51">
                  <c:v>32.784174396133807</c:v>
                </c:pt>
                <c:pt idx="52">
                  <c:v>32.299088003299893</c:v>
                </c:pt>
              </c:numCache>
            </c:numRef>
          </c:val>
          <c:smooth val="0"/>
          <c:extLst>
            <c:ext xmlns:c16="http://schemas.microsoft.com/office/drawing/2014/chart" uri="{C3380CC4-5D6E-409C-BE32-E72D297353CC}">
              <c16:uniqueId val="{00000000-42CA-4630-B461-B3A7C3A9EEFC}"/>
            </c:ext>
          </c:extLst>
        </c:ser>
        <c:ser>
          <c:idx val="1"/>
          <c:order val="1"/>
          <c:tx>
            <c:strRef>
              <c:f>DATAES.1!$K$14</c:f>
              <c:strCache>
                <c:ptCount val="1"/>
                <c:pt idx="0">
                  <c:v>OECD</c:v>
                </c:pt>
              </c:strCache>
            </c:strRef>
          </c:tx>
          <c:spPr>
            <a:ln w="50800" cap="rnd">
              <a:solidFill>
                <a:srgbClr val="8CC841"/>
              </a:solidFill>
              <a:prstDash val="solid"/>
              <a:round/>
            </a:ln>
            <a:effectLst/>
          </c:spPr>
          <c:marker>
            <c:symbol val="none"/>
          </c:marker>
          <c:cat>
            <c:numRef>
              <c:f>DATAES.1!$I$15:$I$67</c:f>
              <c:numCache>
                <c:formatCode>mmm\-yy</c:formatCode>
                <c:ptCount val="53"/>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numCache>
            </c:numRef>
          </c:cat>
          <c:val>
            <c:numRef>
              <c:f>DATAES.1!$K$15:$K$67</c:f>
              <c:numCache>
                <c:formatCode>General</c:formatCode>
                <c:ptCount val="53"/>
                <c:pt idx="0">
                  <c:v>36.39475677104943</c:v>
                </c:pt>
                <c:pt idx="1">
                  <c:v>36.542417936931216</c:v>
                </c:pt>
                <c:pt idx="2">
                  <c:v>36.645399038978745</c:v>
                </c:pt>
                <c:pt idx="3">
                  <c:v>36.91201915915277</c:v>
                </c:pt>
                <c:pt idx="4">
                  <c:v>36.983453469632188</c:v>
                </c:pt>
                <c:pt idx="5">
                  <c:v>36.849617752290037</c:v>
                </c:pt>
                <c:pt idx="6">
                  <c:v>36.584118676472528</c:v>
                </c:pt>
                <c:pt idx="7">
                  <c:v>35.852879030457871</c:v>
                </c:pt>
                <c:pt idx="8">
                  <c:v>34.91288600428917</c:v>
                </c:pt>
                <c:pt idx="9">
                  <c:v>34.91733819616627</c:v>
                </c:pt>
                <c:pt idx="10">
                  <c:v>35.125193602892082</c:v>
                </c:pt>
                <c:pt idx="11">
                  <c:v>35.42613034264253</c:v>
                </c:pt>
                <c:pt idx="12">
                  <c:v>35.603586288488884</c:v>
                </c:pt>
                <c:pt idx="13">
                  <c:v>35.955632005210518</c:v>
                </c:pt>
                <c:pt idx="14">
                  <c:v>36.222711585984761</c:v>
                </c:pt>
                <c:pt idx="15">
                  <c:v>36.421495065737005</c:v>
                </c:pt>
                <c:pt idx="16">
                  <c:v>36.532389436323861</c:v>
                </c:pt>
                <c:pt idx="17">
                  <c:v>36.645674812157004</c:v>
                </c:pt>
                <c:pt idx="18">
                  <c:v>36.887928573959194</c:v>
                </c:pt>
                <c:pt idx="19">
                  <c:v>36.993731455103841</c:v>
                </c:pt>
                <c:pt idx="20">
                  <c:v>37.093270500456455</c:v>
                </c:pt>
                <c:pt idx="21">
                  <c:v>37.112800788226231</c:v>
                </c:pt>
                <c:pt idx="22">
                  <c:v>37.134971523351005</c:v>
                </c:pt>
                <c:pt idx="23">
                  <c:v>37.136382456963588</c:v>
                </c:pt>
                <c:pt idx="24">
                  <c:v>37.320724513877721</c:v>
                </c:pt>
                <c:pt idx="25">
                  <c:v>37.473519705380035</c:v>
                </c:pt>
                <c:pt idx="26">
                  <c:v>37.68518432842373</c:v>
                </c:pt>
                <c:pt idx="27">
                  <c:v>37.833819383552417</c:v>
                </c:pt>
                <c:pt idx="28">
                  <c:v>37.983803241434252</c:v>
                </c:pt>
                <c:pt idx="29">
                  <c:v>38.079978900690037</c:v>
                </c:pt>
                <c:pt idx="30">
                  <c:v>38.310989032841292</c:v>
                </c:pt>
                <c:pt idx="31">
                  <c:v>38.507001655457231</c:v>
                </c:pt>
                <c:pt idx="32">
                  <c:v>38.761132174851532</c:v>
                </c:pt>
                <c:pt idx="33">
                  <c:v>38.942958641530339</c:v>
                </c:pt>
                <c:pt idx="34">
                  <c:v>39.11327582394113</c:v>
                </c:pt>
                <c:pt idx="35">
                  <c:v>39.170029073661304</c:v>
                </c:pt>
                <c:pt idx="36">
                  <c:v>39.309399034806667</c:v>
                </c:pt>
                <c:pt idx="37">
                  <c:v>39.428569565977789</c:v>
                </c:pt>
                <c:pt idx="38">
                  <c:v>39.49466140110453</c:v>
                </c:pt>
                <c:pt idx="39">
                  <c:v>39.821872436619955</c:v>
                </c:pt>
                <c:pt idx="40">
                  <c:v>40.049761853373113</c:v>
                </c:pt>
                <c:pt idx="41">
                  <c:v>40.257414344252467</c:v>
                </c:pt>
                <c:pt idx="42">
                  <c:v>40.471675642031954</c:v>
                </c:pt>
                <c:pt idx="43">
                  <c:v>40.757537434729805</c:v>
                </c:pt>
                <c:pt idx="44">
                  <c:v>40.912081480215505</c:v>
                </c:pt>
                <c:pt idx="45">
                  <c:v>41.058888425000887</c:v>
                </c:pt>
                <c:pt idx="46">
                  <c:v>41.107296136919047</c:v>
                </c:pt>
                <c:pt idx="47">
                  <c:v>41.123798817372091</c:v>
                </c:pt>
                <c:pt idx="48">
                  <c:v>41.336016898184404</c:v>
                </c:pt>
                <c:pt idx="49">
                  <c:v>41.46423846074638</c:v>
                </c:pt>
                <c:pt idx="50">
                  <c:v>41.568667636479454</c:v>
                </c:pt>
                <c:pt idx="51">
                  <c:v>41.552807407695632</c:v>
                </c:pt>
                <c:pt idx="52">
                  <c:v>40.765725546693837</c:v>
                </c:pt>
              </c:numCache>
            </c:numRef>
          </c:val>
          <c:smooth val="0"/>
          <c:extLst>
            <c:ext xmlns:c16="http://schemas.microsoft.com/office/drawing/2014/chart" uri="{C3380CC4-5D6E-409C-BE32-E72D297353CC}">
              <c16:uniqueId val="{00000001-42CA-4630-B461-B3A7C3A9EEFC}"/>
            </c:ext>
          </c:extLst>
        </c:ser>
        <c:dLbls>
          <c:showLegendKey val="0"/>
          <c:showVal val="0"/>
          <c:showCatName val="0"/>
          <c:showSerName val="0"/>
          <c:showPercent val="0"/>
          <c:showBubbleSize val="0"/>
        </c:dLbls>
        <c:smooth val="0"/>
        <c:axId val="1320525840"/>
        <c:axId val="1320527480"/>
      </c:lineChart>
      <c:dateAx>
        <c:axId val="1320525840"/>
        <c:scaling>
          <c:orientation val="minMax"/>
        </c:scaling>
        <c:delete val="0"/>
        <c:axPos val="b"/>
        <c:numFmt formatCode="yyyy" sourceLinked="0"/>
        <c:majorTickMark val="in"/>
        <c:minorTickMark val="in"/>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320527480"/>
        <c:crosses val="autoZero"/>
        <c:auto val="0"/>
        <c:lblOffset val="0"/>
        <c:baseTimeUnit val="months"/>
        <c:majorUnit val="2"/>
        <c:majorTimeUnit val="years"/>
        <c:minorUnit val="1"/>
        <c:minorTimeUnit val="years"/>
      </c:dateAx>
      <c:valAx>
        <c:axId val="1320527480"/>
        <c:scaling>
          <c:orientation val="minMax"/>
          <c:min val="20"/>
        </c:scaling>
        <c:delete val="0"/>
        <c:axPos val="l"/>
        <c:majorGridlines>
          <c:spPr>
            <a:ln w="9525" cap="flat" cmpd="sng" algn="ctr">
              <a:solidFill>
                <a:srgbClr val="C8C8C8"/>
              </a:solidFill>
              <a:prstDash val="solid"/>
              <a:round/>
            </a:ln>
            <a:effectLst/>
          </c:spPr>
        </c:majorGridlines>
        <c:numFmt formatCode="General"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320525840"/>
        <c:crosses val="autoZero"/>
        <c:crossBetween val="between"/>
      </c:valAx>
      <c:spPr>
        <a:solidFill>
          <a:srgbClr val="FFFFFF"/>
        </a:solid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4.4899801405088695E-2"/>
          <c:y val="4.6216263061262745E-2"/>
          <c:w val="0.94963483633951207"/>
          <c:h val="7.4703011413679007E-2"/>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9974747474748"/>
          <c:y val="9.6787134502923977E-2"/>
          <c:w val="0.88321414141414145"/>
          <c:h val="0.75205847953216376"/>
        </c:manualLayout>
      </c:layout>
      <c:barChart>
        <c:barDir val="col"/>
        <c:grouping val="clustered"/>
        <c:varyColors val="0"/>
        <c:ser>
          <c:idx val="0"/>
          <c:order val="0"/>
          <c:tx>
            <c:strRef>
              <c:f>DATA2.27!$AJ$7</c:f>
              <c:strCache>
                <c:ptCount val="1"/>
                <c:pt idx="0">
                  <c:v>Age 4</c:v>
                </c:pt>
              </c:strCache>
            </c:strRef>
          </c:tx>
          <c:spPr>
            <a:solidFill>
              <a:srgbClr val="037BC1"/>
            </a:solidFill>
            <a:ln w="6350" cmpd="sng">
              <a:solidFill>
                <a:srgbClr val="000000"/>
              </a:solidFill>
              <a:prstDash val="solid"/>
              <a:round/>
            </a:ln>
            <a:effectLst/>
          </c:spPr>
          <c:invertIfNegative val="0"/>
          <c:dPt>
            <c:idx val="2"/>
            <c:invertIfNegative val="0"/>
            <c:bubble3D val="0"/>
            <c:spPr>
              <a:solidFill>
                <a:srgbClr val="DA2128"/>
              </a:solidFill>
              <a:ln w="6350" cmpd="sng">
                <a:solidFill>
                  <a:srgbClr val="000000"/>
                </a:solidFill>
                <a:prstDash val="solid"/>
                <a:round/>
              </a:ln>
              <a:effectLst/>
            </c:spPr>
            <c:extLst>
              <c:ext xmlns:c16="http://schemas.microsoft.com/office/drawing/2014/chart" uri="{C3380CC4-5D6E-409C-BE32-E72D297353CC}">
                <c16:uniqueId val="{00000001-F3EF-4D1C-9144-5ED6D7A77158}"/>
              </c:ext>
            </c:extLst>
          </c:dPt>
          <c:dPt>
            <c:idx val="6"/>
            <c:invertIfNegative val="0"/>
            <c:bubble3D val="0"/>
            <c:spPr>
              <a:solidFill>
                <a:srgbClr val="8CC841"/>
              </a:solidFill>
              <a:ln w="6350" cmpd="sng">
                <a:solidFill>
                  <a:srgbClr val="000000"/>
                </a:solidFill>
                <a:prstDash val="solid"/>
                <a:round/>
              </a:ln>
              <a:effectLst/>
            </c:spPr>
            <c:extLst>
              <c:ext xmlns:c16="http://schemas.microsoft.com/office/drawing/2014/chart" uri="{C3380CC4-5D6E-409C-BE32-E72D297353CC}">
                <c16:uniqueId val="{00000003-F3EF-4D1C-9144-5ED6D7A77158}"/>
              </c:ext>
            </c:extLst>
          </c:dPt>
          <c:dPt>
            <c:idx val="11"/>
            <c:invertIfNegative val="0"/>
            <c:bubble3D val="0"/>
            <c:extLst>
              <c:ext xmlns:c16="http://schemas.microsoft.com/office/drawing/2014/chart" uri="{C3380CC4-5D6E-409C-BE32-E72D297353CC}">
                <c16:uniqueId val="{00000004-F3EF-4D1C-9144-5ED6D7A77158}"/>
              </c:ext>
            </c:extLst>
          </c:dPt>
          <c:dPt>
            <c:idx val="12"/>
            <c:invertIfNegative val="0"/>
            <c:bubble3D val="0"/>
            <c:extLst>
              <c:ext xmlns:c16="http://schemas.microsoft.com/office/drawing/2014/chart" uri="{C3380CC4-5D6E-409C-BE32-E72D297353CC}">
                <c16:uniqueId val="{00000005-F3EF-4D1C-9144-5ED6D7A77158}"/>
              </c:ext>
            </c:extLst>
          </c:dPt>
          <c:dPt>
            <c:idx val="17"/>
            <c:invertIfNegative val="0"/>
            <c:bubble3D val="0"/>
            <c:extLst>
              <c:ext xmlns:c16="http://schemas.microsoft.com/office/drawing/2014/chart" uri="{C3380CC4-5D6E-409C-BE32-E72D297353CC}">
                <c16:uniqueId val="{00000006-F3EF-4D1C-9144-5ED6D7A77158}"/>
              </c:ext>
            </c:extLst>
          </c:dPt>
          <c:dPt>
            <c:idx val="26"/>
            <c:invertIfNegative val="0"/>
            <c:bubble3D val="0"/>
            <c:extLst>
              <c:ext xmlns:c16="http://schemas.microsoft.com/office/drawing/2014/chart" uri="{C3380CC4-5D6E-409C-BE32-E72D297353CC}">
                <c16:uniqueId val="{00000007-F3EF-4D1C-9144-5ED6D7A77158}"/>
              </c:ext>
            </c:extLst>
          </c:dPt>
          <c:dPt>
            <c:idx val="27"/>
            <c:invertIfNegative val="0"/>
            <c:bubble3D val="0"/>
            <c:extLst>
              <c:ext xmlns:c16="http://schemas.microsoft.com/office/drawing/2014/chart" uri="{C3380CC4-5D6E-409C-BE32-E72D297353CC}">
                <c16:uniqueId val="{00000008-F3EF-4D1C-9144-5ED6D7A77158}"/>
              </c:ext>
            </c:extLst>
          </c:dPt>
          <c:dPt>
            <c:idx val="32"/>
            <c:invertIfNegative val="0"/>
            <c:bubble3D val="0"/>
            <c:extLst>
              <c:ext xmlns:c16="http://schemas.microsoft.com/office/drawing/2014/chart" uri="{C3380CC4-5D6E-409C-BE32-E72D297353CC}">
                <c16:uniqueId val="{00000009-F3EF-4D1C-9144-5ED6D7A77158}"/>
              </c:ext>
            </c:extLst>
          </c:dPt>
          <c:cat>
            <c:strRef>
              <c:f>DATA2.27!$AI$8:$AI$41</c:f>
              <c:strCache>
                <c:ptCount val="17"/>
                <c:pt idx="0">
                  <c:v>CHE</c:v>
                </c:pt>
                <c:pt idx="1">
                  <c:v>TUR</c:v>
                </c:pt>
                <c:pt idx="2">
                  <c:v>GRC</c:v>
                </c:pt>
                <c:pt idx="3">
                  <c:v>AUS</c:v>
                </c:pt>
                <c:pt idx="4">
                  <c:v>POL</c:v>
                </c:pt>
                <c:pt idx="5">
                  <c:v>AUT</c:v>
                </c:pt>
                <c:pt idx="6">
                  <c:v>OECD</c:v>
                </c:pt>
                <c:pt idx="7">
                  <c:v>CZE</c:v>
                </c:pt>
                <c:pt idx="8">
                  <c:v>PRT</c:v>
                </c:pt>
                <c:pt idx="9">
                  <c:v>HUN</c:v>
                </c:pt>
                <c:pt idx="10">
                  <c:v>SVN</c:v>
                </c:pt>
                <c:pt idx="11">
                  <c:v>NLD</c:v>
                </c:pt>
                <c:pt idx="12">
                  <c:v>ITA</c:v>
                </c:pt>
                <c:pt idx="13">
                  <c:v>IRL</c:v>
                </c:pt>
                <c:pt idx="14">
                  <c:v>ESP</c:v>
                </c:pt>
                <c:pt idx="15">
                  <c:v>ISR</c:v>
                </c:pt>
                <c:pt idx="16">
                  <c:v>GBR</c:v>
                </c:pt>
              </c:strCache>
            </c:strRef>
          </c:cat>
          <c:val>
            <c:numRef>
              <c:f>DATA2.27!$AK$8:$AK$41</c:f>
              <c:numCache>
                <c:formatCode>General</c:formatCode>
                <c:ptCount val="17"/>
                <c:pt idx="0">
                  <c:v>2.4039999999999999</c:v>
                </c:pt>
                <c:pt idx="1">
                  <c:v>10.119</c:v>
                </c:pt>
                <c:pt idx="2">
                  <c:v>30.411000000000001</c:v>
                </c:pt>
                <c:pt idx="3">
                  <c:v>65.956999999999994</c:v>
                </c:pt>
                <c:pt idx="4">
                  <c:v>67.126000000000005</c:v>
                </c:pt>
                <c:pt idx="5">
                  <c:v>76.462000000000003</c:v>
                </c:pt>
                <c:pt idx="6">
                  <c:v>77.78309090909093</c:v>
                </c:pt>
                <c:pt idx="7">
                  <c:v>79.099000000000004</c:v>
                </c:pt>
                <c:pt idx="8">
                  <c:v>83.415000000000006</c:v>
                </c:pt>
                <c:pt idx="9">
                  <c:v>84.998999999999995</c:v>
                </c:pt>
                <c:pt idx="10">
                  <c:v>85.594999999999999</c:v>
                </c:pt>
                <c:pt idx="11">
                  <c:v>88.111999999999995</c:v>
                </c:pt>
                <c:pt idx="12">
                  <c:v>91.254999999999995</c:v>
                </c:pt>
                <c:pt idx="13">
                  <c:v>92.073999999999998</c:v>
                </c:pt>
                <c:pt idx="14">
                  <c:v>96.346999999999994</c:v>
                </c:pt>
                <c:pt idx="15">
                  <c:v>100</c:v>
                </c:pt>
                <c:pt idx="16">
                  <c:v>100</c:v>
                </c:pt>
              </c:numCache>
            </c:numRef>
          </c:val>
          <c:extLst>
            <c:ext xmlns:c16="http://schemas.microsoft.com/office/drawing/2014/chart" uri="{C3380CC4-5D6E-409C-BE32-E72D297353CC}">
              <c16:uniqueId val="{0000000A-F3EF-4D1C-9144-5ED6D7A77158}"/>
            </c:ext>
          </c:extLst>
        </c:ser>
        <c:dLbls>
          <c:showLegendKey val="0"/>
          <c:showVal val="0"/>
          <c:showCatName val="0"/>
          <c:showSerName val="0"/>
          <c:showPercent val="0"/>
          <c:showBubbleSize val="0"/>
        </c:dLbls>
        <c:gapWidth val="150"/>
        <c:axId val="777627136"/>
        <c:axId val="777629056"/>
      </c:barChart>
      <c:catAx>
        <c:axId val="777627136"/>
        <c:scaling>
          <c:orientation val="minMax"/>
        </c:scaling>
        <c:delete val="0"/>
        <c:axPos val="b"/>
        <c:numFmt formatCode="General" sourceLinked="0"/>
        <c:majorTickMark val="in"/>
        <c:minorTickMark val="none"/>
        <c:tickLblPos val="low"/>
        <c:spPr>
          <a:noFill/>
          <a:ln w="9525">
            <a:solidFill>
              <a:srgbClr val="000000"/>
            </a:solidFill>
            <a:prstDash val="solid"/>
          </a:ln>
        </c:spPr>
        <c:txPr>
          <a:bodyPr rot="-5400000" vert="horz"/>
          <a:lstStyle/>
          <a:p>
            <a:pPr>
              <a:defRPr/>
            </a:pPr>
            <a:endParaRPr lang="en-US"/>
          </a:p>
        </c:txPr>
        <c:crossAx val="777629056"/>
        <c:crosses val="autoZero"/>
        <c:auto val="1"/>
        <c:lblAlgn val="ctr"/>
        <c:lblOffset val="0"/>
        <c:tickLblSkip val="1"/>
        <c:noMultiLvlLbl val="0"/>
      </c:catAx>
      <c:valAx>
        <c:axId val="777629056"/>
        <c:scaling>
          <c:orientation val="minMax"/>
          <c:max val="100"/>
        </c:scaling>
        <c:delete val="0"/>
        <c:axPos val="l"/>
        <c:majorGridlines>
          <c:spPr>
            <a:ln w="9525" cmpd="sng">
              <a:solidFill>
                <a:srgbClr val="C8C8C8"/>
              </a:solidFill>
              <a:prstDash val="solid"/>
            </a:ln>
          </c:spPr>
        </c:majorGridlines>
        <c:title>
          <c:tx>
            <c:rich>
              <a:bodyPr rot="0" vert="horz"/>
              <a:lstStyle/>
              <a:p>
                <a:pPr>
                  <a:defRPr/>
                </a:pPr>
                <a:r>
                  <a:rPr lang="en-US"/>
                  <a:t>%</a:t>
                </a:r>
              </a:p>
            </c:rich>
          </c:tx>
          <c:layout>
            <c:manualLayout>
              <c:xMode val="edge"/>
              <c:yMode val="edge"/>
              <c:x val="2.649646464646465E-2"/>
              <c:y val="3.9739766081871367E-3"/>
            </c:manualLayout>
          </c:layout>
          <c:overlay val="0"/>
        </c:title>
        <c:numFmt formatCode="General" sourceLinked="0"/>
        <c:majorTickMark val="in"/>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777627136"/>
        <c:crosses val="autoZero"/>
        <c:crossBetween val="between"/>
      </c:valAx>
      <c:spPr>
        <a:solidFill>
          <a:srgbClr val="FFFFFF"/>
        </a:solidFill>
        <a:ln w="9525">
          <a:noFill/>
          <a:round/>
        </a:ln>
        <a:effectLst/>
        <a:extLst>
          <a:ext uri="{91240B29-F687-4F45-9708-019B960494DF}">
            <a14:hiddenLine xmlns:a14="http://schemas.microsoft.com/office/drawing/2010/main" w="9525">
              <a:solidFill>
                <a:srgbClr val="000000"/>
              </a:solidFill>
              <a:round/>
            </a14:hiddenLine>
          </a:ext>
        </a:extLst>
      </c:spPr>
    </c:plotArea>
    <c:plotVisOnly val="1"/>
    <c:dispBlanksAs val="gap"/>
    <c:showDLblsOverMax val="1"/>
  </c:chart>
  <c:spPr>
    <a:noFill/>
    <a:ln w="9525">
      <a:noFill/>
    </a:ln>
  </c:spPr>
  <c:txPr>
    <a:bodyPr/>
    <a:lstStyle/>
    <a:p>
      <a:pPr>
        <a:defRPr sz="1400" b="1">
          <a:solidFill>
            <a:schemeClr val="bg2">
              <a:lumMod val="10000"/>
            </a:schemeClr>
          </a:solidFill>
          <a:latin typeface="Arial Narrow" panose="020B060602020203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03282828282828E-2"/>
          <c:y val="6.0670175438596492E-2"/>
          <c:w val="0.90153409090909087"/>
          <c:h val="0.78324473684210527"/>
        </c:manualLayout>
      </c:layout>
      <c:barChart>
        <c:barDir val="col"/>
        <c:grouping val="clustered"/>
        <c:varyColors val="0"/>
        <c:ser>
          <c:idx val="0"/>
          <c:order val="0"/>
          <c:tx>
            <c:strRef>
              <c:f>DATA2.13!$AJ$10</c:f>
              <c:strCache>
                <c:ptCount val="1"/>
                <c:pt idx="0">
                  <c:v>2018 or nearest</c:v>
                </c:pt>
              </c:strCache>
            </c:strRef>
          </c:tx>
          <c:spPr>
            <a:solidFill>
              <a:srgbClr val="037BC1"/>
            </a:solidFill>
            <a:ln w="6350" cmpd="sng">
              <a:solidFill>
                <a:srgbClr val="000000"/>
              </a:solidFill>
            </a:ln>
            <a:effectLst/>
          </c:spPr>
          <c:invertIfNegative val="0"/>
          <c:dPt>
            <c:idx val="0"/>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1-56A8-4E11-89C0-49018F9EB285}"/>
              </c:ext>
            </c:extLst>
          </c:dPt>
          <c:dPt>
            <c:idx val="1"/>
            <c:invertIfNegative val="0"/>
            <c:bubble3D val="0"/>
            <c:spPr>
              <a:solidFill>
                <a:srgbClr val="DA2128"/>
              </a:solidFill>
              <a:ln w="6350" cmpd="sng">
                <a:solidFill>
                  <a:srgbClr val="000000"/>
                </a:solidFill>
              </a:ln>
              <a:effectLst/>
            </c:spPr>
            <c:extLst>
              <c:ext xmlns:c16="http://schemas.microsoft.com/office/drawing/2014/chart" uri="{C3380CC4-5D6E-409C-BE32-E72D297353CC}">
                <c16:uniqueId val="{00000003-56A8-4E11-89C0-49018F9EB285}"/>
              </c:ext>
            </c:extLst>
          </c:dPt>
          <c:dPt>
            <c:idx val="8"/>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5-56A8-4E11-89C0-49018F9EB285}"/>
              </c:ext>
            </c:extLst>
          </c:dPt>
          <c:cat>
            <c:strRef>
              <c:f>DATA2.13!$AI$11:$AI$41</c:f>
              <c:strCache>
                <c:ptCount val="14"/>
                <c:pt idx="0">
                  <c:v>POL</c:v>
                </c:pt>
                <c:pt idx="1">
                  <c:v>GRC</c:v>
                </c:pt>
                <c:pt idx="2">
                  <c:v>SVN</c:v>
                </c:pt>
                <c:pt idx="3">
                  <c:v>AUT</c:v>
                </c:pt>
                <c:pt idx="4">
                  <c:v>CZE</c:v>
                </c:pt>
                <c:pt idx="5">
                  <c:v>HUN</c:v>
                </c:pt>
                <c:pt idx="6">
                  <c:v>PRT</c:v>
                </c:pt>
                <c:pt idx="7">
                  <c:v>IRL</c:v>
                </c:pt>
                <c:pt idx="8">
                  <c:v>OECD</c:v>
                </c:pt>
                <c:pt idx="9">
                  <c:v>BEL</c:v>
                </c:pt>
                <c:pt idx="10">
                  <c:v>ESP</c:v>
                </c:pt>
                <c:pt idx="11">
                  <c:v>ITA</c:v>
                </c:pt>
                <c:pt idx="12">
                  <c:v>ISR</c:v>
                </c:pt>
                <c:pt idx="13">
                  <c:v>GBR</c:v>
                </c:pt>
              </c:strCache>
            </c:strRef>
          </c:cat>
          <c:val>
            <c:numRef>
              <c:f>DATA2.13!$AJ$11:$AJ$41</c:f>
              <c:numCache>
                <c:formatCode>General</c:formatCode>
                <c:ptCount val="14"/>
                <c:pt idx="0">
                  <c:v>0.18</c:v>
                </c:pt>
                <c:pt idx="1">
                  <c:v>0.56000000000000005</c:v>
                </c:pt>
                <c:pt idx="2">
                  <c:v>1.1299999999999999</c:v>
                </c:pt>
                <c:pt idx="3">
                  <c:v>1.17</c:v>
                </c:pt>
                <c:pt idx="4">
                  <c:v>2.72</c:v>
                </c:pt>
                <c:pt idx="5">
                  <c:v>2.82</c:v>
                </c:pt>
                <c:pt idx="6">
                  <c:v>3.06</c:v>
                </c:pt>
                <c:pt idx="7">
                  <c:v>5.23</c:v>
                </c:pt>
                <c:pt idx="8">
                  <c:v>7.5</c:v>
                </c:pt>
                <c:pt idx="9">
                  <c:v>9.9600000000000009</c:v>
                </c:pt>
                <c:pt idx="10">
                  <c:v>10.17</c:v>
                </c:pt>
                <c:pt idx="11">
                  <c:v>10.32</c:v>
                </c:pt>
                <c:pt idx="12">
                  <c:v>11.91</c:v>
                </c:pt>
                <c:pt idx="13">
                  <c:v>16.21</c:v>
                </c:pt>
              </c:numCache>
            </c:numRef>
          </c:val>
          <c:extLst>
            <c:ext xmlns:c16="http://schemas.microsoft.com/office/drawing/2014/chart" uri="{C3380CC4-5D6E-409C-BE32-E72D297353CC}">
              <c16:uniqueId val="{00000006-56A8-4E11-89C0-49018F9EB285}"/>
            </c:ext>
          </c:extLst>
        </c:ser>
        <c:dLbls>
          <c:showLegendKey val="0"/>
          <c:showVal val="0"/>
          <c:showCatName val="0"/>
          <c:showSerName val="0"/>
          <c:showPercent val="0"/>
          <c:showBubbleSize val="0"/>
        </c:dLbls>
        <c:gapWidth val="150"/>
        <c:overlap val="-27"/>
        <c:axId val="864851400"/>
        <c:axId val="864863536"/>
      </c:barChart>
      <c:catAx>
        <c:axId val="864851400"/>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864863536"/>
        <c:crosses val="autoZero"/>
        <c:auto val="1"/>
        <c:lblAlgn val="ctr"/>
        <c:lblOffset val="0"/>
        <c:tickLblSkip val="1"/>
        <c:noMultiLvlLbl val="0"/>
      </c:catAx>
      <c:valAx>
        <c:axId val="864863536"/>
        <c:scaling>
          <c:orientation val="minMax"/>
          <c:max val="18"/>
        </c:scaling>
        <c:delete val="0"/>
        <c:axPos val="l"/>
        <c:majorGridlines>
          <c:spPr>
            <a:ln w="9525" cap="flat" cmpd="sng" algn="ctr">
              <a:solidFill>
                <a:srgbClr val="C8C8C8"/>
              </a:solidFill>
              <a:prstDash val="solid"/>
              <a:round/>
            </a:ln>
            <a:effectLst/>
          </c:spPr>
        </c:majorGridlines>
        <c:numFmt formatCode="General"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864851400"/>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2088742668245"/>
          <c:y val="0.10214355693868142"/>
          <c:w val="0.82968106995884772"/>
          <c:h val="0.77238877362840019"/>
        </c:manualLayout>
      </c:layout>
      <c:barChart>
        <c:barDir val="col"/>
        <c:grouping val="clustered"/>
        <c:varyColors val="0"/>
        <c:ser>
          <c:idx val="0"/>
          <c:order val="0"/>
          <c:tx>
            <c:strRef>
              <c:f>DATA2.26!$C$16</c:f>
              <c:strCache>
                <c:ptCount val="1"/>
                <c:pt idx="0">
                  <c:v>Greece</c:v>
                </c:pt>
              </c:strCache>
            </c:strRef>
          </c:tx>
          <c:spPr>
            <a:solidFill>
              <a:srgbClr val="037BC1"/>
            </a:solidFill>
            <a:ln w="6350">
              <a:solidFill>
                <a:schemeClr val="bg2">
                  <a:lumMod val="10000"/>
                </a:schemeClr>
              </a:solidFill>
            </a:ln>
            <a:effectLst/>
          </c:spPr>
          <c:invertIfNegative val="0"/>
          <c:dPt>
            <c:idx val="8"/>
            <c:invertIfNegative val="0"/>
            <c:bubble3D val="0"/>
            <c:extLst>
              <c:ext xmlns:c16="http://schemas.microsoft.com/office/drawing/2014/chart" uri="{C3380CC4-5D6E-409C-BE32-E72D297353CC}">
                <c16:uniqueId val="{00000000-081B-4C8D-BA03-E19E1016E1CF}"/>
              </c:ext>
            </c:extLst>
          </c:dPt>
          <c:dPt>
            <c:idx val="16"/>
            <c:invertIfNegative val="0"/>
            <c:bubble3D val="0"/>
            <c:extLst>
              <c:ext xmlns:c16="http://schemas.microsoft.com/office/drawing/2014/chart" uri="{C3380CC4-5D6E-409C-BE32-E72D297353CC}">
                <c16:uniqueId val="{00000001-081B-4C8D-BA03-E19E1016E1CF}"/>
              </c:ext>
            </c:extLst>
          </c:dPt>
          <c:dPt>
            <c:idx val="18"/>
            <c:invertIfNegative val="0"/>
            <c:bubble3D val="0"/>
            <c:extLst>
              <c:ext xmlns:c16="http://schemas.microsoft.com/office/drawing/2014/chart" uri="{C3380CC4-5D6E-409C-BE32-E72D297353CC}">
                <c16:uniqueId val="{00000002-081B-4C8D-BA03-E19E1016E1CF}"/>
              </c:ext>
            </c:extLst>
          </c:dPt>
          <c:cat>
            <c:strRef>
              <c:f>DATA2.26!$B$17:$B$19</c:f>
              <c:strCache>
                <c:ptCount val="3"/>
                <c:pt idx="0">
                  <c:v>Reading</c:v>
                </c:pt>
                <c:pt idx="1">
                  <c:v>Maths</c:v>
                </c:pt>
                <c:pt idx="2">
                  <c:v>Sciences</c:v>
                </c:pt>
              </c:strCache>
            </c:strRef>
          </c:cat>
          <c:val>
            <c:numRef>
              <c:f>DATA2.26!$C$17:$C$19</c:f>
              <c:numCache>
                <c:formatCode>#,##0</c:formatCode>
                <c:ptCount val="3"/>
                <c:pt idx="0">
                  <c:v>457</c:v>
                </c:pt>
                <c:pt idx="1">
                  <c:v>451</c:v>
                </c:pt>
                <c:pt idx="2">
                  <c:v>452</c:v>
                </c:pt>
              </c:numCache>
            </c:numRef>
          </c:val>
          <c:extLst>
            <c:ext xmlns:c16="http://schemas.microsoft.com/office/drawing/2014/chart" uri="{C3380CC4-5D6E-409C-BE32-E72D297353CC}">
              <c16:uniqueId val="{00000003-081B-4C8D-BA03-E19E1016E1CF}"/>
            </c:ext>
          </c:extLst>
        </c:ser>
        <c:ser>
          <c:idx val="1"/>
          <c:order val="1"/>
          <c:tx>
            <c:strRef>
              <c:f>DATA2.26!$D$16</c:f>
              <c:strCache>
                <c:ptCount val="1"/>
                <c:pt idx="0">
                  <c:v>OECD</c:v>
                </c:pt>
              </c:strCache>
            </c:strRef>
          </c:tx>
          <c:spPr>
            <a:solidFill>
              <a:srgbClr val="8CC841"/>
            </a:solidFill>
            <a:ln w="6350">
              <a:solidFill>
                <a:schemeClr val="bg2">
                  <a:lumMod val="10000"/>
                </a:schemeClr>
              </a:solidFill>
            </a:ln>
            <a:effectLst/>
          </c:spPr>
          <c:invertIfNegative val="0"/>
          <c:dPt>
            <c:idx val="18"/>
            <c:invertIfNegative val="0"/>
            <c:bubble3D val="0"/>
            <c:extLst>
              <c:ext xmlns:c16="http://schemas.microsoft.com/office/drawing/2014/chart" uri="{C3380CC4-5D6E-409C-BE32-E72D297353CC}">
                <c16:uniqueId val="{00000004-081B-4C8D-BA03-E19E1016E1CF}"/>
              </c:ext>
            </c:extLst>
          </c:dPt>
          <c:cat>
            <c:strRef>
              <c:f>DATA2.26!$B$17:$B$19</c:f>
              <c:strCache>
                <c:ptCount val="3"/>
                <c:pt idx="0">
                  <c:v>Reading</c:v>
                </c:pt>
                <c:pt idx="1">
                  <c:v>Maths</c:v>
                </c:pt>
                <c:pt idx="2">
                  <c:v>Sciences</c:v>
                </c:pt>
              </c:strCache>
            </c:strRef>
          </c:cat>
          <c:val>
            <c:numRef>
              <c:f>DATA2.26!$D$17:$D$19</c:f>
              <c:numCache>
                <c:formatCode>#,##0</c:formatCode>
                <c:ptCount val="3"/>
                <c:pt idx="0">
                  <c:v>487</c:v>
                </c:pt>
                <c:pt idx="1">
                  <c:v>489</c:v>
                </c:pt>
                <c:pt idx="2">
                  <c:v>489</c:v>
                </c:pt>
              </c:numCache>
            </c:numRef>
          </c:val>
          <c:extLst>
            <c:ext xmlns:c16="http://schemas.microsoft.com/office/drawing/2014/chart" uri="{C3380CC4-5D6E-409C-BE32-E72D297353CC}">
              <c16:uniqueId val="{00000005-081B-4C8D-BA03-E19E1016E1CF}"/>
            </c:ext>
          </c:extLst>
        </c:ser>
        <c:dLbls>
          <c:showLegendKey val="0"/>
          <c:showVal val="0"/>
          <c:showCatName val="0"/>
          <c:showSerName val="0"/>
          <c:showPercent val="0"/>
          <c:showBubbleSize val="0"/>
        </c:dLbls>
        <c:gapWidth val="150"/>
        <c:axId val="432434472"/>
        <c:axId val="1"/>
      </c:barChart>
      <c:catAx>
        <c:axId val="432434472"/>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1"/>
        <c:crosses val="autoZero"/>
        <c:auto val="1"/>
        <c:lblAlgn val="ctr"/>
        <c:lblOffset val="0"/>
        <c:noMultiLvlLbl val="0"/>
      </c:catAx>
      <c:valAx>
        <c:axId val="1"/>
        <c:scaling>
          <c:orientation val="minMax"/>
          <c:max val="500"/>
          <c:min val="440"/>
        </c:scaling>
        <c:delete val="0"/>
        <c:axPos val="l"/>
        <c:majorGridlines>
          <c:spPr>
            <a:ln w="9525" cmpd="sng">
              <a:solidFill>
                <a:srgbClr val="C8C8C8"/>
              </a:solidFill>
              <a:prstDash val="solid"/>
            </a:ln>
          </c:spPr>
        </c:majorGridlines>
        <c:numFmt formatCode="General" sourceLinked="0"/>
        <c:majorTickMark val="out"/>
        <c:minorTickMark val="none"/>
        <c:tickLblPos val="nextTo"/>
        <c:spPr>
          <a:noFill/>
          <a:ln w="9525">
            <a:noFill/>
          </a:ln>
          <a:extLst>
            <a:ext uri="{909E8E84-426E-40DD-AFC4-6F175D3DCCD1}">
              <a14:hiddenFill xmlns:a14="http://schemas.microsoft.com/office/drawing/2010/main">
                <a:noFill/>
              </a14:hiddenFill>
            </a:ext>
          </a:extLst>
        </c:spPr>
        <c:txPr>
          <a:bodyPr rot="-60000000" vert="horz"/>
          <a:lstStyle/>
          <a:p>
            <a:pPr>
              <a:defRPr/>
            </a:pPr>
            <a:endParaRPr lang="en-US"/>
          </a:p>
        </c:txPr>
        <c:crossAx val="432434472"/>
        <c:crosses val="autoZero"/>
        <c:crossBetween val="between"/>
        <c:majorUnit val="10"/>
      </c:valAx>
      <c:spPr>
        <a:noFill/>
        <a:ln w="25400">
          <a:noFill/>
        </a:ln>
      </c:spPr>
    </c:plotArea>
    <c:legend>
      <c:legendPos val="r"/>
      <c:layout>
        <c:manualLayout>
          <c:xMode val="edge"/>
          <c:yMode val="edge"/>
          <c:x val="0.16122752525252526"/>
          <c:y val="0.11678163900414938"/>
          <c:w val="0.38710721178193563"/>
          <c:h val="0.14808315077162748"/>
        </c:manualLayout>
      </c:layout>
      <c:overlay val="1"/>
      <c:spPr>
        <a:noFill/>
        <a:ln w="25400">
          <a:noFill/>
        </a:ln>
      </c:spPr>
    </c:legend>
    <c:plotVisOnly val="1"/>
    <c:dispBlanksAs val="gap"/>
    <c:showDLblsOverMax val="1"/>
  </c:chart>
  <c:spPr>
    <a:noFill/>
    <a:ln w="9525">
      <a:noFill/>
    </a:ln>
    <a:extLst>
      <a:ext uri="{909E8E84-426E-40DD-AFC4-6F175D3DCCD1}">
        <a14:hiddenFill xmlns:a14="http://schemas.microsoft.com/office/drawing/2010/main">
          <a:solidFill>
            <a:srgbClr val="FFFFFF"/>
          </a:solidFill>
        </a14:hiddenFill>
      </a:ext>
    </a:extLst>
  </c:spPr>
  <c:txPr>
    <a:bodyPr/>
    <a:lstStyle/>
    <a:p>
      <a:pPr>
        <a:defRPr sz="1400" b="1" i="0" u="none" strike="noStrike" baseline="0">
          <a:solidFill>
            <a:schemeClr val="tx1">
              <a:lumMod val="50000"/>
            </a:schemeClr>
          </a:solidFill>
          <a:latin typeface="Arial Narrow" panose="020B0606020202030204" pitchFamily="34" charset="0"/>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83812719640748E-2"/>
          <c:y val="7.3696158221177852E-2"/>
          <c:w val="0.87541152263374489"/>
          <c:h val="0.75714241710175734"/>
        </c:manualLayout>
      </c:layout>
      <c:barChart>
        <c:barDir val="col"/>
        <c:grouping val="stacked"/>
        <c:varyColors val="0"/>
        <c:ser>
          <c:idx val="0"/>
          <c:order val="0"/>
          <c:tx>
            <c:strRef>
              <c:f>DATA2.25!$D$172</c:f>
              <c:strCache>
                <c:ptCount val="1"/>
                <c:pt idx="0">
                  <c:v>Both low numeracy and literacy</c:v>
                </c:pt>
              </c:strCache>
            </c:strRef>
          </c:tx>
          <c:spPr>
            <a:solidFill>
              <a:srgbClr val="037BC1"/>
            </a:solidFill>
            <a:ln w="6350" cmpd="sng">
              <a:solidFill>
                <a:srgbClr val="000000"/>
              </a:solidFill>
              <a:prstDash val="solid"/>
            </a:ln>
            <a:effectLst/>
          </c:spPr>
          <c:invertIfNegative val="0"/>
          <c:dPt>
            <c:idx val="4"/>
            <c:invertIfNegative val="0"/>
            <c:bubble3D val="0"/>
            <c:extLst>
              <c:ext xmlns:c16="http://schemas.microsoft.com/office/drawing/2014/chart" uri="{C3380CC4-5D6E-409C-BE32-E72D297353CC}">
                <c16:uniqueId val="{00000000-0BD4-4919-8B11-C894ACE39450}"/>
              </c:ext>
            </c:extLst>
          </c:dPt>
          <c:dPt>
            <c:idx val="5"/>
            <c:invertIfNegative val="0"/>
            <c:bubble3D val="0"/>
            <c:spPr>
              <a:solidFill>
                <a:srgbClr val="8CC841"/>
              </a:solidFill>
              <a:ln w="6350" cmpd="sng">
                <a:solidFill>
                  <a:srgbClr val="000000"/>
                </a:solidFill>
                <a:prstDash val="solid"/>
              </a:ln>
              <a:effectLst/>
            </c:spPr>
            <c:extLst>
              <c:ext xmlns:c16="http://schemas.microsoft.com/office/drawing/2014/chart" uri="{C3380CC4-5D6E-409C-BE32-E72D297353CC}">
                <c16:uniqueId val="{00000002-0BD4-4919-8B11-C894ACE39450}"/>
              </c:ext>
            </c:extLst>
          </c:dPt>
          <c:dPt>
            <c:idx val="10"/>
            <c:invertIfNegative val="0"/>
            <c:bubble3D val="0"/>
            <c:spPr>
              <a:solidFill>
                <a:srgbClr val="DA2128"/>
              </a:solidFill>
              <a:ln w="6350" cmpd="sng">
                <a:solidFill>
                  <a:srgbClr val="000000"/>
                </a:solidFill>
                <a:prstDash val="solid"/>
              </a:ln>
              <a:effectLst/>
            </c:spPr>
            <c:extLst>
              <c:ext xmlns:c16="http://schemas.microsoft.com/office/drawing/2014/chart" uri="{C3380CC4-5D6E-409C-BE32-E72D297353CC}">
                <c16:uniqueId val="{00000004-0BD4-4919-8B11-C894ACE39450}"/>
              </c:ext>
            </c:extLst>
          </c:dPt>
          <c:dPt>
            <c:idx val="16"/>
            <c:invertIfNegative val="0"/>
            <c:bubble3D val="0"/>
            <c:spPr>
              <a:solidFill>
                <a:srgbClr val="8CC841"/>
              </a:solidFill>
              <a:ln w="6350" cmpd="sng">
                <a:solidFill>
                  <a:srgbClr val="000000"/>
                </a:solidFill>
                <a:prstDash val="solid"/>
              </a:ln>
              <a:effectLst/>
            </c:spPr>
            <c:extLst>
              <c:ext xmlns:c16="http://schemas.microsoft.com/office/drawing/2014/chart" uri="{C3380CC4-5D6E-409C-BE32-E72D297353CC}">
                <c16:uniqueId val="{00000006-0BD4-4919-8B11-C894ACE39450}"/>
              </c:ext>
            </c:extLst>
          </c:dPt>
          <c:dPt>
            <c:idx val="24"/>
            <c:invertIfNegative val="0"/>
            <c:bubble3D val="0"/>
            <c:spPr>
              <a:solidFill>
                <a:srgbClr val="DA2128"/>
              </a:solidFill>
              <a:ln w="6350" cmpd="sng">
                <a:solidFill>
                  <a:srgbClr val="000000"/>
                </a:solidFill>
                <a:prstDash val="solid"/>
              </a:ln>
              <a:effectLst/>
            </c:spPr>
            <c:extLst>
              <c:ext xmlns:c16="http://schemas.microsoft.com/office/drawing/2014/chart" uri="{C3380CC4-5D6E-409C-BE32-E72D297353CC}">
                <c16:uniqueId val="{00000008-0BD4-4919-8B11-C894ACE39450}"/>
              </c:ext>
            </c:extLst>
          </c:dPt>
          <c:cat>
            <c:strRef>
              <c:f>DATA2.25!$C$173:$C$200</c:f>
              <c:strCache>
                <c:ptCount val="14"/>
                <c:pt idx="0">
                  <c:v>NLD</c:v>
                </c:pt>
                <c:pt idx="1">
                  <c:v>CZE</c:v>
                </c:pt>
                <c:pt idx="2">
                  <c:v>BEL</c:v>
                </c:pt>
                <c:pt idx="3">
                  <c:v>AUT</c:v>
                </c:pt>
                <c:pt idx="4">
                  <c:v>AUS</c:v>
                </c:pt>
                <c:pt idx="5">
                  <c:v>OECD</c:v>
                </c:pt>
                <c:pt idx="6">
                  <c:v>GBR</c:v>
                </c:pt>
                <c:pt idx="7">
                  <c:v>POL</c:v>
                </c:pt>
                <c:pt idx="8">
                  <c:v>IRL</c:v>
                </c:pt>
                <c:pt idx="9">
                  <c:v>SVN</c:v>
                </c:pt>
                <c:pt idx="10">
                  <c:v>GRC</c:v>
                </c:pt>
                <c:pt idx="11">
                  <c:v>ESP</c:v>
                </c:pt>
                <c:pt idx="12">
                  <c:v>ISR</c:v>
                </c:pt>
                <c:pt idx="13">
                  <c:v>ITA</c:v>
                </c:pt>
              </c:strCache>
            </c:strRef>
          </c:cat>
          <c:val>
            <c:numRef>
              <c:f>DATA2.25!$D$173:$D$200</c:f>
              <c:numCache>
                <c:formatCode>0</c:formatCode>
                <c:ptCount val="14"/>
                <c:pt idx="0">
                  <c:v>9.2863217281558921</c:v>
                </c:pt>
                <c:pt idx="1">
                  <c:v>7.7362527471798979</c:v>
                </c:pt>
                <c:pt idx="2">
                  <c:v>10.055464116670022</c:v>
                </c:pt>
                <c:pt idx="3">
                  <c:v>10.462034189265774</c:v>
                </c:pt>
                <c:pt idx="4">
                  <c:v>11.11668639426404</c:v>
                </c:pt>
                <c:pt idx="5">
                  <c:v>13.100000000000001</c:v>
                </c:pt>
                <c:pt idx="6">
                  <c:v>14.34586816372995</c:v>
                </c:pt>
                <c:pt idx="7">
                  <c:v>14.865553481538294</c:v>
                </c:pt>
                <c:pt idx="8">
                  <c:v>14.8745009375462</c:v>
                </c:pt>
                <c:pt idx="9">
                  <c:v>19.505374038438912</c:v>
                </c:pt>
                <c:pt idx="10">
                  <c:v>19.523588808029739</c:v>
                </c:pt>
                <c:pt idx="11">
                  <c:v>22.471081926712255</c:v>
                </c:pt>
                <c:pt idx="12">
                  <c:v>21.688852282122149</c:v>
                </c:pt>
                <c:pt idx="13">
                  <c:v>21.33647118082267</c:v>
                </c:pt>
              </c:numCache>
            </c:numRef>
          </c:val>
          <c:extLst>
            <c:ext xmlns:c16="http://schemas.microsoft.com/office/drawing/2014/chart" uri="{C3380CC4-5D6E-409C-BE32-E72D297353CC}">
              <c16:uniqueId val="{00000009-0BD4-4919-8B11-C894ACE39450}"/>
            </c:ext>
          </c:extLst>
        </c:ser>
        <c:ser>
          <c:idx val="1"/>
          <c:order val="1"/>
          <c:tx>
            <c:strRef>
              <c:f>DATA2.25!$E$172</c:f>
              <c:strCache>
                <c:ptCount val="1"/>
                <c:pt idx="0">
                  <c:v>Low numeracy but solid literacy</c:v>
                </c:pt>
              </c:strCache>
            </c:strRef>
          </c:tx>
          <c:spPr>
            <a:solidFill>
              <a:srgbClr val="CCCCCC"/>
            </a:solidFill>
            <a:ln w="6350" cmpd="sng">
              <a:solidFill>
                <a:srgbClr val="000000"/>
              </a:solidFill>
              <a:prstDash val="solid"/>
            </a:ln>
            <a:effectLst/>
          </c:spPr>
          <c:invertIfNegative val="0"/>
          <c:cat>
            <c:strRef>
              <c:f>DATA2.25!$C$173:$C$200</c:f>
              <c:strCache>
                <c:ptCount val="14"/>
                <c:pt idx="0">
                  <c:v>NLD</c:v>
                </c:pt>
                <c:pt idx="1">
                  <c:v>CZE</c:v>
                </c:pt>
                <c:pt idx="2">
                  <c:v>BEL</c:v>
                </c:pt>
                <c:pt idx="3">
                  <c:v>AUT</c:v>
                </c:pt>
                <c:pt idx="4">
                  <c:v>AUS</c:v>
                </c:pt>
                <c:pt idx="5">
                  <c:v>OECD</c:v>
                </c:pt>
                <c:pt idx="6">
                  <c:v>GBR</c:v>
                </c:pt>
                <c:pt idx="7">
                  <c:v>POL</c:v>
                </c:pt>
                <c:pt idx="8">
                  <c:v>IRL</c:v>
                </c:pt>
                <c:pt idx="9">
                  <c:v>SVN</c:v>
                </c:pt>
                <c:pt idx="10">
                  <c:v>GRC</c:v>
                </c:pt>
                <c:pt idx="11">
                  <c:v>ESP</c:v>
                </c:pt>
                <c:pt idx="12">
                  <c:v>ISR</c:v>
                </c:pt>
                <c:pt idx="13">
                  <c:v>ITA</c:v>
                </c:pt>
              </c:strCache>
            </c:strRef>
          </c:cat>
          <c:val>
            <c:numRef>
              <c:f>DATA2.25!$E$173:$E$200</c:f>
              <c:numCache>
                <c:formatCode>0</c:formatCode>
                <c:ptCount val="14"/>
                <c:pt idx="0">
                  <c:v>3.9102231479997309</c:v>
                </c:pt>
                <c:pt idx="1">
                  <c:v>5.1177004588651753</c:v>
                </c:pt>
                <c:pt idx="2">
                  <c:v>3.3000914142919142</c:v>
                </c:pt>
                <c:pt idx="3">
                  <c:v>3.802918662757043</c:v>
                </c:pt>
                <c:pt idx="4">
                  <c:v>8.9715222718872596</c:v>
                </c:pt>
                <c:pt idx="5">
                  <c:v>7.03</c:v>
                </c:pt>
                <c:pt idx="6">
                  <c:v>9.8990704095596289</c:v>
                </c:pt>
                <c:pt idx="7">
                  <c:v>8.6091823030208214</c:v>
                </c:pt>
                <c:pt idx="8">
                  <c:v>10.302923488384568</c:v>
                </c:pt>
                <c:pt idx="9">
                  <c:v>6.2681618856044867</c:v>
                </c:pt>
                <c:pt idx="10">
                  <c:v>9.0163344471818743</c:v>
                </c:pt>
                <c:pt idx="11">
                  <c:v>8.1720936043393113</c:v>
                </c:pt>
                <c:pt idx="12">
                  <c:v>9.192402857713736</c:v>
                </c:pt>
                <c:pt idx="13">
                  <c:v>10.33075614363713</c:v>
                </c:pt>
              </c:numCache>
            </c:numRef>
          </c:val>
          <c:extLst>
            <c:ext xmlns:c16="http://schemas.microsoft.com/office/drawing/2014/chart" uri="{C3380CC4-5D6E-409C-BE32-E72D297353CC}">
              <c16:uniqueId val="{0000000A-0BD4-4919-8B11-C894ACE39450}"/>
            </c:ext>
          </c:extLst>
        </c:ser>
        <c:ser>
          <c:idx val="2"/>
          <c:order val="2"/>
          <c:tx>
            <c:strRef>
              <c:f>DATA2.25!$F$172</c:f>
              <c:strCache>
                <c:ptCount val="1"/>
                <c:pt idx="0">
                  <c:v>Low literacy but solid numeracy</c:v>
                </c:pt>
              </c:strCache>
            </c:strRef>
          </c:tx>
          <c:spPr>
            <a:solidFill>
              <a:srgbClr val="7F0506"/>
            </a:solidFill>
            <a:ln w="6350" cmpd="sng">
              <a:solidFill>
                <a:srgbClr val="000000"/>
              </a:solidFill>
              <a:prstDash val="solid"/>
            </a:ln>
            <a:effectLst/>
          </c:spPr>
          <c:invertIfNegative val="0"/>
          <c:cat>
            <c:strRef>
              <c:f>DATA2.25!$C$173:$C$200</c:f>
              <c:strCache>
                <c:ptCount val="14"/>
                <c:pt idx="0">
                  <c:v>NLD</c:v>
                </c:pt>
                <c:pt idx="1">
                  <c:v>CZE</c:v>
                </c:pt>
                <c:pt idx="2">
                  <c:v>BEL</c:v>
                </c:pt>
                <c:pt idx="3">
                  <c:v>AUT</c:v>
                </c:pt>
                <c:pt idx="4">
                  <c:v>AUS</c:v>
                </c:pt>
                <c:pt idx="5">
                  <c:v>OECD</c:v>
                </c:pt>
                <c:pt idx="6">
                  <c:v>GBR</c:v>
                </c:pt>
                <c:pt idx="7">
                  <c:v>POL</c:v>
                </c:pt>
                <c:pt idx="8">
                  <c:v>IRL</c:v>
                </c:pt>
                <c:pt idx="9">
                  <c:v>SVN</c:v>
                </c:pt>
                <c:pt idx="10">
                  <c:v>GRC</c:v>
                </c:pt>
                <c:pt idx="11">
                  <c:v>ESP</c:v>
                </c:pt>
                <c:pt idx="12">
                  <c:v>ISR</c:v>
                </c:pt>
                <c:pt idx="13">
                  <c:v>ITA</c:v>
                </c:pt>
              </c:strCache>
            </c:strRef>
          </c:cat>
          <c:val>
            <c:numRef>
              <c:f>DATA2.25!$F$173:$F$200</c:f>
              <c:numCache>
                <c:formatCode>0</c:formatCode>
                <c:ptCount val="14"/>
                <c:pt idx="0">
                  <c:v>2.3905582392685045</c:v>
                </c:pt>
                <c:pt idx="1">
                  <c:v>4.0491891723338105</c:v>
                </c:pt>
                <c:pt idx="2">
                  <c:v>3.9700086361002502</c:v>
                </c:pt>
                <c:pt idx="3">
                  <c:v>4.8275085084160292</c:v>
                </c:pt>
                <c:pt idx="4">
                  <c:v>1.438507818910485</c:v>
                </c:pt>
                <c:pt idx="5">
                  <c:v>3.44</c:v>
                </c:pt>
                <c:pt idx="6">
                  <c:v>2.5554945239208475</c:v>
                </c:pt>
                <c:pt idx="7">
                  <c:v>3.9008013362125449</c:v>
                </c:pt>
                <c:pt idx="8">
                  <c:v>2.5622473037478763</c:v>
                </c:pt>
                <c:pt idx="9">
                  <c:v>5.4097562359141804</c:v>
                </c:pt>
                <c:pt idx="10">
                  <c:v>6.9691515177711914</c:v>
                </c:pt>
                <c:pt idx="11">
                  <c:v>5.0195097022934201</c:v>
                </c:pt>
                <c:pt idx="12">
                  <c:v>5.3963936894006022</c:v>
                </c:pt>
                <c:pt idx="13">
                  <c:v>6.3427301893357946</c:v>
                </c:pt>
              </c:numCache>
            </c:numRef>
          </c:val>
          <c:extLst>
            <c:ext xmlns:c16="http://schemas.microsoft.com/office/drawing/2014/chart" uri="{C3380CC4-5D6E-409C-BE32-E72D297353CC}">
              <c16:uniqueId val="{0000000B-0BD4-4919-8B11-C894ACE39450}"/>
            </c:ext>
          </c:extLst>
        </c:ser>
        <c:dLbls>
          <c:showLegendKey val="0"/>
          <c:showVal val="0"/>
          <c:showCatName val="0"/>
          <c:showSerName val="0"/>
          <c:showPercent val="0"/>
          <c:showBubbleSize val="0"/>
        </c:dLbls>
        <c:gapWidth val="150"/>
        <c:overlap val="100"/>
        <c:axId val="509838552"/>
        <c:axId val="1"/>
      </c:barChart>
      <c:catAx>
        <c:axId val="509838552"/>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a:pPr>
            <a:endParaRPr lang="en-US"/>
          </a:p>
        </c:txPr>
        <c:crossAx val="1"/>
        <c:crosses val="autoZero"/>
        <c:auto val="1"/>
        <c:lblAlgn val="ctr"/>
        <c:lblOffset val="0"/>
        <c:tickLblSkip val="1"/>
        <c:noMultiLvlLbl val="0"/>
      </c:catAx>
      <c:valAx>
        <c:axId val="1"/>
        <c:scaling>
          <c:orientation val="minMax"/>
        </c:scaling>
        <c:delete val="0"/>
        <c:axPos val="l"/>
        <c:majorGridlines>
          <c:spPr>
            <a:ln w="9525" cmpd="sng">
              <a:solidFill>
                <a:srgbClr val="C8C8C8"/>
              </a:solidFill>
              <a:prstDash val="solid"/>
            </a:ln>
          </c:spPr>
        </c:majorGridlines>
        <c:numFmt formatCode="General" sourceLinked="0"/>
        <c:majorTickMark val="out"/>
        <c:minorTickMark val="none"/>
        <c:tickLblPos val="nextTo"/>
        <c:spPr>
          <a:noFill/>
          <a:ln w="6350">
            <a:noFill/>
          </a:ln>
          <a:extLst>
            <a:ext uri="{909E8E84-426E-40DD-AFC4-6F175D3DCCD1}">
              <a14:hiddenFill xmlns:a14="http://schemas.microsoft.com/office/drawing/2010/main">
                <a:noFill/>
              </a14:hiddenFill>
            </a:ext>
          </a:extLst>
        </c:spPr>
        <c:txPr>
          <a:bodyPr rot="-60000000" vert="horz"/>
          <a:lstStyle/>
          <a:p>
            <a:pPr>
              <a:defRPr/>
            </a:pPr>
            <a:endParaRPr lang="en-US"/>
          </a:p>
        </c:txPr>
        <c:crossAx val="509838552"/>
        <c:crosses val="autoZero"/>
        <c:crossBetween val="between"/>
      </c:valAx>
      <c:spPr>
        <a:solidFill>
          <a:srgbClr val="FFFFFF"/>
        </a:solidFill>
        <a:ln w="25400">
          <a:noFill/>
        </a:ln>
      </c:spPr>
    </c:plotArea>
    <c:legend>
      <c:legendPos val="r"/>
      <c:layout>
        <c:manualLayout>
          <c:xMode val="edge"/>
          <c:yMode val="edge"/>
          <c:x val="1.5647979797979803E-2"/>
          <c:y val="7.3324598517501534E-3"/>
          <c:w val="0.76302550505050504"/>
          <c:h val="0.18412309709726887"/>
        </c:manualLayout>
      </c:layout>
      <c:overlay val="1"/>
      <c:spPr>
        <a:noFill/>
        <a:ln w="25400">
          <a:noFill/>
        </a:ln>
      </c:spPr>
    </c:legend>
    <c:plotVisOnly val="1"/>
    <c:dispBlanksAs val="gap"/>
    <c:showDLblsOverMax val="1"/>
  </c:chart>
  <c:spPr>
    <a:noFill/>
    <a:ln w="6350">
      <a:noFill/>
    </a:ln>
    <a:extLst>
      <a:ext uri="{909E8E84-426E-40DD-AFC4-6F175D3DCCD1}">
        <a14:hiddenFill xmlns:a14="http://schemas.microsoft.com/office/drawing/2010/main">
          <a:solidFill>
            <a:srgbClr val="FFFFFF"/>
          </a:solidFill>
        </a14:hiddenFill>
      </a:ext>
    </a:extLst>
  </c:spPr>
  <c:txPr>
    <a:bodyPr/>
    <a:lstStyle/>
    <a:p>
      <a:pPr>
        <a:defRPr sz="1400" b="1">
          <a:solidFill>
            <a:schemeClr val="tx1">
              <a:lumMod val="50000"/>
            </a:schemeClr>
          </a:solidFill>
          <a:latin typeface="Arial Narrow" panose="020B0606020202030204" pitchFamily="34" charset="0"/>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912839506172841E-2"/>
          <c:y val="9.7804678362573103E-2"/>
          <c:w val="0.944500987654321"/>
          <c:h val="0.72382953216374268"/>
        </c:manualLayout>
      </c:layout>
      <c:barChart>
        <c:barDir val="col"/>
        <c:grouping val="clustered"/>
        <c:varyColors val="0"/>
        <c:ser>
          <c:idx val="0"/>
          <c:order val="0"/>
          <c:tx>
            <c:strRef>
              <c:f>DATA2.30!$D$8</c:f>
              <c:strCache>
                <c:ptCount val="1"/>
                <c:pt idx="0">
                  <c:v>Total</c:v>
                </c:pt>
              </c:strCache>
            </c:strRef>
          </c:tx>
          <c:spPr>
            <a:solidFill>
              <a:srgbClr val="037BC1"/>
            </a:solidFill>
            <a:ln w="6350" cmpd="sng">
              <a:solidFill>
                <a:srgbClr val="000000"/>
              </a:solidFill>
              <a:round/>
            </a:ln>
            <a:effectLst/>
          </c:spPr>
          <c:invertIfNegative val="0"/>
          <c:dPt>
            <c:idx val="1"/>
            <c:invertIfNegative val="0"/>
            <c:bubble3D val="0"/>
            <c:spPr>
              <a:solidFill>
                <a:srgbClr val="DA2128"/>
              </a:solidFill>
              <a:ln w="6350" cmpd="sng">
                <a:solidFill>
                  <a:srgbClr val="000000"/>
                </a:solidFill>
                <a:round/>
              </a:ln>
              <a:effectLst/>
            </c:spPr>
            <c:extLst>
              <c:ext xmlns:c16="http://schemas.microsoft.com/office/drawing/2014/chart" uri="{C3380CC4-5D6E-409C-BE32-E72D297353CC}">
                <c16:uniqueId val="{00000001-BFCA-4E35-953A-BBBE7B6D3148}"/>
              </c:ext>
            </c:extLst>
          </c:dPt>
          <c:dPt>
            <c:idx val="6"/>
            <c:invertIfNegative val="0"/>
            <c:bubble3D val="0"/>
            <c:spPr>
              <a:solidFill>
                <a:srgbClr val="8CC841"/>
              </a:solidFill>
              <a:ln w="6350" cmpd="sng">
                <a:solidFill>
                  <a:srgbClr val="000000"/>
                </a:solidFill>
                <a:round/>
              </a:ln>
              <a:effectLst/>
            </c:spPr>
            <c:extLst>
              <c:ext xmlns:c16="http://schemas.microsoft.com/office/drawing/2014/chart" uri="{C3380CC4-5D6E-409C-BE32-E72D297353CC}">
                <c16:uniqueId val="{00000003-BFCA-4E35-953A-BBBE7B6D3148}"/>
              </c:ext>
            </c:extLst>
          </c:dPt>
          <c:dPt>
            <c:idx val="10"/>
            <c:invertIfNegative val="0"/>
            <c:bubble3D val="0"/>
            <c:extLst>
              <c:ext xmlns:c16="http://schemas.microsoft.com/office/drawing/2014/chart" uri="{C3380CC4-5D6E-409C-BE32-E72D297353CC}">
                <c16:uniqueId val="{00000004-BFCA-4E35-953A-BBBE7B6D3148}"/>
              </c:ext>
            </c:extLst>
          </c:dPt>
          <c:dPt>
            <c:idx val="12"/>
            <c:invertIfNegative val="0"/>
            <c:bubble3D val="0"/>
            <c:extLst>
              <c:ext xmlns:c16="http://schemas.microsoft.com/office/drawing/2014/chart" uri="{C3380CC4-5D6E-409C-BE32-E72D297353CC}">
                <c16:uniqueId val="{00000005-BFCA-4E35-953A-BBBE7B6D3148}"/>
              </c:ext>
            </c:extLst>
          </c:dPt>
          <c:dPt>
            <c:idx val="13"/>
            <c:invertIfNegative val="0"/>
            <c:bubble3D val="0"/>
            <c:extLst>
              <c:ext xmlns:c16="http://schemas.microsoft.com/office/drawing/2014/chart" uri="{C3380CC4-5D6E-409C-BE32-E72D297353CC}">
                <c16:uniqueId val="{00000006-BFCA-4E35-953A-BBBE7B6D3148}"/>
              </c:ext>
            </c:extLst>
          </c:dPt>
          <c:dPt>
            <c:idx val="14"/>
            <c:invertIfNegative val="0"/>
            <c:bubble3D val="0"/>
            <c:extLst>
              <c:ext xmlns:c16="http://schemas.microsoft.com/office/drawing/2014/chart" uri="{C3380CC4-5D6E-409C-BE32-E72D297353CC}">
                <c16:uniqueId val="{00000007-BFCA-4E35-953A-BBBE7B6D3148}"/>
              </c:ext>
            </c:extLst>
          </c:dPt>
          <c:dPt>
            <c:idx val="17"/>
            <c:invertIfNegative val="0"/>
            <c:bubble3D val="0"/>
            <c:extLst>
              <c:ext xmlns:c16="http://schemas.microsoft.com/office/drawing/2014/chart" uri="{C3380CC4-5D6E-409C-BE32-E72D297353CC}">
                <c16:uniqueId val="{00000008-BFCA-4E35-953A-BBBE7B6D3148}"/>
              </c:ext>
            </c:extLst>
          </c:dPt>
          <c:dPt>
            <c:idx val="24"/>
            <c:invertIfNegative val="0"/>
            <c:bubble3D val="0"/>
            <c:extLst>
              <c:ext xmlns:c16="http://schemas.microsoft.com/office/drawing/2014/chart" uri="{C3380CC4-5D6E-409C-BE32-E72D297353CC}">
                <c16:uniqueId val="{00000009-BFCA-4E35-953A-BBBE7B6D3148}"/>
              </c:ext>
            </c:extLst>
          </c:dPt>
          <c:dPt>
            <c:idx val="26"/>
            <c:invertIfNegative val="0"/>
            <c:bubble3D val="0"/>
            <c:extLst>
              <c:ext xmlns:c16="http://schemas.microsoft.com/office/drawing/2014/chart" uri="{C3380CC4-5D6E-409C-BE32-E72D297353CC}">
                <c16:uniqueId val="{0000000A-BFCA-4E35-953A-BBBE7B6D3148}"/>
              </c:ext>
            </c:extLst>
          </c:dPt>
          <c:dPt>
            <c:idx val="28"/>
            <c:invertIfNegative val="0"/>
            <c:bubble3D val="0"/>
            <c:extLst>
              <c:ext xmlns:c16="http://schemas.microsoft.com/office/drawing/2014/chart" uri="{C3380CC4-5D6E-409C-BE32-E72D297353CC}">
                <c16:uniqueId val="{0000000B-BFCA-4E35-953A-BBBE7B6D3148}"/>
              </c:ext>
            </c:extLst>
          </c:dPt>
          <c:dPt>
            <c:idx val="29"/>
            <c:invertIfNegative val="0"/>
            <c:bubble3D val="0"/>
            <c:extLst>
              <c:ext xmlns:c16="http://schemas.microsoft.com/office/drawing/2014/chart" uri="{C3380CC4-5D6E-409C-BE32-E72D297353CC}">
                <c16:uniqueId val="{0000000C-BFCA-4E35-953A-BBBE7B6D3148}"/>
              </c:ext>
            </c:extLst>
          </c:dPt>
          <c:cat>
            <c:strRef>
              <c:f>DATA2.30!$C$9:$C$35</c:f>
              <c:strCache>
                <c:ptCount val="13"/>
                <c:pt idx="0">
                  <c:v>TUR</c:v>
                </c:pt>
                <c:pt idx="1">
                  <c:v>GRC</c:v>
                </c:pt>
                <c:pt idx="2">
                  <c:v>POL</c:v>
                </c:pt>
                <c:pt idx="3">
                  <c:v>SVN</c:v>
                </c:pt>
                <c:pt idx="4">
                  <c:v>IRL</c:v>
                </c:pt>
                <c:pt idx="5">
                  <c:v>ISR</c:v>
                </c:pt>
                <c:pt idx="6">
                  <c:v>OECD</c:v>
                </c:pt>
                <c:pt idx="7">
                  <c:v>AUT</c:v>
                </c:pt>
                <c:pt idx="8">
                  <c:v>CZE</c:v>
                </c:pt>
                <c:pt idx="9">
                  <c:v>GBR</c:v>
                </c:pt>
                <c:pt idx="10">
                  <c:v>BEL</c:v>
                </c:pt>
                <c:pt idx="11">
                  <c:v>AUS</c:v>
                </c:pt>
                <c:pt idx="12">
                  <c:v>NLD</c:v>
                </c:pt>
              </c:strCache>
            </c:strRef>
          </c:cat>
          <c:val>
            <c:numRef>
              <c:f>DATA2.30!$D$9:$D$35</c:f>
              <c:numCache>
                <c:formatCode>0.0</c:formatCode>
                <c:ptCount val="13"/>
                <c:pt idx="0">
                  <c:v>8.5888930000000006</c:v>
                </c:pt>
                <c:pt idx="1">
                  <c:v>14.263871</c:v>
                </c:pt>
                <c:pt idx="2">
                  <c:v>18.696282</c:v>
                </c:pt>
                <c:pt idx="3">
                  <c:v>24.953976000000001</c:v>
                </c:pt>
                <c:pt idx="4">
                  <c:v>25.451256000000001</c:v>
                </c:pt>
                <c:pt idx="5">
                  <c:v>26.912623000000004</c:v>
                </c:pt>
                <c:pt idx="6">
                  <c:v>30.346194220029798</c:v>
                </c:pt>
                <c:pt idx="7">
                  <c:v>32.622616000000001</c:v>
                </c:pt>
                <c:pt idx="8">
                  <c:v>32.641265000000004</c:v>
                </c:pt>
                <c:pt idx="9">
                  <c:v>34.408988999999998</c:v>
                </c:pt>
                <c:pt idx="10">
                  <c:v>34.936713000000005</c:v>
                </c:pt>
                <c:pt idx="11">
                  <c:v>37.581121000000003</c:v>
                </c:pt>
                <c:pt idx="12">
                  <c:v>41.415186999999996</c:v>
                </c:pt>
              </c:numCache>
            </c:numRef>
          </c:val>
          <c:extLst>
            <c:ext xmlns:c16="http://schemas.microsoft.com/office/drawing/2014/chart" uri="{C3380CC4-5D6E-409C-BE32-E72D297353CC}">
              <c16:uniqueId val="{0000000D-BFCA-4E35-953A-BBBE7B6D3148}"/>
            </c:ext>
          </c:extLst>
        </c:ser>
        <c:dLbls>
          <c:showLegendKey val="0"/>
          <c:showVal val="0"/>
          <c:showCatName val="0"/>
          <c:showSerName val="0"/>
          <c:showPercent val="0"/>
          <c:showBubbleSize val="0"/>
        </c:dLbls>
        <c:gapWidth val="150"/>
        <c:axId val="95758976"/>
        <c:axId val="95765248"/>
      </c:barChart>
      <c:lineChart>
        <c:grouping val="standard"/>
        <c:varyColors val="0"/>
        <c:ser>
          <c:idx val="1"/>
          <c:order val="1"/>
          <c:tx>
            <c:strRef>
              <c:f>DATA2.30!$E$8</c:f>
              <c:strCache>
                <c:ptCount val="1"/>
                <c:pt idx="0">
                  <c:v>25-35 year olds</c:v>
                </c:pt>
              </c:strCache>
            </c:strRef>
          </c:tx>
          <c:spPr>
            <a:ln w="6350" cap="rnd" cmpd="sng" algn="ctr">
              <a:noFill/>
              <a:prstDash val="solid"/>
              <a:round/>
            </a:ln>
            <a:effectLst/>
            <a:extLst/>
          </c:spPr>
          <c:marker>
            <c:symbol val="triangle"/>
            <c:size val="8"/>
            <c:spPr>
              <a:solidFill>
                <a:srgbClr val="F47920"/>
              </a:solidFill>
              <a:ln w="3175">
                <a:solidFill>
                  <a:schemeClr val="bg2">
                    <a:lumMod val="10000"/>
                  </a:schemeClr>
                </a:solidFill>
                <a:prstDash val="solid"/>
              </a:ln>
              <a:effectLst/>
              <a:extLst/>
            </c:spPr>
          </c:marker>
          <c:cat>
            <c:strRef>
              <c:f>DATA2.30!$C$9:$C$35</c:f>
              <c:strCache>
                <c:ptCount val="13"/>
                <c:pt idx="0">
                  <c:v>TUR</c:v>
                </c:pt>
                <c:pt idx="1">
                  <c:v>GRC</c:v>
                </c:pt>
                <c:pt idx="2">
                  <c:v>POL</c:v>
                </c:pt>
                <c:pt idx="3">
                  <c:v>SVN</c:v>
                </c:pt>
                <c:pt idx="4">
                  <c:v>IRL</c:v>
                </c:pt>
                <c:pt idx="5">
                  <c:v>ISR</c:v>
                </c:pt>
                <c:pt idx="6">
                  <c:v>OECD</c:v>
                </c:pt>
                <c:pt idx="7">
                  <c:v>AUT</c:v>
                </c:pt>
                <c:pt idx="8">
                  <c:v>CZE</c:v>
                </c:pt>
                <c:pt idx="9">
                  <c:v>GBR</c:v>
                </c:pt>
                <c:pt idx="10">
                  <c:v>BEL</c:v>
                </c:pt>
                <c:pt idx="11">
                  <c:v>AUS</c:v>
                </c:pt>
                <c:pt idx="12">
                  <c:v>NLD</c:v>
                </c:pt>
              </c:strCache>
            </c:strRef>
          </c:cat>
          <c:val>
            <c:numRef>
              <c:f>DATA2.30!$E$9:$E$35</c:f>
              <c:numCache>
                <c:formatCode>0.0</c:formatCode>
                <c:ptCount val="13"/>
                <c:pt idx="0">
                  <c:v>13.470798</c:v>
                </c:pt>
                <c:pt idx="1">
                  <c:v>19.425623999999999</c:v>
                </c:pt>
                <c:pt idx="2">
                  <c:v>28.739477999999995</c:v>
                </c:pt>
                <c:pt idx="3">
                  <c:v>38.913258999999996</c:v>
                </c:pt>
                <c:pt idx="4">
                  <c:v>36.461387000000002</c:v>
                </c:pt>
                <c:pt idx="5">
                  <c:v>37.317684999999997</c:v>
                </c:pt>
                <c:pt idx="6">
                  <c:v>42.461534257985761</c:v>
                </c:pt>
                <c:pt idx="7">
                  <c:v>49.178521999999994</c:v>
                </c:pt>
                <c:pt idx="8">
                  <c:v>50.146566999999997</c:v>
                </c:pt>
                <c:pt idx="9">
                  <c:v>47.118977999999998</c:v>
                </c:pt>
                <c:pt idx="10">
                  <c:v>52.376165</c:v>
                </c:pt>
                <c:pt idx="11">
                  <c:v>47.110976999999998</c:v>
                </c:pt>
                <c:pt idx="12">
                  <c:v>57.598548999999998</c:v>
                </c:pt>
              </c:numCache>
            </c:numRef>
          </c:val>
          <c:smooth val="0"/>
          <c:extLst>
            <c:ext xmlns:c16="http://schemas.microsoft.com/office/drawing/2014/chart" uri="{C3380CC4-5D6E-409C-BE32-E72D297353CC}">
              <c16:uniqueId val="{0000000E-BFCA-4E35-953A-BBBE7B6D3148}"/>
            </c:ext>
          </c:extLst>
        </c:ser>
        <c:dLbls>
          <c:showLegendKey val="0"/>
          <c:showVal val="0"/>
          <c:showCatName val="0"/>
          <c:showSerName val="0"/>
          <c:showPercent val="0"/>
          <c:showBubbleSize val="0"/>
        </c:dLbls>
        <c:marker val="1"/>
        <c:smooth val="0"/>
        <c:axId val="95758976"/>
        <c:axId val="95765248"/>
      </c:lineChart>
      <c:catAx>
        <c:axId val="95758976"/>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a:pPr>
            <a:endParaRPr lang="en-US"/>
          </a:p>
        </c:txPr>
        <c:crossAx val="95765248"/>
        <c:crosses val="autoZero"/>
        <c:auto val="1"/>
        <c:lblAlgn val="ctr"/>
        <c:lblOffset val="0"/>
        <c:tickLblSkip val="1"/>
        <c:noMultiLvlLbl val="0"/>
      </c:catAx>
      <c:valAx>
        <c:axId val="95765248"/>
        <c:scaling>
          <c:orientation val="minMax"/>
          <c:max val="60"/>
        </c:scaling>
        <c:delete val="0"/>
        <c:axPos val="l"/>
        <c:majorGridlines>
          <c:spPr>
            <a:ln w="9525" cmpd="sng">
              <a:solidFill>
                <a:srgbClr val="C8C8C8"/>
              </a:solidFill>
              <a:prstDash val="solid"/>
            </a:ln>
          </c:spPr>
        </c:majorGridlines>
        <c:numFmt formatCode="General" sourceLinked="0"/>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95758976"/>
        <c:crosses val="autoZero"/>
        <c:crossBetween val="between"/>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t"/>
      <c:layout>
        <c:manualLayout>
          <c:xMode val="edge"/>
          <c:yMode val="edge"/>
          <c:x val="5.1800864197530862E-2"/>
          <c:y val="9.5781419485101715E-2"/>
          <c:w val="0.94487681981499994"/>
          <c:h val="7.4332819051677115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72833364719994E-2"/>
          <c:y val="3.1358024691358025E-2"/>
          <c:w val="0.87239804904823381"/>
          <c:h val="0.79769413580246917"/>
        </c:manualLayout>
      </c:layout>
      <c:lineChart>
        <c:grouping val="standard"/>
        <c:varyColors val="0"/>
        <c:ser>
          <c:idx val="0"/>
          <c:order val="0"/>
          <c:tx>
            <c:strRef>
              <c:f>'[Graphs .xlsx]DATA1.16'!$C$49</c:f>
              <c:strCache>
                <c:ptCount val="1"/>
                <c:pt idx="0">
                  <c:v>Total</c:v>
                </c:pt>
              </c:strCache>
            </c:strRef>
          </c:tx>
          <c:spPr>
            <a:ln w="50800" cap="rnd">
              <a:solidFill>
                <a:srgbClr val="037BC1"/>
              </a:solidFill>
              <a:prstDash val="solid"/>
              <a:round/>
            </a:ln>
            <a:effectLst/>
          </c:spPr>
          <c:marker>
            <c:symbol val="none"/>
          </c:marker>
          <c:cat>
            <c:numRef>
              <c:f>'[Graphs .xlsx]DATA1.16'!$B$50:$B$119</c:f>
              <c:numCache>
                <c:formatCode>[$-409]mmm\ yyyy;@</c:formatCode>
                <c:ptCount val="70"/>
                <c:pt idx="0">
                  <c:v>37621</c:v>
                </c:pt>
                <c:pt idx="1">
                  <c:v>37711</c:v>
                </c:pt>
                <c:pt idx="2">
                  <c:v>37802</c:v>
                </c:pt>
                <c:pt idx="3">
                  <c:v>37894</c:v>
                </c:pt>
                <c:pt idx="4">
                  <c:v>37986</c:v>
                </c:pt>
                <c:pt idx="5">
                  <c:v>38077</c:v>
                </c:pt>
                <c:pt idx="6">
                  <c:v>38168</c:v>
                </c:pt>
                <c:pt idx="7">
                  <c:v>38260</c:v>
                </c:pt>
                <c:pt idx="8">
                  <c:v>38352</c:v>
                </c:pt>
                <c:pt idx="9">
                  <c:v>38442</c:v>
                </c:pt>
                <c:pt idx="10">
                  <c:v>38533</c:v>
                </c:pt>
                <c:pt idx="11">
                  <c:v>38625</c:v>
                </c:pt>
                <c:pt idx="12">
                  <c:v>38717</c:v>
                </c:pt>
                <c:pt idx="13">
                  <c:v>38807</c:v>
                </c:pt>
                <c:pt idx="14">
                  <c:v>38898</c:v>
                </c:pt>
                <c:pt idx="15">
                  <c:v>38990</c:v>
                </c:pt>
                <c:pt idx="16">
                  <c:v>39082</c:v>
                </c:pt>
                <c:pt idx="17">
                  <c:v>39172</c:v>
                </c:pt>
                <c:pt idx="18">
                  <c:v>39263</c:v>
                </c:pt>
                <c:pt idx="19">
                  <c:v>39355</c:v>
                </c:pt>
                <c:pt idx="20">
                  <c:v>39447</c:v>
                </c:pt>
                <c:pt idx="21">
                  <c:v>39538</c:v>
                </c:pt>
                <c:pt idx="22">
                  <c:v>39629</c:v>
                </c:pt>
                <c:pt idx="23">
                  <c:v>39721</c:v>
                </c:pt>
                <c:pt idx="24">
                  <c:v>39813</c:v>
                </c:pt>
                <c:pt idx="25">
                  <c:v>39903</c:v>
                </c:pt>
                <c:pt idx="26">
                  <c:v>39994</c:v>
                </c:pt>
                <c:pt idx="27">
                  <c:v>40086</c:v>
                </c:pt>
                <c:pt idx="28">
                  <c:v>40178</c:v>
                </c:pt>
                <c:pt idx="29">
                  <c:v>40268</c:v>
                </c:pt>
                <c:pt idx="30">
                  <c:v>40359</c:v>
                </c:pt>
                <c:pt idx="31">
                  <c:v>40451</c:v>
                </c:pt>
                <c:pt idx="32">
                  <c:v>40543</c:v>
                </c:pt>
                <c:pt idx="33">
                  <c:v>40633</c:v>
                </c:pt>
                <c:pt idx="34">
                  <c:v>40724</c:v>
                </c:pt>
                <c:pt idx="35">
                  <c:v>40816</c:v>
                </c:pt>
                <c:pt idx="36">
                  <c:v>40908</c:v>
                </c:pt>
                <c:pt idx="37">
                  <c:v>40999</c:v>
                </c:pt>
                <c:pt idx="38">
                  <c:v>41090</c:v>
                </c:pt>
                <c:pt idx="39">
                  <c:v>41182</c:v>
                </c:pt>
                <c:pt idx="40">
                  <c:v>41274</c:v>
                </c:pt>
                <c:pt idx="41">
                  <c:v>41364</c:v>
                </c:pt>
                <c:pt idx="42">
                  <c:v>41455</c:v>
                </c:pt>
                <c:pt idx="43">
                  <c:v>41547</c:v>
                </c:pt>
                <c:pt idx="44">
                  <c:v>41639</c:v>
                </c:pt>
                <c:pt idx="45">
                  <c:v>41729</c:v>
                </c:pt>
                <c:pt idx="46">
                  <c:v>41820</c:v>
                </c:pt>
                <c:pt idx="47">
                  <c:v>41912</c:v>
                </c:pt>
                <c:pt idx="48">
                  <c:v>42004</c:v>
                </c:pt>
                <c:pt idx="49">
                  <c:v>42094</c:v>
                </c:pt>
                <c:pt idx="50">
                  <c:v>42185</c:v>
                </c:pt>
                <c:pt idx="51">
                  <c:v>42277</c:v>
                </c:pt>
                <c:pt idx="52">
                  <c:v>42369</c:v>
                </c:pt>
                <c:pt idx="53">
                  <c:v>42460</c:v>
                </c:pt>
                <c:pt idx="54">
                  <c:v>42551</c:v>
                </c:pt>
                <c:pt idx="55">
                  <c:v>42643</c:v>
                </c:pt>
                <c:pt idx="56">
                  <c:v>42735</c:v>
                </c:pt>
                <c:pt idx="57">
                  <c:v>42825</c:v>
                </c:pt>
                <c:pt idx="58">
                  <c:v>42916</c:v>
                </c:pt>
                <c:pt idx="59">
                  <c:v>43008</c:v>
                </c:pt>
                <c:pt idx="60">
                  <c:v>43100</c:v>
                </c:pt>
                <c:pt idx="61">
                  <c:v>43190</c:v>
                </c:pt>
                <c:pt idx="62">
                  <c:v>43281</c:v>
                </c:pt>
                <c:pt idx="63">
                  <c:v>43373</c:v>
                </c:pt>
                <c:pt idx="64">
                  <c:v>43465</c:v>
                </c:pt>
                <c:pt idx="65">
                  <c:v>43555</c:v>
                </c:pt>
                <c:pt idx="66">
                  <c:v>43646</c:v>
                </c:pt>
                <c:pt idx="67">
                  <c:v>43738</c:v>
                </c:pt>
                <c:pt idx="68">
                  <c:v>43830</c:v>
                </c:pt>
                <c:pt idx="69">
                  <c:v>43891</c:v>
                </c:pt>
              </c:numCache>
            </c:numRef>
          </c:cat>
          <c:val>
            <c:numRef>
              <c:f>'[Graphs .xlsx]DATA1.16'!$C$50:$C$119</c:f>
              <c:numCache>
                <c:formatCode>#,##0.0</c:formatCode>
                <c:ptCount val="70"/>
                <c:pt idx="0">
                  <c:v>8.1083640125885861</c:v>
                </c:pt>
                <c:pt idx="1">
                  <c:v>9.1744273174893056</c:v>
                </c:pt>
                <c:pt idx="2">
                  <c:v>9.2054887667328256</c:v>
                </c:pt>
                <c:pt idx="3">
                  <c:v>9.0254599734084557</c:v>
                </c:pt>
                <c:pt idx="4">
                  <c:v>7.9729886689289096</c:v>
                </c:pt>
                <c:pt idx="5">
                  <c:v>8.2212353878694007</c:v>
                </c:pt>
                <c:pt idx="6">
                  <c:v>8.228166745805698</c:v>
                </c:pt>
                <c:pt idx="7">
                  <c:v>8.6070012103809947</c:v>
                </c:pt>
                <c:pt idx="8">
                  <c:v>7.9194055673405481</c:v>
                </c:pt>
                <c:pt idx="9">
                  <c:v>8.2661622757509488</c:v>
                </c:pt>
                <c:pt idx="10">
                  <c:v>8.7189693578604661</c:v>
                </c:pt>
                <c:pt idx="11">
                  <c:v>8.2460579761692596</c:v>
                </c:pt>
                <c:pt idx="12">
                  <c:v>7.1996118924848638</c:v>
                </c:pt>
                <c:pt idx="13">
                  <c:v>7.289862669395486</c:v>
                </c:pt>
                <c:pt idx="14">
                  <c:v>7.1551345251818752</c:v>
                </c:pt>
                <c:pt idx="15">
                  <c:v>6.8200914600931997</c:v>
                </c:pt>
                <c:pt idx="16">
                  <c:v>6.1973451190536215</c:v>
                </c:pt>
                <c:pt idx="17">
                  <c:v>6.0274722778708139</c:v>
                </c:pt>
                <c:pt idx="18">
                  <c:v>5.8861045418874989</c:v>
                </c:pt>
                <c:pt idx="19">
                  <c:v>5.8082582845429265</c:v>
                </c:pt>
                <c:pt idx="20">
                  <c:v>5.2180422653117073</c:v>
                </c:pt>
                <c:pt idx="21">
                  <c:v>5.4086438899279186</c:v>
                </c:pt>
                <c:pt idx="22">
                  <c:v>5.3416404460737219</c:v>
                </c:pt>
                <c:pt idx="23">
                  <c:v>5.4079122025412412</c:v>
                </c:pt>
                <c:pt idx="24">
                  <c:v>5.7188218029944853</c:v>
                </c:pt>
                <c:pt idx="25">
                  <c:v>6.8029451383551889</c:v>
                </c:pt>
                <c:pt idx="26">
                  <c:v>8.0555193473718152</c:v>
                </c:pt>
                <c:pt idx="27">
                  <c:v>8.7679911402111657</c:v>
                </c:pt>
                <c:pt idx="28">
                  <c:v>9.453046914225979</c:v>
                </c:pt>
                <c:pt idx="29">
                  <c:v>10.183880252769882</c:v>
                </c:pt>
                <c:pt idx="30">
                  <c:v>11.588605522026125</c:v>
                </c:pt>
                <c:pt idx="31">
                  <c:v>13.113454308858246</c:v>
                </c:pt>
                <c:pt idx="32">
                  <c:v>14.101073564813946</c:v>
                </c:pt>
                <c:pt idx="33">
                  <c:v>15.919509211674212</c:v>
                </c:pt>
                <c:pt idx="34">
                  <c:v>17.607695847777848</c:v>
                </c:pt>
                <c:pt idx="35">
                  <c:v>19.729285949306199</c:v>
                </c:pt>
                <c:pt idx="36">
                  <c:v>21.5481432240808</c:v>
                </c:pt>
                <c:pt idx="37">
                  <c:v>24.904663108684513</c:v>
                </c:pt>
                <c:pt idx="38">
                  <c:v>27.749779136534734</c:v>
                </c:pt>
                <c:pt idx="39">
                  <c:v>29.107932275190691</c:v>
                </c:pt>
                <c:pt idx="40">
                  <c:v>31.263408596907095</c:v>
                </c:pt>
                <c:pt idx="41">
                  <c:v>34.467506779947939</c:v>
                </c:pt>
                <c:pt idx="42">
                  <c:v>35.732546354956554</c:v>
                </c:pt>
                <c:pt idx="43">
                  <c:v>38.057704369388709</c:v>
                </c:pt>
                <c:pt idx="44">
                  <c:v>39.506829734134151</c:v>
                </c:pt>
                <c:pt idx="45">
                  <c:v>41.538406251218582</c:v>
                </c:pt>
                <c:pt idx="46">
                  <c:v>42.55913599923209</c:v>
                </c:pt>
                <c:pt idx="47">
                  <c:v>43.328136884400926</c:v>
                </c:pt>
                <c:pt idx="48">
                  <c:v>43.460792745562642</c:v>
                </c:pt>
                <c:pt idx="49">
                  <c:v>44.559364669209764</c:v>
                </c:pt>
                <c:pt idx="50">
                  <c:v>46.194518971143964</c:v>
                </c:pt>
                <c:pt idx="51">
                  <c:v>47.403943532837168</c:v>
                </c:pt>
                <c:pt idx="52">
                  <c:v>48.063832707507402</c:v>
                </c:pt>
                <c:pt idx="53">
                  <c:v>48.949008976731484</c:v>
                </c:pt>
                <c:pt idx="54">
                  <c:v>48.957895353604087</c:v>
                </c:pt>
                <c:pt idx="55">
                  <c:v>49.10934321602091</c:v>
                </c:pt>
                <c:pt idx="56">
                  <c:v>48.534355517102043</c:v>
                </c:pt>
                <c:pt idx="57">
                  <c:v>49.145226853940052</c:v>
                </c:pt>
                <c:pt idx="58">
                  <c:v>49.090987454788205</c:v>
                </c:pt>
                <c:pt idx="59">
                  <c:v>48.707553795079612</c:v>
                </c:pt>
                <c:pt idx="60">
                  <c:v>47.189215342291767</c:v>
                </c:pt>
                <c:pt idx="61">
                  <c:v>48.561730043018102</c:v>
                </c:pt>
                <c:pt idx="62">
                  <c:v>47.821581015412484</c:v>
                </c:pt>
                <c:pt idx="63">
                  <c:v>46.73661541768027</c:v>
                </c:pt>
                <c:pt idx="64">
                  <c:v>45.399551474979127</c:v>
                </c:pt>
                <c:pt idx="65">
                  <c:v>45.116090098429417</c:v>
                </c:pt>
                <c:pt idx="66">
                  <c:v>43.578946512567853</c:v>
                </c:pt>
                <c:pt idx="67">
                  <c:v>42.071785423366336</c:v>
                </c:pt>
                <c:pt idx="68">
                  <c:v>40.619063931783806</c:v>
                </c:pt>
                <c:pt idx="69">
                  <c:v>37.350483328617088</c:v>
                </c:pt>
              </c:numCache>
            </c:numRef>
          </c:val>
          <c:smooth val="0"/>
          <c:extLst>
            <c:ext xmlns:c16="http://schemas.microsoft.com/office/drawing/2014/chart" uri="{C3380CC4-5D6E-409C-BE32-E72D297353CC}">
              <c16:uniqueId val="{00000000-39B4-485D-9110-A197C22BFF5D}"/>
            </c:ext>
          </c:extLst>
        </c:ser>
        <c:ser>
          <c:idx val="1"/>
          <c:order val="1"/>
          <c:tx>
            <c:strRef>
              <c:f>'[Graphs .xlsx]DATA1.16'!$D$49</c:f>
              <c:strCache>
                <c:ptCount val="1"/>
                <c:pt idx="0">
                  <c:v>Consumer loans</c:v>
                </c:pt>
              </c:strCache>
            </c:strRef>
          </c:tx>
          <c:spPr>
            <a:ln w="50800" cap="rnd">
              <a:solidFill>
                <a:srgbClr val="8CC841"/>
              </a:solidFill>
              <a:prstDash val="solid"/>
              <a:round/>
            </a:ln>
            <a:effectLst/>
          </c:spPr>
          <c:marker>
            <c:symbol val="none"/>
          </c:marker>
          <c:cat>
            <c:numRef>
              <c:f>'[Graphs .xlsx]DATA1.16'!$B$50:$B$119</c:f>
              <c:numCache>
                <c:formatCode>[$-409]mmm\ yyyy;@</c:formatCode>
                <c:ptCount val="70"/>
                <c:pt idx="0">
                  <c:v>37621</c:v>
                </c:pt>
                <c:pt idx="1">
                  <c:v>37711</c:v>
                </c:pt>
                <c:pt idx="2">
                  <c:v>37802</c:v>
                </c:pt>
                <c:pt idx="3">
                  <c:v>37894</c:v>
                </c:pt>
                <c:pt idx="4">
                  <c:v>37986</c:v>
                </c:pt>
                <c:pt idx="5">
                  <c:v>38077</c:v>
                </c:pt>
                <c:pt idx="6">
                  <c:v>38168</c:v>
                </c:pt>
                <c:pt idx="7">
                  <c:v>38260</c:v>
                </c:pt>
                <c:pt idx="8">
                  <c:v>38352</c:v>
                </c:pt>
                <c:pt idx="9">
                  <c:v>38442</c:v>
                </c:pt>
                <c:pt idx="10">
                  <c:v>38533</c:v>
                </c:pt>
                <c:pt idx="11">
                  <c:v>38625</c:v>
                </c:pt>
                <c:pt idx="12">
                  <c:v>38717</c:v>
                </c:pt>
                <c:pt idx="13">
                  <c:v>38807</c:v>
                </c:pt>
                <c:pt idx="14">
                  <c:v>38898</c:v>
                </c:pt>
                <c:pt idx="15">
                  <c:v>38990</c:v>
                </c:pt>
                <c:pt idx="16">
                  <c:v>39082</c:v>
                </c:pt>
                <c:pt idx="17">
                  <c:v>39172</c:v>
                </c:pt>
                <c:pt idx="18">
                  <c:v>39263</c:v>
                </c:pt>
                <c:pt idx="19">
                  <c:v>39355</c:v>
                </c:pt>
                <c:pt idx="20">
                  <c:v>39447</c:v>
                </c:pt>
                <c:pt idx="21">
                  <c:v>39538</c:v>
                </c:pt>
                <c:pt idx="22">
                  <c:v>39629</c:v>
                </c:pt>
                <c:pt idx="23">
                  <c:v>39721</c:v>
                </c:pt>
                <c:pt idx="24">
                  <c:v>39813</c:v>
                </c:pt>
                <c:pt idx="25">
                  <c:v>39903</c:v>
                </c:pt>
                <c:pt idx="26">
                  <c:v>39994</c:v>
                </c:pt>
                <c:pt idx="27">
                  <c:v>40086</c:v>
                </c:pt>
                <c:pt idx="28">
                  <c:v>40178</c:v>
                </c:pt>
                <c:pt idx="29">
                  <c:v>40268</c:v>
                </c:pt>
                <c:pt idx="30">
                  <c:v>40359</c:v>
                </c:pt>
                <c:pt idx="31">
                  <c:v>40451</c:v>
                </c:pt>
                <c:pt idx="32">
                  <c:v>40543</c:v>
                </c:pt>
                <c:pt idx="33">
                  <c:v>40633</c:v>
                </c:pt>
                <c:pt idx="34">
                  <c:v>40724</c:v>
                </c:pt>
                <c:pt idx="35">
                  <c:v>40816</c:v>
                </c:pt>
                <c:pt idx="36">
                  <c:v>40908</c:v>
                </c:pt>
                <c:pt idx="37">
                  <c:v>40999</c:v>
                </c:pt>
                <c:pt idx="38">
                  <c:v>41090</c:v>
                </c:pt>
                <c:pt idx="39">
                  <c:v>41182</c:v>
                </c:pt>
                <c:pt idx="40">
                  <c:v>41274</c:v>
                </c:pt>
                <c:pt idx="41">
                  <c:v>41364</c:v>
                </c:pt>
                <c:pt idx="42">
                  <c:v>41455</c:v>
                </c:pt>
                <c:pt idx="43">
                  <c:v>41547</c:v>
                </c:pt>
                <c:pt idx="44">
                  <c:v>41639</c:v>
                </c:pt>
                <c:pt idx="45">
                  <c:v>41729</c:v>
                </c:pt>
                <c:pt idx="46">
                  <c:v>41820</c:v>
                </c:pt>
                <c:pt idx="47">
                  <c:v>41912</c:v>
                </c:pt>
                <c:pt idx="48">
                  <c:v>42004</c:v>
                </c:pt>
                <c:pt idx="49">
                  <c:v>42094</c:v>
                </c:pt>
                <c:pt idx="50">
                  <c:v>42185</c:v>
                </c:pt>
                <c:pt idx="51">
                  <c:v>42277</c:v>
                </c:pt>
                <c:pt idx="52">
                  <c:v>42369</c:v>
                </c:pt>
                <c:pt idx="53">
                  <c:v>42460</c:v>
                </c:pt>
                <c:pt idx="54">
                  <c:v>42551</c:v>
                </c:pt>
                <c:pt idx="55">
                  <c:v>42643</c:v>
                </c:pt>
                <c:pt idx="56">
                  <c:v>42735</c:v>
                </c:pt>
                <c:pt idx="57">
                  <c:v>42825</c:v>
                </c:pt>
                <c:pt idx="58">
                  <c:v>42916</c:v>
                </c:pt>
                <c:pt idx="59">
                  <c:v>43008</c:v>
                </c:pt>
                <c:pt idx="60">
                  <c:v>43100</c:v>
                </c:pt>
                <c:pt idx="61">
                  <c:v>43190</c:v>
                </c:pt>
                <c:pt idx="62">
                  <c:v>43281</c:v>
                </c:pt>
                <c:pt idx="63">
                  <c:v>43373</c:v>
                </c:pt>
                <c:pt idx="64">
                  <c:v>43465</c:v>
                </c:pt>
                <c:pt idx="65">
                  <c:v>43555</c:v>
                </c:pt>
                <c:pt idx="66">
                  <c:v>43646</c:v>
                </c:pt>
                <c:pt idx="67">
                  <c:v>43738</c:v>
                </c:pt>
                <c:pt idx="68">
                  <c:v>43830</c:v>
                </c:pt>
                <c:pt idx="69">
                  <c:v>43891</c:v>
                </c:pt>
              </c:numCache>
            </c:numRef>
          </c:cat>
          <c:val>
            <c:numRef>
              <c:f>'[Graphs .xlsx]DATA1.16'!$D$50:$D$119</c:f>
              <c:numCache>
                <c:formatCode>#,##0.0</c:formatCode>
                <c:ptCount val="70"/>
                <c:pt idx="0">
                  <c:v>8.8311719371315878</c:v>
                </c:pt>
                <c:pt idx="1">
                  <c:v>9.0346743979063184</c:v>
                </c:pt>
                <c:pt idx="2">
                  <c:v>9.1318825027702903</c:v>
                </c:pt>
                <c:pt idx="3">
                  <c:v>8.8591709194108095</c:v>
                </c:pt>
                <c:pt idx="4">
                  <c:v>8.2160912318077823</c:v>
                </c:pt>
                <c:pt idx="5">
                  <c:v>7.9006198679645809</c:v>
                </c:pt>
                <c:pt idx="6">
                  <c:v>8.5018559418083104</c:v>
                </c:pt>
                <c:pt idx="7">
                  <c:v>7.8814756096028766</c:v>
                </c:pt>
                <c:pt idx="8">
                  <c:v>7.386999275807292</c:v>
                </c:pt>
                <c:pt idx="9">
                  <c:v>8.1831176335003413</c:v>
                </c:pt>
                <c:pt idx="10">
                  <c:v>8.6413437646352769</c:v>
                </c:pt>
                <c:pt idx="11">
                  <c:v>8.9838468366743989</c:v>
                </c:pt>
                <c:pt idx="12">
                  <c:v>7.9647579093643044</c:v>
                </c:pt>
                <c:pt idx="13">
                  <c:v>8.3968844736442634</c:v>
                </c:pt>
                <c:pt idx="14">
                  <c:v>8.3131218089356675</c:v>
                </c:pt>
                <c:pt idx="15">
                  <c:v>8.1976959554529429</c:v>
                </c:pt>
                <c:pt idx="16">
                  <c:v>6.9997401015461831</c:v>
                </c:pt>
                <c:pt idx="17">
                  <c:v>6.7209050835217248</c:v>
                </c:pt>
                <c:pt idx="18">
                  <c:v>6.504910515351793</c:v>
                </c:pt>
                <c:pt idx="19">
                  <c:v>6.5843586227258779</c:v>
                </c:pt>
                <c:pt idx="20">
                  <c:v>6.1231712190128738</c:v>
                </c:pt>
                <c:pt idx="21">
                  <c:v>6.7719711344541631</c:v>
                </c:pt>
                <c:pt idx="22">
                  <c:v>6.7562080010857963</c:v>
                </c:pt>
                <c:pt idx="23">
                  <c:v>6.9823290319276197</c:v>
                </c:pt>
                <c:pt idx="24">
                  <c:v>8.6580402211058587</c:v>
                </c:pt>
                <c:pt idx="25">
                  <c:v>10.633770229698637</c:v>
                </c:pt>
                <c:pt idx="26">
                  <c:v>12.526871159391348</c:v>
                </c:pt>
                <c:pt idx="27">
                  <c:v>14.173559024149043</c:v>
                </c:pt>
                <c:pt idx="28">
                  <c:v>15.602085299271096</c:v>
                </c:pt>
                <c:pt idx="29">
                  <c:v>17.569735638327817</c:v>
                </c:pt>
                <c:pt idx="30">
                  <c:v>21.012548697031303</c:v>
                </c:pt>
                <c:pt idx="31">
                  <c:v>23.800147793352671</c:v>
                </c:pt>
                <c:pt idx="32">
                  <c:v>26.667521430694901</c:v>
                </c:pt>
                <c:pt idx="33">
                  <c:v>29.76599349222057</c:v>
                </c:pt>
                <c:pt idx="34">
                  <c:v>32.145517229565627</c:v>
                </c:pt>
                <c:pt idx="35">
                  <c:v>35.015639712926294</c:v>
                </c:pt>
                <c:pt idx="36">
                  <c:v>38.148240377868426</c:v>
                </c:pt>
                <c:pt idx="37">
                  <c:v>42.625172419589639</c:v>
                </c:pt>
                <c:pt idx="38">
                  <c:v>45.955949902773909</c:v>
                </c:pt>
                <c:pt idx="39">
                  <c:v>47.336088388816485</c:v>
                </c:pt>
                <c:pt idx="40">
                  <c:v>50.843898839041969</c:v>
                </c:pt>
                <c:pt idx="41">
                  <c:v>53.449760169234864</c:v>
                </c:pt>
                <c:pt idx="42">
                  <c:v>52.676265474696471</c:v>
                </c:pt>
                <c:pt idx="43">
                  <c:v>54.614473987242448</c:v>
                </c:pt>
                <c:pt idx="44">
                  <c:v>55.795358102800726</c:v>
                </c:pt>
                <c:pt idx="45">
                  <c:v>57.626751571395396</c:v>
                </c:pt>
                <c:pt idx="46">
                  <c:v>58.324792081350395</c:v>
                </c:pt>
                <c:pt idx="47">
                  <c:v>58.237052927412911</c:v>
                </c:pt>
                <c:pt idx="48">
                  <c:v>57.846336478641838</c:v>
                </c:pt>
                <c:pt idx="49">
                  <c:v>59.569857008987583</c:v>
                </c:pt>
                <c:pt idx="50">
                  <c:v>60.048981073942933</c:v>
                </c:pt>
                <c:pt idx="51">
                  <c:v>62.422882691155422</c:v>
                </c:pt>
                <c:pt idx="52">
                  <c:v>63.008595555045368</c:v>
                </c:pt>
                <c:pt idx="53">
                  <c:v>63.771330469507923</c:v>
                </c:pt>
                <c:pt idx="54">
                  <c:v>63.752964182126284</c:v>
                </c:pt>
                <c:pt idx="55">
                  <c:v>63.267469488821426</c:v>
                </c:pt>
                <c:pt idx="56">
                  <c:v>62.410432111402351</c:v>
                </c:pt>
                <c:pt idx="57">
                  <c:v>62.723424125866181</c:v>
                </c:pt>
                <c:pt idx="58">
                  <c:v>62.358753362252216</c:v>
                </c:pt>
                <c:pt idx="59">
                  <c:v>61.70512774475857</c:v>
                </c:pt>
                <c:pt idx="60">
                  <c:v>57.837425561115417</c:v>
                </c:pt>
                <c:pt idx="61">
                  <c:v>57.252652120698876</c:v>
                </c:pt>
                <c:pt idx="62">
                  <c:v>56.975684870965978</c:v>
                </c:pt>
                <c:pt idx="63">
                  <c:v>53.02993819192465</c:v>
                </c:pt>
                <c:pt idx="64">
                  <c:v>52.984599354871364</c:v>
                </c:pt>
                <c:pt idx="65">
                  <c:v>53.961629903659691</c:v>
                </c:pt>
                <c:pt idx="66">
                  <c:v>52.003784020080765</c:v>
                </c:pt>
                <c:pt idx="67">
                  <c:v>49.693217539278791</c:v>
                </c:pt>
                <c:pt idx="68">
                  <c:v>48.630392285088057</c:v>
                </c:pt>
                <c:pt idx="69">
                  <c:v>47.926732721793847</c:v>
                </c:pt>
              </c:numCache>
            </c:numRef>
          </c:val>
          <c:smooth val="0"/>
          <c:extLst>
            <c:ext xmlns:c16="http://schemas.microsoft.com/office/drawing/2014/chart" uri="{C3380CC4-5D6E-409C-BE32-E72D297353CC}">
              <c16:uniqueId val="{00000001-39B4-485D-9110-A197C22BFF5D}"/>
            </c:ext>
          </c:extLst>
        </c:ser>
        <c:ser>
          <c:idx val="2"/>
          <c:order val="2"/>
          <c:tx>
            <c:strRef>
              <c:f>'[Graphs .xlsx]DATA1.16'!$E$49</c:f>
              <c:strCache>
                <c:ptCount val="1"/>
                <c:pt idx="0">
                  <c:v>Residential loans</c:v>
                </c:pt>
              </c:strCache>
            </c:strRef>
          </c:tx>
          <c:spPr>
            <a:ln w="50800" cap="rnd">
              <a:solidFill>
                <a:srgbClr val="7F0506"/>
              </a:solidFill>
              <a:prstDash val="sysDash"/>
              <a:round/>
            </a:ln>
            <a:effectLst/>
          </c:spPr>
          <c:marker>
            <c:symbol val="none"/>
          </c:marker>
          <c:cat>
            <c:numRef>
              <c:f>'[Graphs .xlsx]DATA1.16'!$B$50:$B$119</c:f>
              <c:numCache>
                <c:formatCode>[$-409]mmm\ yyyy;@</c:formatCode>
                <c:ptCount val="70"/>
                <c:pt idx="0">
                  <c:v>37621</c:v>
                </c:pt>
                <c:pt idx="1">
                  <c:v>37711</c:v>
                </c:pt>
                <c:pt idx="2">
                  <c:v>37802</c:v>
                </c:pt>
                <c:pt idx="3">
                  <c:v>37894</c:v>
                </c:pt>
                <c:pt idx="4">
                  <c:v>37986</c:v>
                </c:pt>
                <c:pt idx="5">
                  <c:v>38077</c:v>
                </c:pt>
                <c:pt idx="6">
                  <c:v>38168</c:v>
                </c:pt>
                <c:pt idx="7">
                  <c:v>38260</c:v>
                </c:pt>
                <c:pt idx="8">
                  <c:v>38352</c:v>
                </c:pt>
                <c:pt idx="9">
                  <c:v>38442</c:v>
                </c:pt>
                <c:pt idx="10">
                  <c:v>38533</c:v>
                </c:pt>
                <c:pt idx="11">
                  <c:v>38625</c:v>
                </c:pt>
                <c:pt idx="12">
                  <c:v>38717</c:v>
                </c:pt>
                <c:pt idx="13">
                  <c:v>38807</c:v>
                </c:pt>
                <c:pt idx="14">
                  <c:v>38898</c:v>
                </c:pt>
                <c:pt idx="15">
                  <c:v>38990</c:v>
                </c:pt>
                <c:pt idx="16">
                  <c:v>39082</c:v>
                </c:pt>
                <c:pt idx="17">
                  <c:v>39172</c:v>
                </c:pt>
                <c:pt idx="18">
                  <c:v>39263</c:v>
                </c:pt>
                <c:pt idx="19">
                  <c:v>39355</c:v>
                </c:pt>
                <c:pt idx="20">
                  <c:v>39447</c:v>
                </c:pt>
                <c:pt idx="21">
                  <c:v>39538</c:v>
                </c:pt>
                <c:pt idx="22">
                  <c:v>39629</c:v>
                </c:pt>
                <c:pt idx="23">
                  <c:v>39721</c:v>
                </c:pt>
                <c:pt idx="24">
                  <c:v>39813</c:v>
                </c:pt>
                <c:pt idx="25">
                  <c:v>39903</c:v>
                </c:pt>
                <c:pt idx="26">
                  <c:v>39994</c:v>
                </c:pt>
                <c:pt idx="27">
                  <c:v>40086</c:v>
                </c:pt>
                <c:pt idx="28">
                  <c:v>40178</c:v>
                </c:pt>
                <c:pt idx="29">
                  <c:v>40268</c:v>
                </c:pt>
                <c:pt idx="30">
                  <c:v>40359</c:v>
                </c:pt>
                <c:pt idx="31">
                  <c:v>40451</c:v>
                </c:pt>
                <c:pt idx="32">
                  <c:v>40543</c:v>
                </c:pt>
                <c:pt idx="33">
                  <c:v>40633</c:v>
                </c:pt>
                <c:pt idx="34">
                  <c:v>40724</c:v>
                </c:pt>
                <c:pt idx="35">
                  <c:v>40816</c:v>
                </c:pt>
                <c:pt idx="36">
                  <c:v>40908</c:v>
                </c:pt>
                <c:pt idx="37">
                  <c:v>40999</c:v>
                </c:pt>
                <c:pt idx="38">
                  <c:v>41090</c:v>
                </c:pt>
                <c:pt idx="39">
                  <c:v>41182</c:v>
                </c:pt>
                <c:pt idx="40">
                  <c:v>41274</c:v>
                </c:pt>
                <c:pt idx="41">
                  <c:v>41364</c:v>
                </c:pt>
                <c:pt idx="42">
                  <c:v>41455</c:v>
                </c:pt>
                <c:pt idx="43">
                  <c:v>41547</c:v>
                </c:pt>
                <c:pt idx="44">
                  <c:v>41639</c:v>
                </c:pt>
                <c:pt idx="45">
                  <c:v>41729</c:v>
                </c:pt>
                <c:pt idx="46">
                  <c:v>41820</c:v>
                </c:pt>
                <c:pt idx="47">
                  <c:v>41912</c:v>
                </c:pt>
                <c:pt idx="48">
                  <c:v>42004</c:v>
                </c:pt>
                <c:pt idx="49">
                  <c:v>42094</c:v>
                </c:pt>
                <c:pt idx="50">
                  <c:v>42185</c:v>
                </c:pt>
                <c:pt idx="51">
                  <c:v>42277</c:v>
                </c:pt>
                <c:pt idx="52">
                  <c:v>42369</c:v>
                </c:pt>
                <c:pt idx="53">
                  <c:v>42460</c:v>
                </c:pt>
                <c:pt idx="54">
                  <c:v>42551</c:v>
                </c:pt>
                <c:pt idx="55">
                  <c:v>42643</c:v>
                </c:pt>
                <c:pt idx="56">
                  <c:v>42735</c:v>
                </c:pt>
                <c:pt idx="57">
                  <c:v>42825</c:v>
                </c:pt>
                <c:pt idx="58">
                  <c:v>42916</c:v>
                </c:pt>
                <c:pt idx="59">
                  <c:v>43008</c:v>
                </c:pt>
                <c:pt idx="60">
                  <c:v>43100</c:v>
                </c:pt>
                <c:pt idx="61">
                  <c:v>43190</c:v>
                </c:pt>
                <c:pt idx="62">
                  <c:v>43281</c:v>
                </c:pt>
                <c:pt idx="63">
                  <c:v>43373</c:v>
                </c:pt>
                <c:pt idx="64">
                  <c:v>43465</c:v>
                </c:pt>
                <c:pt idx="65">
                  <c:v>43555</c:v>
                </c:pt>
                <c:pt idx="66">
                  <c:v>43646</c:v>
                </c:pt>
                <c:pt idx="67">
                  <c:v>43738</c:v>
                </c:pt>
                <c:pt idx="68">
                  <c:v>43830</c:v>
                </c:pt>
                <c:pt idx="69">
                  <c:v>43891</c:v>
                </c:pt>
              </c:numCache>
            </c:numRef>
          </c:cat>
          <c:val>
            <c:numRef>
              <c:f>'[Graphs .xlsx]DATA1.16'!$E$50:$E$119</c:f>
              <c:numCache>
                <c:formatCode>#,##0.0</c:formatCode>
                <c:ptCount val="70"/>
                <c:pt idx="0">
                  <c:v>6.9452090088506999</c:v>
                </c:pt>
                <c:pt idx="1">
                  <c:v>6.8264485924209621</c:v>
                </c:pt>
                <c:pt idx="2">
                  <c:v>6.1614673881577637</c:v>
                </c:pt>
                <c:pt idx="3">
                  <c:v>5.2697142840660378</c:v>
                </c:pt>
                <c:pt idx="4">
                  <c:v>4.9400222119193122</c:v>
                </c:pt>
                <c:pt idx="5">
                  <c:v>4.6054157930646715</c:v>
                </c:pt>
                <c:pt idx="6">
                  <c:v>4.6796390271351056</c:v>
                </c:pt>
                <c:pt idx="7">
                  <c:v>4.8104411051222868</c:v>
                </c:pt>
                <c:pt idx="8">
                  <c:v>4.7578064118957926</c:v>
                </c:pt>
                <c:pt idx="9">
                  <c:v>4.7347316834089108</c:v>
                </c:pt>
                <c:pt idx="10">
                  <c:v>5.434709373879909</c:v>
                </c:pt>
                <c:pt idx="11">
                  <c:v>4.7941518219044585</c:v>
                </c:pt>
                <c:pt idx="12">
                  <c:v>3.8421850781636966</c:v>
                </c:pt>
                <c:pt idx="13">
                  <c:v>3.7883064872524761</c:v>
                </c:pt>
                <c:pt idx="14">
                  <c:v>4.1500584951925319</c:v>
                </c:pt>
                <c:pt idx="15">
                  <c:v>3.6765520699986927</c:v>
                </c:pt>
                <c:pt idx="16">
                  <c:v>3.6135988092290563</c:v>
                </c:pt>
                <c:pt idx="17">
                  <c:v>3.6105591123926488</c:v>
                </c:pt>
                <c:pt idx="18">
                  <c:v>3.7408893489053447</c:v>
                </c:pt>
                <c:pt idx="19">
                  <c:v>3.8018574760675086</c:v>
                </c:pt>
                <c:pt idx="20">
                  <c:v>3.8753792589448866</c:v>
                </c:pt>
                <c:pt idx="21">
                  <c:v>4.2118429179973873</c:v>
                </c:pt>
                <c:pt idx="22">
                  <c:v>4.3784921554771197</c:v>
                </c:pt>
                <c:pt idx="23">
                  <c:v>4.7616255732204973</c:v>
                </c:pt>
                <c:pt idx="24">
                  <c:v>5.4399658221464335</c:v>
                </c:pt>
                <c:pt idx="25">
                  <c:v>6.5167555411916727</c:v>
                </c:pt>
                <c:pt idx="26">
                  <c:v>7.7268231062891255</c:v>
                </c:pt>
                <c:pt idx="27">
                  <c:v>8.3077464479311676</c:v>
                </c:pt>
                <c:pt idx="28">
                  <c:v>9.0755525071053444</c:v>
                </c:pt>
                <c:pt idx="29">
                  <c:v>10.317119735831827</c:v>
                </c:pt>
                <c:pt idx="30">
                  <c:v>11.588028685841731</c:v>
                </c:pt>
                <c:pt idx="31">
                  <c:v>13.159000751399738</c:v>
                </c:pt>
                <c:pt idx="32">
                  <c:v>14.241051612039261</c:v>
                </c:pt>
                <c:pt idx="33">
                  <c:v>15.885671584934579</c:v>
                </c:pt>
                <c:pt idx="34">
                  <c:v>17.295924713484563</c:v>
                </c:pt>
                <c:pt idx="35">
                  <c:v>19.444466982065499</c:v>
                </c:pt>
                <c:pt idx="36">
                  <c:v>21.19179231413769</c:v>
                </c:pt>
                <c:pt idx="37">
                  <c:v>24.474593910653578</c:v>
                </c:pt>
                <c:pt idx="38">
                  <c:v>26.124399463838781</c:v>
                </c:pt>
                <c:pt idx="39">
                  <c:v>26.394783632870205</c:v>
                </c:pt>
                <c:pt idx="40">
                  <c:v>27.551682870823889</c:v>
                </c:pt>
                <c:pt idx="41">
                  <c:v>29.214763352022967</c:v>
                </c:pt>
                <c:pt idx="42">
                  <c:v>29.616961583008639</c:v>
                </c:pt>
                <c:pt idx="43">
                  <c:v>32.349652167115259</c:v>
                </c:pt>
                <c:pt idx="44">
                  <c:v>34.423330023918744</c:v>
                </c:pt>
                <c:pt idx="45">
                  <c:v>36.243699139161421</c:v>
                </c:pt>
                <c:pt idx="46">
                  <c:v>36.969354376471514</c:v>
                </c:pt>
                <c:pt idx="47">
                  <c:v>38.323508595312965</c:v>
                </c:pt>
                <c:pt idx="48">
                  <c:v>35.588079047927934</c:v>
                </c:pt>
                <c:pt idx="49">
                  <c:v>37.011333914817548</c:v>
                </c:pt>
                <c:pt idx="50">
                  <c:v>38.119612303296385</c:v>
                </c:pt>
                <c:pt idx="51">
                  <c:v>39.823866427065738</c:v>
                </c:pt>
                <c:pt idx="52">
                  <c:v>41.007811325286127</c:v>
                </c:pt>
                <c:pt idx="53">
                  <c:v>42.002059874606715</c:v>
                </c:pt>
                <c:pt idx="54">
                  <c:v>41.815273169473357</c:v>
                </c:pt>
                <c:pt idx="55">
                  <c:v>41.420912525689218</c:v>
                </c:pt>
                <c:pt idx="56">
                  <c:v>41.527871898492883</c:v>
                </c:pt>
                <c:pt idx="57">
                  <c:v>42.218977970957766</c:v>
                </c:pt>
                <c:pt idx="58">
                  <c:v>42.797050455006485</c:v>
                </c:pt>
                <c:pt idx="59">
                  <c:v>43.320140271877619</c:v>
                </c:pt>
                <c:pt idx="60">
                  <c:v>43.492668004576124</c:v>
                </c:pt>
                <c:pt idx="61">
                  <c:v>43.952445559706696</c:v>
                </c:pt>
                <c:pt idx="62">
                  <c:v>44.310304346480741</c:v>
                </c:pt>
                <c:pt idx="63">
                  <c:v>44.71651065573495</c:v>
                </c:pt>
                <c:pt idx="64">
                  <c:v>44.523304678983131</c:v>
                </c:pt>
                <c:pt idx="65">
                  <c:v>44.741895955373714</c:v>
                </c:pt>
                <c:pt idx="66">
                  <c:v>43.096194832692483</c:v>
                </c:pt>
                <c:pt idx="67">
                  <c:v>43.035325320994694</c:v>
                </c:pt>
                <c:pt idx="68">
                  <c:v>42.41973175154088</c:v>
                </c:pt>
                <c:pt idx="69">
                  <c:v>40.377028092923382</c:v>
                </c:pt>
              </c:numCache>
            </c:numRef>
          </c:val>
          <c:smooth val="0"/>
          <c:extLst>
            <c:ext xmlns:c16="http://schemas.microsoft.com/office/drawing/2014/chart" uri="{C3380CC4-5D6E-409C-BE32-E72D297353CC}">
              <c16:uniqueId val="{00000002-39B4-485D-9110-A197C22BFF5D}"/>
            </c:ext>
          </c:extLst>
        </c:ser>
        <c:ser>
          <c:idx val="3"/>
          <c:order val="3"/>
          <c:tx>
            <c:strRef>
              <c:f>'[Graphs .xlsx]DATA1.16'!$F$49</c:f>
              <c:strCache>
                <c:ptCount val="1"/>
                <c:pt idx="0">
                  <c:v>Business loans</c:v>
                </c:pt>
              </c:strCache>
            </c:strRef>
          </c:tx>
          <c:spPr>
            <a:ln w="50800" cap="rnd">
              <a:solidFill>
                <a:srgbClr val="F47920"/>
              </a:solidFill>
              <a:prstDash val="dash"/>
              <a:round/>
            </a:ln>
            <a:effectLst/>
          </c:spPr>
          <c:marker>
            <c:symbol val="none"/>
          </c:marker>
          <c:cat>
            <c:numRef>
              <c:f>'[Graphs .xlsx]DATA1.16'!$B$50:$B$119</c:f>
              <c:numCache>
                <c:formatCode>[$-409]mmm\ yyyy;@</c:formatCode>
                <c:ptCount val="70"/>
                <c:pt idx="0">
                  <c:v>37621</c:v>
                </c:pt>
                <c:pt idx="1">
                  <c:v>37711</c:v>
                </c:pt>
                <c:pt idx="2">
                  <c:v>37802</c:v>
                </c:pt>
                <c:pt idx="3">
                  <c:v>37894</c:v>
                </c:pt>
                <c:pt idx="4">
                  <c:v>37986</c:v>
                </c:pt>
                <c:pt idx="5">
                  <c:v>38077</c:v>
                </c:pt>
                <c:pt idx="6">
                  <c:v>38168</c:v>
                </c:pt>
                <c:pt idx="7">
                  <c:v>38260</c:v>
                </c:pt>
                <c:pt idx="8">
                  <c:v>38352</c:v>
                </c:pt>
                <c:pt idx="9">
                  <c:v>38442</c:v>
                </c:pt>
                <c:pt idx="10">
                  <c:v>38533</c:v>
                </c:pt>
                <c:pt idx="11">
                  <c:v>38625</c:v>
                </c:pt>
                <c:pt idx="12">
                  <c:v>38717</c:v>
                </c:pt>
                <c:pt idx="13">
                  <c:v>38807</c:v>
                </c:pt>
                <c:pt idx="14">
                  <c:v>38898</c:v>
                </c:pt>
                <c:pt idx="15">
                  <c:v>38990</c:v>
                </c:pt>
                <c:pt idx="16">
                  <c:v>39082</c:v>
                </c:pt>
                <c:pt idx="17">
                  <c:v>39172</c:v>
                </c:pt>
                <c:pt idx="18">
                  <c:v>39263</c:v>
                </c:pt>
                <c:pt idx="19">
                  <c:v>39355</c:v>
                </c:pt>
                <c:pt idx="20">
                  <c:v>39447</c:v>
                </c:pt>
                <c:pt idx="21">
                  <c:v>39538</c:v>
                </c:pt>
                <c:pt idx="22">
                  <c:v>39629</c:v>
                </c:pt>
                <c:pt idx="23">
                  <c:v>39721</c:v>
                </c:pt>
                <c:pt idx="24">
                  <c:v>39813</c:v>
                </c:pt>
                <c:pt idx="25">
                  <c:v>39903</c:v>
                </c:pt>
                <c:pt idx="26">
                  <c:v>39994</c:v>
                </c:pt>
                <c:pt idx="27">
                  <c:v>40086</c:v>
                </c:pt>
                <c:pt idx="28">
                  <c:v>40178</c:v>
                </c:pt>
                <c:pt idx="29">
                  <c:v>40268</c:v>
                </c:pt>
                <c:pt idx="30">
                  <c:v>40359</c:v>
                </c:pt>
                <c:pt idx="31">
                  <c:v>40451</c:v>
                </c:pt>
                <c:pt idx="32">
                  <c:v>40543</c:v>
                </c:pt>
                <c:pt idx="33">
                  <c:v>40633</c:v>
                </c:pt>
                <c:pt idx="34">
                  <c:v>40724</c:v>
                </c:pt>
                <c:pt idx="35">
                  <c:v>40816</c:v>
                </c:pt>
                <c:pt idx="36">
                  <c:v>40908</c:v>
                </c:pt>
                <c:pt idx="37">
                  <c:v>40999</c:v>
                </c:pt>
                <c:pt idx="38">
                  <c:v>41090</c:v>
                </c:pt>
                <c:pt idx="39">
                  <c:v>41182</c:v>
                </c:pt>
                <c:pt idx="40">
                  <c:v>41274</c:v>
                </c:pt>
                <c:pt idx="41">
                  <c:v>41364</c:v>
                </c:pt>
                <c:pt idx="42">
                  <c:v>41455</c:v>
                </c:pt>
                <c:pt idx="43">
                  <c:v>41547</c:v>
                </c:pt>
                <c:pt idx="44">
                  <c:v>41639</c:v>
                </c:pt>
                <c:pt idx="45">
                  <c:v>41729</c:v>
                </c:pt>
                <c:pt idx="46">
                  <c:v>41820</c:v>
                </c:pt>
                <c:pt idx="47">
                  <c:v>41912</c:v>
                </c:pt>
                <c:pt idx="48">
                  <c:v>42004</c:v>
                </c:pt>
                <c:pt idx="49">
                  <c:v>42094</c:v>
                </c:pt>
                <c:pt idx="50">
                  <c:v>42185</c:v>
                </c:pt>
                <c:pt idx="51">
                  <c:v>42277</c:v>
                </c:pt>
                <c:pt idx="52">
                  <c:v>42369</c:v>
                </c:pt>
                <c:pt idx="53">
                  <c:v>42460</c:v>
                </c:pt>
                <c:pt idx="54">
                  <c:v>42551</c:v>
                </c:pt>
                <c:pt idx="55">
                  <c:v>42643</c:v>
                </c:pt>
                <c:pt idx="56">
                  <c:v>42735</c:v>
                </c:pt>
                <c:pt idx="57">
                  <c:v>42825</c:v>
                </c:pt>
                <c:pt idx="58">
                  <c:v>42916</c:v>
                </c:pt>
                <c:pt idx="59">
                  <c:v>43008</c:v>
                </c:pt>
                <c:pt idx="60">
                  <c:v>43100</c:v>
                </c:pt>
                <c:pt idx="61">
                  <c:v>43190</c:v>
                </c:pt>
                <c:pt idx="62">
                  <c:v>43281</c:v>
                </c:pt>
                <c:pt idx="63">
                  <c:v>43373</c:v>
                </c:pt>
                <c:pt idx="64">
                  <c:v>43465</c:v>
                </c:pt>
                <c:pt idx="65">
                  <c:v>43555</c:v>
                </c:pt>
                <c:pt idx="66">
                  <c:v>43646</c:v>
                </c:pt>
                <c:pt idx="67">
                  <c:v>43738</c:v>
                </c:pt>
                <c:pt idx="68">
                  <c:v>43830</c:v>
                </c:pt>
                <c:pt idx="69">
                  <c:v>43891</c:v>
                </c:pt>
              </c:numCache>
            </c:numRef>
          </c:cat>
          <c:val>
            <c:numRef>
              <c:f>'[Graphs .xlsx]DATA1.16'!$F$50:$F$119</c:f>
              <c:numCache>
                <c:formatCode>#,##0.0</c:formatCode>
                <c:ptCount val="70"/>
                <c:pt idx="0">
                  <c:v>8.337022470817363</c:v>
                </c:pt>
                <c:pt idx="1">
                  <c:v>9.9366640447132735</c:v>
                </c:pt>
                <c:pt idx="2">
                  <c:v>10.253526437519906</c:v>
                </c:pt>
                <c:pt idx="3">
                  <c:v>10.268787857160037</c:v>
                </c:pt>
                <c:pt idx="4">
                  <c:v>8.8359218330266014</c:v>
                </c:pt>
                <c:pt idx="5">
                  <c:v>9.4952203904227268</c:v>
                </c:pt>
                <c:pt idx="6">
                  <c:v>9.3361444796808257</c:v>
                </c:pt>
                <c:pt idx="7">
                  <c:v>10.208558149153998</c:v>
                </c:pt>
                <c:pt idx="8">
                  <c:v>9.1525552535377912</c:v>
                </c:pt>
                <c:pt idx="9">
                  <c:v>9.6596163836316187</c:v>
                </c:pt>
                <c:pt idx="10">
                  <c:v>10.002447601010815</c:v>
                </c:pt>
                <c:pt idx="11">
                  <c:v>9.3803599139122049</c:v>
                </c:pt>
                <c:pt idx="12">
                  <c:v>8.4628712610765131</c:v>
                </c:pt>
                <c:pt idx="13">
                  <c:v>8.5851511780555647</c:v>
                </c:pt>
                <c:pt idx="14">
                  <c:v>8.1540372926555484</c:v>
                </c:pt>
                <c:pt idx="15">
                  <c:v>7.9588073306735927</c:v>
                </c:pt>
                <c:pt idx="16">
                  <c:v>7.2426303228060958</c:v>
                </c:pt>
                <c:pt idx="17">
                  <c:v>7.0658755883318349</c:v>
                </c:pt>
                <c:pt idx="18">
                  <c:v>6.7922111318216976</c:v>
                </c:pt>
                <c:pt idx="19">
                  <c:v>6.6009751221369708</c:v>
                </c:pt>
                <c:pt idx="20">
                  <c:v>5.6325388085712929</c:v>
                </c:pt>
                <c:pt idx="21">
                  <c:v>5.6464652480956667</c:v>
                </c:pt>
                <c:pt idx="22">
                  <c:v>5.4518337874175575</c:v>
                </c:pt>
                <c:pt idx="23">
                  <c:v>5.3324311297266318</c:v>
                </c:pt>
                <c:pt idx="24">
                  <c:v>5.1813215349934696</c:v>
                </c:pt>
                <c:pt idx="25">
                  <c:v>6.0790897761094325</c:v>
                </c:pt>
                <c:pt idx="26">
                  <c:v>7.1864393628430125</c:v>
                </c:pt>
                <c:pt idx="27">
                  <c:v>7.7441576130227823</c:v>
                </c:pt>
                <c:pt idx="28">
                  <c:v>8.3045952932502143</c:v>
                </c:pt>
                <c:pt idx="29">
                  <c:v>8.57640795688034</c:v>
                </c:pt>
                <c:pt idx="30">
                  <c:v>9.6478672845189539</c:v>
                </c:pt>
                <c:pt idx="31">
                  <c:v>10.875997996223507</c:v>
                </c:pt>
                <c:pt idx="32">
                  <c:v>11.540360615893352</c:v>
                </c:pt>
                <c:pt idx="33">
                  <c:v>13.169076209731879</c:v>
                </c:pt>
                <c:pt idx="34">
                  <c:v>14.901097611085692</c:v>
                </c:pt>
                <c:pt idx="35">
                  <c:v>16.996935368800749</c:v>
                </c:pt>
                <c:pt idx="36">
                  <c:v>18.662522507102654</c:v>
                </c:pt>
                <c:pt idx="37">
                  <c:v>21.737013441291829</c:v>
                </c:pt>
                <c:pt idx="38">
                  <c:v>25.02424095682445</c:v>
                </c:pt>
                <c:pt idx="39">
                  <c:v>26.876426218933524</c:v>
                </c:pt>
                <c:pt idx="40">
                  <c:v>29.321315558989841</c:v>
                </c:pt>
                <c:pt idx="41">
                  <c:v>33.458213069496402</c:v>
                </c:pt>
                <c:pt idx="42">
                  <c:v>35.478544731305092</c:v>
                </c:pt>
                <c:pt idx="43">
                  <c:v>37.73095186417067</c:v>
                </c:pt>
                <c:pt idx="44">
                  <c:v>38.986206530762821</c:v>
                </c:pt>
                <c:pt idx="45">
                  <c:v>41.19130175407826</c:v>
                </c:pt>
                <c:pt idx="46">
                  <c:v>42.434464396499003</c:v>
                </c:pt>
                <c:pt idx="47">
                  <c:v>43.042851498339573</c:v>
                </c:pt>
                <c:pt idx="48">
                  <c:v>44.973601521123186</c:v>
                </c:pt>
                <c:pt idx="49">
                  <c:v>45.818791492961161</c:v>
                </c:pt>
                <c:pt idx="50">
                  <c:v>47.939098261154903</c:v>
                </c:pt>
                <c:pt idx="51">
                  <c:v>48.651211692189086</c:v>
                </c:pt>
                <c:pt idx="52">
                  <c:v>49.008349361253458</c:v>
                </c:pt>
                <c:pt idx="53">
                  <c:v>49.874205942620051</c:v>
                </c:pt>
                <c:pt idx="54">
                  <c:v>49.943152573161854</c:v>
                </c:pt>
                <c:pt idx="55">
                  <c:v>50.512541358829289</c:v>
                </c:pt>
                <c:pt idx="56">
                  <c:v>49.661462066393177</c:v>
                </c:pt>
                <c:pt idx="57">
                  <c:v>50.32430423629404</c:v>
                </c:pt>
                <c:pt idx="58">
                  <c:v>50.038700101789082</c:v>
                </c:pt>
                <c:pt idx="59">
                  <c:v>49.203921080915123</c:v>
                </c:pt>
                <c:pt idx="60">
                  <c:v>47.374078541421405</c:v>
                </c:pt>
                <c:pt idx="61">
                  <c:v>49.682223767787029</c:v>
                </c:pt>
                <c:pt idx="62">
                  <c:v>48.295907781600334</c:v>
                </c:pt>
                <c:pt idx="63">
                  <c:v>46.925250027396629</c:v>
                </c:pt>
                <c:pt idx="64">
                  <c:v>44.699078485224945</c:v>
                </c:pt>
                <c:pt idx="65">
                  <c:v>43.914107977387275</c:v>
                </c:pt>
                <c:pt idx="66">
                  <c:v>42.574879740326729</c:v>
                </c:pt>
                <c:pt idx="67">
                  <c:v>40.36644330385522</c:v>
                </c:pt>
                <c:pt idx="68">
                  <c:v>38.415922444562725</c:v>
                </c:pt>
                <c:pt idx="69">
                  <c:v>34.155958754821839</c:v>
                </c:pt>
              </c:numCache>
            </c:numRef>
          </c:val>
          <c:smooth val="0"/>
          <c:extLst>
            <c:ext xmlns:c16="http://schemas.microsoft.com/office/drawing/2014/chart" uri="{C3380CC4-5D6E-409C-BE32-E72D297353CC}">
              <c16:uniqueId val="{00000003-39B4-485D-9110-A197C22BFF5D}"/>
            </c:ext>
          </c:extLst>
        </c:ser>
        <c:dLbls>
          <c:showLegendKey val="0"/>
          <c:showVal val="0"/>
          <c:showCatName val="0"/>
          <c:showSerName val="0"/>
          <c:showPercent val="0"/>
          <c:showBubbleSize val="0"/>
        </c:dLbls>
        <c:smooth val="0"/>
        <c:axId val="523352584"/>
        <c:axId val="523356192"/>
      </c:lineChart>
      <c:dateAx>
        <c:axId val="523352584"/>
        <c:scaling>
          <c:orientation val="minMax"/>
          <c:max val="43983"/>
          <c:min val="37408"/>
        </c:scaling>
        <c:delete val="0"/>
        <c:axPos val="b"/>
        <c:numFmt formatCode="yyyy" sourceLinked="0"/>
        <c:majorTickMark val="in"/>
        <c:minorTickMark val="in"/>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523356192"/>
        <c:crosses val="autoZero"/>
        <c:auto val="1"/>
        <c:lblOffset val="0"/>
        <c:baseTimeUnit val="months"/>
        <c:majorUnit val="2"/>
        <c:majorTimeUnit val="years"/>
      </c:dateAx>
      <c:valAx>
        <c:axId val="523356192"/>
        <c:scaling>
          <c:orientation val="minMax"/>
        </c:scaling>
        <c:delete val="0"/>
        <c:axPos val="l"/>
        <c:majorGridlines>
          <c:spPr>
            <a:ln w="9525" cap="flat" cmpd="sng" algn="ctr">
              <a:solidFill>
                <a:srgbClr val="C8C8C8"/>
              </a:solidFill>
              <a:prstDash val="solid"/>
              <a:round/>
            </a:ln>
            <a:effectLst/>
          </c:spPr>
        </c:majorGridlines>
        <c:numFmt formatCode="General"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523352584"/>
        <c:crosses val="autoZero"/>
        <c:crossBetween val="between"/>
      </c:valAx>
      <c:spPr>
        <a:solidFill>
          <a:srgbClr val="FFFFFF"/>
        </a:solidFill>
        <a:ln>
          <a:noFill/>
        </a:ln>
        <a:effectLst/>
        <a:extLst>
          <a:ext uri="{91240B29-F687-4F45-9708-019B960494DF}">
            <a14:hiddenLine xmlns:a14="http://schemas.microsoft.com/office/drawing/2010/main">
              <a:noFill/>
            </a14:hiddenLine>
          </a:ext>
        </a:extLst>
      </c:spPr>
    </c:plotArea>
    <c:legend>
      <c:legendPos val="t"/>
      <c:layout>
        <c:manualLayout>
          <c:xMode val="edge"/>
          <c:yMode val="edge"/>
          <c:x val="8.0247342995169071E-2"/>
          <c:y val="6.4263580246913574E-2"/>
          <c:w val="0.5379368652587081"/>
          <c:h val="0.24694444444444444"/>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88383838383832E-2"/>
          <c:y val="0.23339093567251462"/>
          <c:w val="0.90155631313131313"/>
          <c:h val="0.64886140350877197"/>
        </c:manualLayout>
      </c:layout>
      <c:barChart>
        <c:barDir val="col"/>
        <c:grouping val="clustered"/>
        <c:varyColors val="0"/>
        <c:ser>
          <c:idx val="0"/>
          <c:order val="0"/>
          <c:tx>
            <c:strRef>
              <c:f>DATA1.16!$H$196</c:f>
              <c:strCache>
                <c:ptCount val="1"/>
                <c:pt idx="0">
                  <c:v>2019Q4 or latest available</c:v>
                </c:pt>
              </c:strCache>
            </c:strRef>
          </c:tx>
          <c:spPr>
            <a:solidFill>
              <a:srgbClr val="037BC1"/>
            </a:solidFill>
            <a:ln w="6350" cmpd="sng">
              <a:solidFill>
                <a:srgbClr val="000000"/>
              </a:solidFill>
              <a:round/>
            </a:ln>
            <a:effectLst/>
          </c:spPr>
          <c:invertIfNegative val="0"/>
          <c:dPt>
            <c:idx val="0"/>
            <c:invertIfNegative val="0"/>
            <c:bubble3D val="0"/>
            <c:extLst>
              <c:ext xmlns:c16="http://schemas.microsoft.com/office/drawing/2014/chart" uri="{C3380CC4-5D6E-409C-BE32-E72D297353CC}">
                <c16:uniqueId val="{00000000-F0AD-4E1C-98D3-D808D1DBC814}"/>
              </c:ext>
            </c:extLst>
          </c:dPt>
          <c:dPt>
            <c:idx val="3"/>
            <c:invertIfNegative val="0"/>
            <c:bubble3D val="0"/>
            <c:extLst>
              <c:ext xmlns:c16="http://schemas.microsoft.com/office/drawing/2014/chart" uri="{C3380CC4-5D6E-409C-BE32-E72D297353CC}">
                <c16:uniqueId val="{00000001-F0AD-4E1C-98D3-D808D1DBC814}"/>
              </c:ext>
            </c:extLst>
          </c:dPt>
          <c:dPt>
            <c:idx val="16"/>
            <c:invertIfNegative val="0"/>
            <c:bubble3D val="0"/>
            <c:spPr>
              <a:solidFill>
                <a:srgbClr val="DA2128"/>
              </a:solidFill>
              <a:ln w="6350" cmpd="sng">
                <a:solidFill>
                  <a:srgbClr val="000000"/>
                </a:solidFill>
                <a:round/>
              </a:ln>
              <a:effectLst/>
            </c:spPr>
            <c:extLst>
              <c:ext xmlns:c16="http://schemas.microsoft.com/office/drawing/2014/chart" uri="{C3380CC4-5D6E-409C-BE32-E72D297353CC}">
                <c16:uniqueId val="{00000003-F0AD-4E1C-98D3-D808D1DBC814}"/>
              </c:ext>
            </c:extLst>
          </c:dPt>
          <c:dPt>
            <c:idx val="28"/>
            <c:invertIfNegative val="0"/>
            <c:bubble3D val="0"/>
            <c:extLst>
              <c:ext xmlns:c16="http://schemas.microsoft.com/office/drawing/2014/chart" uri="{C3380CC4-5D6E-409C-BE32-E72D297353CC}">
                <c16:uniqueId val="{00000004-F0AD-4E1C-98D3-D808D1DBC814}"/>
              </c:ext>
            </c:extLst>
          </c:dPt>
          <c:dPt>
            <c:idx val="30"/>
            <c:invertIfNegative val="0"/>
            <c:bubble3D val="0"/>
            <c:extLst>
              <c:ext xmlns:c16="http://schemas.microsoft.com/office/drawing/2014/chart" uri="{C3380CC4-5D6E-409C-BE32-E72D297353CC}">
                <c16:uniqueId val="{00000005-F0AD-4E1C-98D3-D808D1DBC814}"/>
              </c:ext>
            </c:extLst>
          </c:dPt>
          <c:dPt>
            <c:idx val="31"/>
            <c:invertIfNegative val="0"/>
            <c:bubble3D val="0"/>
            <c:spPr>
              <a:solidFill>
                <a:srgbClr val="DA2128"/>
              </a:solidFill>
              <a:ln w="6350" cmpd="sng">
                <a:solidFill>
                  <a:srgbClr val="000000"/>
                </a:solidFill>
                <a:round/>
              </a:ln>
              <a:effectLst/>
            </c:spPr>
            <c:extLst>
              <c:ext xmlns:c16="http://schemas.microsoft.com/office/drawing/2014/chart" uri="{C3380CC4-5D6E-409C-BE32-E72D297353CC}">
                <c16:uniqueId val="{00000007-F0AD-4E1C-98D3-D808D1DBC814}"/>
              </c:ext>
            </c:extLst>
          </c:dPt>
          <c:dPt>
            <c:idx val="32"/>
            <c:invertIfNegative val="0"/>
            <c:bubble3D val="0"/>
            <c:extLst>
              <c:ext xmlns:c16="http://schemas.microsoft.com/office/drawing/2014/chart" uri="{C3380CC4-5D6E-409C-BE32-E72D297353CC}">
                <c16:uniqueId val="{00000008-F0AD-4E1C-98D3-D808D1DBC814}"/>
              </c:ext>
            </c:extLst>
          </c:dPt>
          <c:cat>
            <c:strRef>
              <c:f>DATA1.16!$G$197:$G$228</c:f>
              <c:strCache>
                <c:ptCount val="17"/>
                <c:pt idx="0">
                  <c:v>ISR</c:v>
                </c:pt>
                <c:pt idx="1">
                  <c:v>HUN</c:v>
                </c:pt>
                <c:pt idx="2">
                  <c:v>SVN</c:v>
                </c:pt>
                <c:pt idx="3">
                  <c:v>AUT</c:v>
                </c:pt>
                <c:pt idx="4">
                  <c:v>GBR</c:v>
                </c:pt>
                <c:pt idx="5">
                  <c:v>AUS</c:v>
                </c:pt>
                <c:pt idx="6">
                  <c:v>ISL</c:v>
                </c:pt>
                <c:pt idx="7">
                  <c:v>TUR</c:v>
                </c:pt>
                <c:pt idx="8">
                  <c:v>POL</c:v>
                </c:pt>
                <c:pt idx="9">
                  <c:v>CZE</c:v>
                </c:pt>
                <c:pt idx="10">
                  <c:v>ESP</c:v>
                </c:pt>
                <c:pt idx="11">
                  <c:v>BEL</c:v>
                </c:pt>
                <c:pt idx="12">
                  <c:v>IRL</c:v>
                </c:pt>
                <c:pt idx="13">
                  <c:v>NLD</c:v>
                </c:pt>
                <c:pt idx="14">
                  <c:v>PRT</c:v>
                </c:pt>
                <c:pt idx="15">
                  <c:v>ITA</c:v>
                </c:pt>
                <c:pt idx="16">
                  <c:v>GRC</c:v>
                </c:pt>
              </c:strCache>
            </c:strRef>
          </c:cat>
          <c:val>
            <c:numRef>
              <c:f>DATA1.16!$H$197:$H$228</c:f>
              <c:numCache>
                <c:formatCode>0.0</c:formatCode>
                <c:ptCount val="17"/>
                <c:pt idx="0">
                  <c:v>1.1313522390637201</c:v>
                </c:pt>
                <c:pt idx="1">
                  <c:v>2.4910931527472102</c:v>
                </c:pt>
                <c:pt idx="2">
                  <c:v>5.2474473328068498</c:v>
                </c:pt>
                <c:pt idx="3">
                  <c:v>6.3440791583542602</c:v>
                </c:pt>
                <c:pt idx="4">
                  <c:v>6.5314030311467901</c:v>
                </c:pt>
                <c:pt idx="5">
                  <c:v>7.4389517575638804</c:v>
                </c:pt>
                <c:pt idx="6">
                  <c:v>8.1967106575963307</c:v>
                </c:pt>
                <c:pt idx="7">
                  <c:v>8.3034266039209506</c:v>
                </c:pt>
                <c:pt idx="8">
                  <c:v>9.2903735190249908</c:v>
                </c:pt>
                <c:pt idx="9">
                  <c:v>9.4158624711676406</c:v>
                </c:pt>
                <c:pt idx="10">
                  <c:v>10.82</c:v>
                </c:pt>
                <c:pt idx="11">
                  <c:v>13.171114568550999</c:v>
                </c:pt>
                <c:pt idx="12">
                  <c:v>13.2654862404785</c:v>
                </c:pt>
                <c:pt idx="13">
                  <c:v>25.1233179284268</c:v>
                </c:pt>
                <c:pt idx="14">
                  <c:v>31.128284104835199</c:v>
                </c:pt>
                <c:pt idx="15">
                  <c:v>37.3055219101809</c:v>
                </c:pt>
                <c:pt idx="16">
                  <c:v>129.22621670409299</c:v>
                </c:pt>
              </c:numCache>
            </c:numRef>
          </c:val>
          <c:extLst>
            <c:ext xmlns:c16="http://schemas.microsoft.com/office/drawing/2014/chart" uri="{C3380CC4-5D6E-409C-BE32-E72D297353CC}">
              <c16:uniqueId val="{00000009-F0AD-4E1C-98D3-D808D1DBC814}"/>
            </c:ext>
          </c:extLst>
        </c:ser>
        <c:dLbls>
          <c:showLegendKey val="0"/>
          <c:showVal val="0"/>
          <c:showCatName val="0"/>
          <c:showSerName val="0"/>
          <c:showPercent val="0"/>
          <c:showBubbleSize val="0"/>
        </c:dLbls>
        <c:gapWidth val="110"/>
        <c:axId val="453110016"/>
        <c:axId val="453246976"/>
      </c:barChart>
      <c:catAx>
        <c:axId val="453110016"/>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a:pPr>
            <a:endParaRPr lang="en-US"/>
          </a:p>
        </c:txPr>
        <c:crossAx val="453246976"/>
        <c:crosses val="autoZero"/>
        <c:auto val="1"/>
        <c:lblAlgn val="ctr"/>
        <c:lblOffset val="0"/>
        <c:tickLblSkip val="1"/>
        <c:noMultiLvlLbl val="0"/>
      </c:catAx>
      <c:valAx>
        <c:axId val="453246976"/>
        <c:scaling>
          <c:orientation val="minMax"/>
          <c:max val="90"/>
          <c:min val="0"/>
        </c:scaling>
        <c:delete val="0"/>
        <c:axPos val="l"/>
        <c:majorGridlines>
          <c:spPr>
            <a:ln w="9525" cmpd="sng">
              <a:solidFill>
                <a:srgbClr val="C8C8C8"/>
              </a:solidFill>
              <a:prstDash val="solid"/>
            </a:ln>
          </c:spPr>
        </c:majorGridlines>
        <c:title>
          <c:tx>
            <c:rich>
              <a:bodyPr rot="0" vert="horz"/>
              <a:lstStyle/>
              <a:p>
                <a:pPr>
                  <a:defRPr/>
                </a:pPr>
                <a:r>
                  <a:rPr lang="en-GB"/>
                  <a:t>%</a:t>
                </a:r>
              </a:p>
            </c:rich>
          </c:tx>
          <c:layout>
            <c:manualLayout>
              <c:xMode val="edge"/>
              <c:yMode val="edge"/>
              <c:x val="6.0173232323232323E-2"/>
              <c:y val="0.15658099415204679"/>
            </c:manualLayout>
          </c:layout>
          <c:overlay val="0"/>
        </c:title>
        <c:numFmt formatCode="General"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rot="-60000000" vert="horz"/>
          <a:lstStyle/>
          <a:p>
            <a:pPr>
              <a:defRPr/>
            </a:pPr>
            <a:endParaRPr lang="en-US"/>
          </a:p>
        </c:txPr>
        <c:crossAx val="453110016"/>
        <c:crosses val="autoZero"/>
        <c:crossBetween val="between"/>
        <c:majorUnit val="15"/>
      </c:valAx>
      <c:spPr>
        <a:solidFill>
          <a:srgbClr val="FFFFFF"/>
        </a:solidFill>
        <a:ln>
          <a:noFill/>
          <a:round/>
        </a:ln>
        <a:effectLst/>
        <a:extLst>
          <a:ext uri="{91240B29-F687-4F45-9708-019B960494DF}">
            <a14:hiddenLine xmlns:a14="http://schemas.microsoft.com/office/drawing/2010/main">
              <a:noFill/>
              <a:round/>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4567901234564E-2"/>
          <c:y val="2.8222222222222221E-2"/>
          <c:w val="0.92273810524926625"/>
          <c:h val="0.70695818713450287"/>
        </c:manualLayout>
      </c:layout>
      <c:barChart>
        <c:barDir val="col"/>
        <c:grouping val="clustered"/>
        <c:varyColors val="0"/>
        <c:ser>
          <c:idx val="0"/>
          <c:order val="0"/>
          <c:tx>
            <c:strRef>
              <c:f>DATA1.22!$C$7</c:f>
              <c:strCache>
                <c:ptCount val="1"/>
              </c:strCache>
            </c:strRef>
          </c:tx>
          <c:spPr>
            <a:solidFill>
              <a:srgbClr val="DA2128"/>
            </a:solidFill>
            <a:ln w="6350" cmpd="sng">
              <a:solidFill>
                <a:srgbClr val="000000"/>
              </a:solidFill>
              <a:prstDash val="solid"/>
              <a:round/>
            </a:ln>
            <a:effectLst/>
          </c:spPr>
          <c:invertIfNegative val="0"/>
          <c:dPt>
            <c:idx val="1"/>
            <c:invertIfNegative val="0"/>
            <c:bubble3D val="0"/>
            <c:spPr>
              <a:solidFill>
                <a:srgbClr val="8CC841"/>
              </a:solidFill>
              <a:ln w="6350" cmpd="sng">
                <a:solidFill>
                  <a:srgbClr val="000000"/>
                </a:solidFill>
                <a:prstDash val="solid"/>
                <a:round/>
              </a:ln>
              <a:effectLst/>
            </c:spPr>
            <c:extLst>
              <c:ext xmlns:c16="http://schemas.microsoft.com/office/drawing/2014/chart" uri="{C3380CC4-5D6E-409C-BE32-E72D297353CC}">
                <c16:uniqueId val="{00000001-A41A-401D-A4EB-F79D3A2A367C}"/>
              </c:ext>
            </c:extLst>
          </c:dPt>
          <c:dPt>
            <c:idx val="3"/>
            <c:invertIfNegative val="0"/>
            <c:bubble3D val="0"/>
            <c:spPr>
              <a:solidFill>
                <a:srgbClr val="8CC841"/>
              </a:solidFill>
              <a:ln w="6350" cmpd="sng">
                <a:solidFill>
                  <a:srgbClr val="000000"/>
                </a:solidFill>
                <a:prstDash val="solid"/>
                <a:round/>
              </a:ln>
              <a:effectLst/>
            </c:spPr>
            <c:extLst>
              <c:ext xmlns:c16="http://schemas.microsoft.com/office/drawing/2014/chart" uri="{C3380CC4-5D6E-409C-BE32-E72D297353CC}">
                <c16:uniqueId val="{00000003-A41A-401D-A4EB-F79D3A2A367C}"/>
              </c:ext>
            </c:extLst>
          </c:dPt>
          <c:dPt>
            <c:idx val="4"/>
            <c:invertIfNegative val="0"/>
            <c:bubble3D val="0"/>
            <c:extLst>
              <c:ext xmlns:c16="http://schemas.microsoft.com/office/drawing/2014/chart" uri="{C3380CC4-5D6E-409C-BE32-E72D297353CC}">
                <c16:uniqueId val="{00000004-A41A-401D-A4EB-F79D3A2A367C}"/>
              </c:ext>
            </c:extLst>
          </c:dPt>
          <c:dPt>
            <c:idx val="5"/>
            <c:invertIfNegative val="0"/>
            <c:bubble3D val="0"/>
            <c:spPr>
              <a:solidFill>
                <a:srgbClr val="8CC841"/>
              </a:solidFill>
              <a:ln w="6350" cmpd="sng">
                <a:solidFill>
                  <a:srgbClr val="000000"/>
                </a:solidFill>
                <a:prstDash val="solid"/>
                <a:round/>
              </a:ln>
              <a:effectLst/>
            </c:spPr>
            <c:extLst>
              <c:ext xmlns:c16="http://schemas.microsoft.com/office/drawing/2014/chart" uri="{C3380CC4-5D6E-409C-BE32-E72D297353CC}">
                <c16:uniqueId val="{00000006-A41A-401D-A4EB-F79D3A2A367C}"/>
              </c:ext>
            </c:extLst>
          </c:dPt>
          <c:dPt>
            <c:idx val="7"/>
            <c:invertIfNegative val="0"/>
            <c:bubble3D val="0"/>
            <c:spPr>
              <a:solidFill>
                <a:srgbClr val="8CC841"/>
              </a:solidFill>
              <a:ln w="6350" cmpd="sng">
                <a:solidFill>
                  <a:srgbClr val="000000"/>
                </a:solidFill>
                <a:prstDash val="solid"/>
                <a:round/>
              </a:ln>
              <a:effectLst/>
            </c:spPr>
            <c:extLst>
              <c:ext xmlns:c16="http://schemas.microsoft.com/office/drawing/2014/chart" uri="{C3380CC4-5D6E-409C-BE32-E72D297353CC}">
                <c16:uniqueId val="{00000008-A41A-401D-A4EB-F79D3A2A367C}"/>
              </c:ext>
            </c:extLst>
          </c:dPt>
          <c:dPt>
            <c:idx val="9"/>
            <c:invertIfNegative val="0"/>
            <c:bubble3D val="0"/>
            <c:extLst>
              <c:ext xmlns:c16="http://schemas.microsoft.com/office/drawing/2014/chart" uri="{C3380CC4-5D6E-409C-BE32-E72D297353CC}">
                <c16:uniqueId val="{00000009-A41A-401D-A4EB-F79D3A2A367C}"/>
              </c:ext>
            </c:extLst>
          </c:dPt>
          <c:dPt>
            <c:idx val="11"/>
            <c:invertIfNegative val="0"/>
            <c:bubble3D val="0"/>
            <c:extLst>
              <c:ext xmlns:c16="http://schemas.microsoft.com/office/drawing/2014/chart" uri="{C3380CC4-5D6E-409C-BE32-E72D297353CC}">
                <c16:uniqueId val="{0000000A-A41A-401D-A4EB-F79D3A2A367C}"/>
              </c:ext>
            </c:extLst>
          </c:dPt>
          <c:cat>
            <c:multiLvlStrRef>
              <c:f>DATA1.22!$D$5:$K$6</c:f>
              <c:multiLvlStrCache>
                <c:ptCount val="8"/>
                <c:lvl>
                  <c:pt idx="0">
                    <c:v>Greece</c:v>
                  </c:pt>
                  <c:pt idx="1">
                    <c:v>OECD</c:v>
                  </c:pt>
                  <c:pt idx="2">
                    <c:v>Greece</c:v>
                  </c:pt>
                  <c:pt idx="3">
                    <c:v>OECD</c:v>
                  </c:pt>
                  <c:pt idx="4">
                    <c:v>Greece</c:v>
                  </c:pt>
                  <c:pt idx="5">
                    <c:v>OECD</c:v>
                  </c:pt>
                  <c:pt idx="6">
                    <c:v>Greece</c:v>
                  </c:pt>
                  <c:pt idx="7">
                    <c:v>OECD</c:v>
                  </c:pt>
                </c:lvl>
                <c:lvl>
                  <c:pt idx="0">
                    <c:v>Roads</c:v>
                  </c:pt>
                  <c:pt idx="2">
                    <c:v>Train
services</c:v>
                  </c:pt>
                  <c:pt idx="4">
                    <c:v>Seaport
services</c:v>
                  </c:pt>
                  <c:pt idx="6">
                    <c:v>Air 
transport</c:v>
                  </c:pt>
                </c:lvl>
              </c:multiLvlStrCache>
            </c:multiLvlStrRef>
          </c:cat>
          <c:val>
            <c:numRef>
              <c:f>DATA1.22!$D$7:$K$7</c:f>
              <c:numCache>
                <c:formatCode>General</c:formatCode>
                <c:ptCount val="8"/>
                <c:pt idx="0">
                  <c:v>4.6417679789999999</c:v>
                </c:pt>
                <c:pt idx="1">
                  <c:v>4.996668226222222</c:v>
                </c:pt>
                <c:pt idx="2">
                  <c:v>3.0081417560000001</c:v>
                </c:pt>
                <c:pt idx="3">
                  <c:v>4.4948694706285721</c:v>
                </c:pt>
                <c:pt idx="4">
                  <c:v>4.7515306470000001</c:v>
                </c:pt>
                <c:pt idx="5">
                  <c:v>4.9218532839999991</c:v>
                </c:pt>
                <c:pt idx="6">
                  <c:v>5.3535656930000002</c:v>
                </c:pt>
                <c:pt idx="7">
                  <c:v>5.358600603277778</c:v>
                </c:pt>
              </c:numCache>
            </c:numRef>
          </c:val>
          <c:extLst>
            <c:ext xmlns:c16="http://schemas.microsoft.com/office/drawing/2014/chart" uri="{C3380CC4-5D6E-409C-BE32-E72D297353CC}">
              <c16:uniqueId val="{0000000B-A41A-401D-A4EB-F79D3A2A367C}"/>
            </c:ext>
          </c:extLst>
        </c:ser>
        <c:dLbls>
          <c:showLegendKey val="0"/>
          <c:showVal val="0"/>
          <c:showCatName val="0"/>
          <c:showSerName val="0"/>
          <c:showPercent val="0"/>
          <c:showBubbleSize val="0"/>
        </c:dLbls>
        <c:gapWidth val="150"/>
        <c:axId val="622231552"/>
        <c:axId val="622233472"/>
      </c:barChart>
      <c:lineChart>
        <c:grouping val="standard"/>
        <c:varyColors val="0"/>
        <c:ser>
          <c:idx val="1"/>
          <c:order val="1"/>
          <c:tx>
            <c:strRef>
              <c:f>DATA1.22!$C$8</c:f>
              <c:strCache>
                <c:ptCount val="1"/>
                <c:pt idx="0">
                  <c:v>10th</c:v>
                </c:pt>
              </c:strCache>
            </c:strRef>
          </c:tx>
          <c:spPr>
            <a:ln w="25400">
              <a:noFill/>
            </a:ln>
            <a:effectLst/>
          </c:spPr>
          <c:marker>
            <c:symbol val="dash"/>
            <c:size val="5"/>
            <c:spPr>
              <a:solidFill>
                <a:srgbClr val="000000"/>
              </a:solidFill>
              <a:ln w="6350" cap="flat" cmpd="sng" algn="ctr">
                <a:solidFill>
                  <a:srgbClr val="000000"/>
                </a:solidFill>
                <a:prstDash val="solid"/>
                <a:round/>
              </a:ln>
              <a:effectLst/>
            </c:spPr>
          </c:marker>
          <c:cat>
            <c:strRef>
              <c:f>DATA1.22!$D$5:$K$5</c:f>
              <c:strCache>
                <c:ptCount val="7"/>
                <c:pt idx="0">
                  <c:v>Roads</c:v>
                </c:pt>
                <c:pt idx="2">
                  <c:v>Train
services</c:v>
                </c:pt>
                <c:pt idx="4">
                  <c:v>Seaport
services</c:v>
                </c:pt>
                <c:pt idx="6">
                  <c:v>Air 
transport</c:v>
                </c:pt>
              </c:strCache>
            </c:strRef>
          </c:cat>
          <c:val>
            <c:numRef>
              <c:f>DATA1.22!$D$8:$K$8</c:f>
              <c:numCache>
                <c:formatCode>General</c:formatCode>
                <c:ptCount val="8"/>
                <c:pt idx="1">
                  <c:v>4.0704681874999995</c:v>
                </c:pt>
                <c:pt idx="3">
                  <c:v>3.3628588674</c:v>
                </c:pt>
                <c:pt idx="5">
                  <c:v>3.9868071074999998</c:v>
                </c:pt>
                <c:pt idx="7">
                  <c:v>4.5904378895000004</c:v>
                </c:pt>
              </c:numCache>
            </c:numRef>
          </c:val>
          <c:smooth val="0"/>
          <c:extLst>
            <c:ext xmlns:c16="http://schemas.microsoft.com/office/drawing/2014/chart" uri="{C3380CC4-5D6E-409C-BE32-E72D297353CC}">
              <c16:uniqueId val="{0000000C-A41A-401D-A4EB-F79D3A2A367C}"/>
            </c:ext>
          </c:extLst>
        </c:ser>
        <c:ser>
          <c:idx val="2"/>
          <c:order val="2"/>
          <c:tx>
            <c:strRef>
              <c:f>DATA1.22!$C$9</c:f>
              <c:strCache>
                <c:ptCount val="1"/>
                <c:pt idx="0">
                  <c:v>90th</c:v>
                </c:pt>
              </c:strCache>
            </c:strRef>
          </c:tx>
          <c:spPr>
            <a:ln w="25400">
              <a:noFill/>
            </a:ln>
            <a:effectLst/>
          </c:spPr>
          <c:marker>
            <c:symbol val="dash"/>
            <c:size val="5"/>
            <c:spPr>
              <a:solidFill>
                <a:srgbClr val="000000"/>
              </a:solidFill>
              <a:ln w="6350" cap="flat" cmpd="sng" algn="ctr">
                <a:solidFill>
                  <a:srgbClr val="000000"/>
                </a:solidFill>
                <a:prstDash val="solid"/>
                <a:round/>
              </a:ln>
              <a:effectLst/>
            </c:spPr>
          </c:marker>
          <c:cat>
            <c:strRef>
              <c:f>DATA1.22!$D$5:$K$5</c:f>
              <c:strCache>
                <c:ptCount val="7"/>
                <c:pt idx="0">
                  <c:v>Roads</c:v>
                </c:pt>
                <c:pt idx="2">
                  <c:v>Train
services</c:v>
                </c:pt>
                <c:pt idx="4">
                  <c:v>Seaport
services</c:v>
                </c:pt>
                <c:pt idx="6">
                  <c:v>Air 
transport</c:v>
                </c:pt>
              </c:strCache>
            </c:strRef>
          </c:cat>
          <c:val>
            <c:numRef>
              <c:f>DATA1.22!$D$9:$K$9</c:f>
              <c:numCache>
                <c:formatCode>General</c:formatCode>
                <c:ptCount val="8"/>
                <c:pt idx="1">
                  <c:v>6.0003850459999999</c:v>
                </c:pt>
                <c:pt idx="3">
                  <c:v>5.6393423079999998</c:v>
                </c:pt>
                <c:pt idx="5">
                  <c:v>5.6656291485000008</c:v>
                </c:pt>
                <c:pt idx="7">
                  <c:v>6.0221414565</c:v>
                </c:pt>
              </c:numCache>
            </c:numRef>
          </c:val>
          <c:smooth val="0"/>
          <c:extLst>
            <c:ext xmlns:c16="http://schemas.microsoft.com/office/drawing/2014/chart" uri="{C3380CC4-5D6E-409C-BE32-E72D297353CC}">
              <c16:uniqueId val="{0000000D-A41A-401D-A4EB-F79D3A2A367C}"/>
            </c:ext>
          </c:extLst>
        </c:ser>
        <c:dLbls>
          <c:showLegendKey val="0"/>
          <c:showVal val="0"/>
          <c:showCatName val="0"/>
          <c:showSerName val="0"/>
          <c:showPercent val="0"/>
          <c:showBubbleSize val="0"/>
        </c:dLbls>
        <c:hiLowLines>
          <c:spPr>
            <a:ln w="6350">
              <a:solidFill>
                <a:srgbClr val="000000"/>
              </a:solidFill>
            </a:ln>
          </c:spPr>
        </c:hiLowLines>
        <c:marker val="1"/>
        <c:smooth val="0"/>
        <c:axId val="1246791088"/>
        <c:axId val="1246784856"/>
      </c:lineChart>
      <c:catAx>
        <c:axId val="622231552"/>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622233472"/>
        <c:crosses val="autoZero"/>
        <c:auto val="1"/>
        <c:lblAlgn val="ctr"/>
        <c:lblOffset val="0"/>
        <c:tickLblSkip val="2"/>
        <c:tickMarkSkip val="2"/>
        <c:noMultiLvlLbl val="0"/>
      </c:catAx>
      <c:valAx>
        <c:axId val="622233472"/>
        <c:scaling>
          <c:orientation val="minMax"/>
        </c:scaling>
        <c:delete val="0"/>
        <c:axPos val="l"/>
        <c:majorGridlines>
          <c:spPr>
            <a:ln w="9525" cmpd="sng">
              <a:solidFill>
                <a:srgbClr val="C8C8C8"/>
              </a:solidFill>
              <a:prstDash val="solid"/>
            </a:ln>
          </c:spPr>
        </c:majorGridlines>
        <c:numFmt formatCode="General" sourceLinked="0"/>
        <c:majorTickMark val="out"/>
        <c:minorTickMark val="none"/>
        <c:tickLblPos val="nextTo"/>
        <c:spPr>
          <a:noFill/>
          <a:ln w="9525">
            <a:noFill/>
          </a:ln>
          <a:extLst>
            <a:ext uri="{909E8E84-426E-40DD-AFC4-6F175D3DCCD1}">
              <a14:hiddenFill xmlns:a14="http://schemas.microsoft.com/office/drawing/2010/main">
                <a:noFill/>
              </a14:hiddenFill>
            </a:ext>
          </a:extLst>
        </c:spPr>
        <c:txPr>
          <a:bodyPr rot="-60000000" vert="horz"/>
          <a:lstStyle/>
          <a:p>
            <a:pPr>
              <a:defRPr/>
            </a:pPr>
            <a:endParaRPr lang="en-US"/>
          </a:p>
        </c:txPr>
        <c:crossAx val="622231552"/>
        <c:crosses val="autoZero"/>
        <c:crossBetween val="between"/>
      </c:valAx>
      <c:valAx>
        <c:axId val="1246784856"/>
        <c:scaling>
          <c:orientation val="minMax"/>
          <c:max val="1"/>
        </c:scaling>
        <c:delete val="1"/>
        <c:axPos val="r"/>
        <c:numFmt formatCode="#,##0.0" sourceLinked="0"/>
        <c:majorTickMark val="none"/>
        <c:minorTickMark val="none"/>
        <c:tickLblPos val="nextTo"/>
        <c:crossAx val="1246791088"/>
        <c:crosses val="max"/>
        <c:crossBetween val="between"/>
      </c:valAx>
      <c:catAx>
        <c:axId val="1246791088"/>
        <c:scaling>
          <c:orientation val="minMax"/>
        </c:scaling>
        <c:delete val="0"/>
        <c:axPos val="t"/>
        <c:numFmt formatCode="General" sourceLinked="1"/>
        <c:majorTickMark val="none"/>
        <c:minorTickMark val="none"/>
        <c:tickLblPos val="none"/>
        <c:spPr>
          <a:noFill/>
          <a:ln>
            <a:noFill/>
          </a:ln>
          <a:extLst>
            <a:ext uri="{909E8E84-426E-40DD-AFC4-6F175D3DCCD1}">
              <a14:hiddenFill xmlns:a14="http://schemas.microsoft.com/office/drawing/2010/main">
                <a:noFill/>
              </a14:hiddenFill>
            </a:ext>
          </a:extLst>
        </c:spPr>
        <c:crossAx val="1246784856"/>
        <c:crosses val="max"/>
        <c:auto val="1"/>
        <c:lblAlgn val="ctr"/>
        <c:lblOffset val="100"/>
        <c:noMultiLvlLbl val="0"/>
      </c:catAx>
      <c:spPr>
        <a:noFill/>
        <a:ln w="25400">
          <a:noFill/>
        </a:ln>
      </c:spPr>
    </c:plotArea>
    <c:plotVisOnly val="1"/>
    <c:dispBlanksAs val="gap"/>
    <c:showDLblsOverMax val="1"/>
  </c:chart>
  <c:spPr>
    <a:noFill/>
    <a:ln w="9525">
      <a:noFill/>
    </a:ln>
  </c:spPr>
  <c:txPr>
    <a:bodyPr/>
    <a:lstStyle/>
    <a:p>
      <a:pPr>
        <a:defRPr sz="1400" b="1">
          <a:solidFill>
            <a:schemeClr val="bg2">
              <a:lumMod val="10000"/>
            </a:schemeClr>
          </a:solidFill>
          <a:latin typeface="Arial Narrow" panose="020B0606020202030204"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919320193150372E-2"/>
          <c:y val="0.17445317460317458"/>
          <c:w val="0.83621399176954736"/>
          <c:h val="0.7486219696969697"/>
        </c:manualLayout>
      </c:layout>
      <c:lineChart>
        <c:grouping val="standard"/>
        <c:varyColors val="0"/>
        <c:ser>
          <c:idx val="0"/>
          <c:order val="0"/>
          <c:tx>
            <c:strRef>
              <c:f>DATA1.17!$T$10</c:f>
              <c:strCache>
                <c:ptCount val="1"/>
                <c:pt idx="0">
                  <c:v>Baseline</c:v>
                </c:pt>
              </c:strCache>
            </c:strRef>
          </c:tx>
          <c:spPr>
            <a:ln w="31750" cap="rnd" cmpd="sng" algn="ctr">
              <a:solidFill>
                <a:srgbClr val="DA2128"/>
              </a:solidFill>
              <a:prstDash val="solid"/>
              <a:round/>
            </a:ln>
            <a:effectLst/>
          </c:spPr>
          <c:marker>
            <c:symbol val="none"/>
          </c:marker>
          <c:cat>
            <c:numRef>
              <c:f>DATA1.17!$Q$11:$Q$61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DATA1.17!$T$11:$T$61</c:f>
              <c:numCache>
                <c:formatCode>General</c:formatCode>
                <c:ptCount val="51"/>
                <c:pt idx="0">
                  <c:v>17.580708022342797</c:v>
                </c:pt>
                <c:pt idx="1">
                  <c:v>18.222209379987998</c:v>
                </c:pt>
                <c:pt idx="2">
                  <c:v>18.874352724384103</c:v>
                </c:pt>
                <c:pt idx="3">
                  <c:v>19.920722301177697</c:v>
                </c:pt>
                <c:pt idx="4">
                  <c:v>20.8324706234859</c:v>
                </c:pt>
                <c:pt idx="5">
                  <c:v>20.9305066162438</c:v>
                </c:pt>
                <c:pt idx="6">
                  <c:v>22.032125176116597</c:v>
                </c:pt>
                <c:pt idx="7">
                  <c:v>22.674028326924702</c:v>
                </c:pt>
                <c:pt idx="8">
                  <c:v>22.557034096828897</c:v>
                </c:pt>
                <c:pt idx="9">
                  <c:v>21.529122873327697</c:v>
                </c:pt>
                <c:pt idx="10">
                  <c:v>20.3330275759768</c:v>
                </c:pt>
                <c:pt idx="11">
                  <c:v>18.4912942755039</c:v>
                </c:pt>
                <c:pt idx="12">
                  <c:v>17.2316723544686</c:v>
                </c:pt>
                <c:pt idx="13">
                  <c:v>16.803516563475402</c:v>
                </c:pt>
                <c:pt idx="14">
                  <c:v>17.045618389167601</c:v>
                </c:pt>
                <c:pt idx="15">
                  <c:v>17.074239984256401</c:v>
                </c:pt>
                <c:pt idx="16">
                  <c:v>17.1007131061473</c:v>
                </c:pt>
                <c:pt idx="17">
                  <c:v>17.381456030437199</c:v>
                </c:pt>
                <c:pt idx="18">
                  <c:v>17.759223478591498</c:v>
                </c:pt>
                <c:pt idx="19">
                  <c:v>18.162752741096199</c:v>
                </c:pt>
                <c:pt idx="20">
                  <c:v>18.640137259291699</c:v>
                </c:pt>
                <c:pt idx="21">
                  <c:v>19.1085865333967</c:v>
                </c:pt>
                <c:pt idx="22">
                  <c:v>19.597619999999999</c:v>
                </c:pt>
                <c:pt idx="23">
                  <c:v>20.13026</c:v>
                </c:pt>
                <c:pt idx="24">
                  <c:v>20.699259999999999</c:v>
                </c:pt>
                <c:pt idx="25">
                  <c:v>21.292459999999998</c:v>
                </c:pt>
                <c:pt idx="26">
                  <c:v>21.886749999999999</c:v>
                </c:pt>
                <c:pt idx="27">
                  <c:v>22.47279</c:v>
                </c:pt>
                <c:pt idx="28">
                  <c:v>23.049990000000001</c:v>
                </c:pt>
                <c:pt idx="29">
                  <c:v>23.619889999999998</c:v>
                </c:pt>
                <c:pt idx="30">
                  <c:v>24.185130000000001</c:v>
                </c:pt>
                <c:pt idx="31">
                  <c:v>24.74579</c:v>
                </c:pt>
                <c:pt idx="32">
                  <c:v>25.29344</c:v>
                </c:pt>
                <c:pt idx="33">
                  <c:v>25.82854</c:v>
                </c:pt>
                <c:pt idx="34">
                  <c:v>26.355240000000002</c:v>
                </c:pt>
                <c:pt idx="35">
                  <c:v>26.875229999999998</c:v>
                </c:pt>
                <c:pt idx="36">
                  <c:v>27.389410000000002</c:v>
                </c:pt>
                <c:pt idx="37">
                  <c:v>27.897179999999999</c:v>
                </c:pt>
                <c:pt idx="38">
                  <c:v>28.398669999999999</c:v>
                </c:pt>
                <c:pt idx="39">
                  <c:v>28.894209999999998</c:v>
                </c:pt>
                <c:pt idx="40">
                  <c:v>29.383290000000002</c:v>
                </c:pt>
                <c:pt idx="41">
                  <c:v>29.869160000000001</c:v>
                </c:pt>
                <c:pt idx="42">
                  <c:v>30.352119999999999</c:v>
                </c:pt>
                <c:pt idx="43">
                  <c:v>30.83689</c:v>
                </c:pt>
                <c:pt idx="44">
                  <c:v>31.32461</c:v>
                </c:pt>
                <c:pt idx="45">
                  <c:v>31.818529999999999</c:v>
                </c:pt>
                <c:pt idx="46">
                  <c:v>32.321939999999998</c:v>
                </c:pt>
                <c:pt idx="47">
                  <c:v>32.837470000000003</c:v>
                </c:pt>
                <c:pt idx="48">
                  <c:v>33.367570000000001</c:v>
                </c:pt>
                <c:pt idx="49">
                  <c:v>33.913989999999906</c:v>
                </c:pt>
                <c:pt idx="50">
                  <c:v>34.479879999999902</c:v>
                </c:pt>
              </c:numCache>
            </c:numRef>
          </c:val>
          <c:smooth val="0"/>
          <c:extLst>
            <c:ext xmlns:c16="http://schemas.microsoft.com/office/drawing/2014/chart" uri="{C3380CC4-5D6E-409C-BE32-E72D297353CC}">
              <c16:uniqueId val="{00000000-110A-4786-9C00-E1B8A1A9642E}"/>
            </c:ext>
          </c:extLst>
        </c:ser>
        <c:ser>
          <c:idx val="1"/>
          <c:order val="1"/>
          <c:tx>
            <c:strRef>
              <c:f>DATA1.17!$R$10</c:f>
              <c:strCache>
                <c:ptCount val="1"/>
                <c:pt idx="0">
                  <c:v>Recommended reforms</c:v>
                </c:pt>
              </c:strCache>
            </c:strRef>
          </c:tx>
          <c:spPr>
            <a:ln w="31750" cap="rnd" cmpd="sng" algn="ctr">
              <a:solidFill>
                <a:srgbClr val="037BC1"/>
              </a:solidFill>
              <a:prstDash val="solid"/>
              <a:round/>
            </a:ln>
            <a:effectLst/>
          </c:spPr>
          <c:marker>
            <c:symbol val="none"/>
          </c:marker>
          <c:cat>
            <c:numRef>
              <c:f>DATA1.17!$Q$11:$Q$61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DATA1.17!$R$11:$R$61</c:f>
              <c:numCache>
                <c:formatCode>General</c:formatCode>
                <c:ptCount val="51"/>
                <c:pt idx="0">
                  <c:v>17.580708022342797</c:v>
                </c:pt>
                <c:pt idx="1">
                  <c:v>18.222209379987998</c:v>
                </c:pt>
                <c:pt idx="2">
                  <c:v>18.874352724384103</c:v>
                </c:pt>
                <c:pt idx="3">
                  <c:v>19.920722301177697</c:v>
                </c:pt>
                <c:pt idx="4">
                  <c:v>20.8324706234859</c:v>
                </c:pt>
                <c:pt idx="5">
                  <c:v>20.9305066162438</c:v>
                </c:pt>
                <c:pt idx="6">
                  <c:v>22.032125176116597</c:v>
                </c:pt>
                <c:pt idx="7">
                  <c:v>22.674028326924702</c:v>
                </c:pt>
                <c:pt idx="8">
                  <c:v>22.557034096828897</c:v>
                </c:pt>
                <c:pt idx="9">
                  <c:v>21.529122873327697</c:v>
                </c:pt>
                <c:pt idx="10">
                  <c:v>20.3330275759768</c:v>
                </c:pt>
                <c:pt idx="11">
                  <c:v>18.4912942755039</c:v>
                </c:pt>
                <c:pt idx="12">
                  <c:v>17.2316723544686</c:v>
                </c:pt>
                <c:pt idx="13">
                  <c:v>16.803516563475402</c:v>
                </c:pt>
                <c:pt idx="14">
                  <c:v>17.045618389167601</c:v>
                </c:pt>
                <c:pt idx="15">
                  <c:v>17.074239984256401</c:v>
                </c:pt>
                <c:pt idx="16">
                  <c:v>17.1007131061473</c:v>
                </c:pt>
                <c:pt idx="17">
                  <c:v>17.381456030437199</c:v>
                </c:pt>
                <c:pt idx="18">
                  <c:v>17.759223478591498</c:v>
                </c:pt>
                <c:pt idx="19">
                  <c:v>18.162752741096199</c:v>
                </c:pt>
                <c:pt idx="20">
                  <c:v>18.640137259291699</c:v>
                </c:pt>
                <c:pt idx="21">
                  <c:v>19.1085865333967</c:v>
                </c:pt>
                <c:pt idx="22">
                  <c:v>19.580119999999997</c:v>
                </c:pt>
                <c:pt idx="23">
                  <c:v>20.110599999999998</c:v>
                </c:pt>
                <c:pt idx="24">
                  <c:v>20.707750000000001</c:v>
                </c:pt>
                <c:pt idx="25">
                  <c:v>21.36731</c:v>
                </c:pt>
                <c:pt idx="26">
                  <c:v>22.06467</c:v>
                </c:pt>
                <c:pt idx="27">
                  <c:v>22.778099999999998</c:v>
                </c:pt>
                <c:pt idx="28">
                  <c:v>23.501990000000003</c:v>
                </c:pt>
                <c:pt idx="29">
                  <c:v>24.234099999999998</c:v>
                </c:pt>
                <c:pt idx="30">
                  <c:v>24.97476</c:v>
                </c:pt>
                <c:pt idx="31">
                  <c:v>25.71482</c:v>
                </c:pt>
                <c:pt idx="32">
                  <c:v>26.4497</c:v>
                </c:pt>
                <c:pt idx="33">
                  <c:v>27.18008</c:v>
                </c:pt>
                <c:pt idx="34">
                  <c:v>27.91086</c:v>
                </c:pt>
                <c:pt idx="35">
                  <c:v>28.644539999999999</c:v>
                </c:pt>
                <c:pt idx="36">
                  <c:v>29.382759999999998</c:v>
                </c:pt>
                <c:pt idx="37">
                  <c:v>30.126480000000001</c:v>
                </c:pt>
                <c:pt idx="38">
                  <c:v>30.87669</c:v>
                </c:pt>
                <c:pt idx="39">
                  <c:v>31.634779999999999</c:v>
                </c:pt>
                <c:pt idx="40">
                  <c:v>32.40128</c:v>
                </c:pt>
                <c:pt idx="41">
                  <c:v>33.180860000000003</c:v>
                </c:pt>
                <c:pt idx="42">
                  <c:v>33.975739999999902</c:v>
                </c:pt>
                <c:pt idx="43">
                  <c:v>34.792360000000002</c:v>
                </c:pt>
                <c:pt idx="44">
                  <c:v>35.633239999999901</c:v>
                </c:pt>
                <c:pt idx="45">
                  <c:v>36.503349999999998</c:v>
                </c:pt>
                <c:pt idx="46">
                  <c:v>37.407800000000002</c:v>
                </c:pt>
                <c:pt idx="47">
                  <c:v>38.351349999999996</c:v>
                </c:pt>
                <c:pt idx="48">
                  <c:v>39.338360000000002</c:v>
                </c:pt>
                <c:pt idx="49">
                  <c:v>40.372450000000001</c:v>
                </c:pt>
                <c:pt idx="50">
                  <c:v>41.4589</c:v>
                </c:pt>
              </c:numCache>
            </c:numRef>
          </c:val>
          <c:smooth val="0"/>
          <c:extLst>
            <c:ext xmlns:c16="http://schemas.microsoft.com/office/drawing/2014/chart" uri="{C3380CC4-5D6E-409C-BE32-E72D297353CC}">
              <c16:uniqueId val="{00000001-110A-4786-9C00-E1B8A1A9642E}"/>
            </c:ext>
          </c:extLst>
        </c:ser>
        <c:ser>
          <c:idx val="2"/>
          <c:order val="2"/>
          <c:tx>
            <c:strRef>
              <c:f>DATA1.17!$S$10</c:f>
              <c:strCache>
                <c:ptCount val="1"/>
                <c:pt idx="0">
                  <c:v>Recommended reforms + faster population growth</c:v>
                </c:pt>
              </c:strCache>
            </c:strRef>
          </c:tx>
          <c:spPr>
            <a:ln w="31750" cap="rnd" cmpd="sng" algn="ctr">
              <a:solidFill>
                <a:srgbClr val="8CC841"/>
              </a:solidFill>
              <a:prstDash val="sysDash"/>
              <a:round/>
            </a:ln>
            <a:effectLst/>
          </c:spPr>
          <c:marker>
            <c:symbol val="none"/>
          </c:marker>
          <c:dPt>
            <c:idx val="0"/>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03-110A-4786-9C00-E1B8A1A9642E}"/>
              </c:ext>
            </c:extLst>
          </c:dPt>
          <c:dPt>
            <c:idx val="1"/>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05-110A-4786-9C00-E1B8A1A9642E}"/>
              </c:ext>
            </c:extLst>
          </c:dPt>
          <c:dPt>
            <c:idx val="2"/>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07-110A-4786-9C00-E1B8A1A9642E}"/>
              </c:ext>
            </c:extLst>
          </c:dPt>
          <c:dPt>
            <c:idx val="3"/>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09-110A-4786-9C00-E1B8A1A9642E}"/>
              </c:ext>
            </c:extLst>
          </c:dPt>
          <c:dPt>
            <c:idx val="4"/>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0B-110A-4786-9C00-E1B8A1A9642E}"/>
              </c:ext>
            </c:extLst>
          </c:dPt>
          <c:dPt>
            <c:idx val="5"/>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0D-110A-4786-9C00-E1B8A1A9642E}"/>
              </c:ext>
            </c:extLst>
          </c:dPt>
          <c:dPt>
            <c:idx val="6"/>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0F-110A-4786-9C00-E1B8A1A9642E}"/>
              </c:ext>
            </c:extLst>
          </c:dPt>
          <c:dPt>
            <c:idx val="7"/>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11-110A-4786-9C00-E1B8A1A9642E}"/>
              </c:ext>
            </c:extLst>
          </c:dPt>
          <c:dPt>
            <c:idx val="8"/>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13-110A-4786-9C00-E1B8A1A9642E}"/>
              </c:ext>
            </c:extLst>
          </c:dPt>
          <c:dPt>
            <c:idx val="9"/>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15-110A-4786-9C00-E1B8A1A9642E}"/>
              </c:ext>
            </c:extLst>
          </c:dPt>
          <c:dPt>
            <c:idx val="10"/>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17-110A-4786-9C00-E1B8A1A9642E}"/>
              </c:ext>
            </c:extLst>
          </c:dPt>
          <c:dPt>
            <c:idx val="11"/>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19-110A-4786-9C00-E1B8A1A9642E}"/>
              </c:ext>
            </c:extLst>
          </c:dPt>
          <c:dPt>
            <c:idx val="12"/>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1B-110A-4786-9C00-E1B8A1A9642E}"/>
              </c:ext>
            </c:extLst>
          </c:dPt>
          <c:dPt>
            <c:idx val="13"/>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1D-110A-4786-9C00-E1B8A1A9642E}"/>
              </c:ext>
            </c:extLst>
          </c:dPt>
          <c:dPt>
            <c:idx val="14"/>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1F-110A-4786-9C00-E1B8A1A9642E}"/>
              </c:ext>
            </c:extLst>
          </c:dPt>
          <c:dPt>
            <c:idx val="15"/>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21-110A-4786-9C00-E1B8A1A9642E}"/>
              </c:ext>
            </c:extLst>
          </c:dPt>
          <c:dPt>
            <c:idx val="16"/>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23-110A-4786-9C00-E1B8A1A9642E}"/>
              </c:ext>
            </c:extLst>
          </c:dPt>
          <c:dPt>
            <c:idx val="17"/>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25-110A-4786-9C00-E1B8A1A9642E}"/>
              </c:ext>
            </c:extLst>
          </c:dPt>
          <c:dPt>
            <c:idx val="18"/>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27-110A-4786-9C00-E1B8A1A9642E}"/>
              </c:ext>
            </c:extLst>
          </c:dPt>
          <c:dPt>
            <c:idx val="19"/>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29-110A-4786-9C00-E1B8A1A9642E}"/>
              </c:ext>
            </c:extLst>
          </c:dPt>
          <c:dPt>
            <c:idx val="20"/>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2B-110A-4786-9C00-E1B8A1A9642E}"/>
              </c:ext>
            </c:extLst>
          </c:dPt>
          <c:dPt>
            <c:idx val="21"/>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2D-110A-4786-9C00-E1B8A1A9642E}"/>
              </c:ext>
            </c:extLst>
          </c:dPt>
          <c:dPt>
            <c:idx val="22"/>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2F-110A-4786-9C00-E1B8A1A9642E}"/>
              </c:ext>
            </c:extLst>
          </c:dPt>
          <c:dPt>
            <c:idx val="23"/>
            <c:bubble3D val="0"/>
            <c:spPr>
              <a:ln w="31750" cap="rnd" cmpd="sng" algn="ctr">
                <a:solidFill>
                  <a:srgbClr val="E6E6E6">
                    <a:lumMod val="10000"/>
                  </a:srgbClr>
                </a:solidFill>
                <a:prstDash val="solid"/>
                <a:round/>
              </a:ln>
              <a:effectLst/>
            </c:spPr>
            <c:extLst>
              <c:ext xmlns:c16="http://schemas.microsoft.com/office/drawing/2014/chart" uri="{C3380CC4-5D6E-409C-BE32-E72D297353CC}">
                <c16:uniqueId val="{00000031-110A-4786-9C00-E1B8A1A9642E}"/>
              </c:ext>
            </c:extLst>
          </c:dPt>
          <c:cat>
            <c:numRef>
              <c:f>DATA1.17!$Q$11:$Q$61</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DATA1.17!$S$11:$S$61</c:f>
              <c:numCache>
                <c:formatCode>General</c:formatCode>
                <c:ptCount val="51"/>
                <c:pt idx="0">
                  <c:v>17.580708022342797</c:v>
                </c:pt>
                <c:pt idx="1">
                  <c:v>18.222209379987998</c:v>
                </c:pt>
                <c:pt idx="2">
                  <c:v>18.874352724384103</c:v>
                </c:pt>
                <c:pt idx="3">
                  <c:v>19.920722301177697</c:v>
                </c:pt>
                <c:pt idx="4">
                  <c:v>20.8324706234859</c:v>
                </c:pt>
                <c:pt idx="5">
                  <c:v>20.9305066162438</c:v>
                </c:pt>
                <c:pt idx="6">
                  <c:v>22.032125176116597</c:v>
                </c:pt>
                <c:pt idx="7">
                  <c:v>22.674028326924702</c:v>
                </c:pt>
                <c:pt idx="8">
                  <c:v>22.557034096828897</c:v>
                </c:pt>
                <c:pt idx="9">
                  <c:v>21.529122873327697</c:v>
                </c:pt>
                <c:pt idx="10">
                  <c:v>20.3330275759768</c:v>
                </c:pt>
                <c:pt idx="11">
                  <c:v>18.4912942755039</c:v>
                </c:pt>
                <c:pt idx="12">
                  <c:v>17.2316723544686</c:v>
                </c:pt>
                <c:pt idx="13">
                  <c:v>16.803516563475402</c:v>
                </c:pt>
                <c:pt idx="14">
                  <c:v>17.045618389167601</c:v>
                </c:pt>
                <c:pt idx="15">
                  <c:v>17.074239984256401</c:v>
                </c:pt>
                <c:pt idx="16">
                  <c:v>17.1007131061473</c:v>
                </c:pt>
                <c:pt idx="17">
                  <c:v>17.381456030437199</c:v>
                </c:pt>
                <c:pt idx="18">
                  <c:v>17.759223478591498</c:v>
                </c:pt>
                <c:pt idx="19">
                  <c:v>18.162752741096199</c:v>
                </c:pt>
                <c:pt idx="20">
                  <c:v>18.640137259291699</c:v>
                </c:pt>
                <c:pt idx="21">
                  <c:v>19.1085865333967</c:v>
                </c:pt>
                <c:pt idx="22">
                  <c:v>19.549910000000001</c:v>
                </c:pt>
                <c:pt idx="23">
                  <c:v>20.061169999999997</c:v>
                </c:pt>
                <c:pt idx="24">
                  <c:v>20.65344</c:v>
                </c:pt>
                <c:pt idx="25">
                  <c:v>21.319599999999998</c:v>
                </c:pt>
                <c:pt idx="26">
                  <c:v>22.029730000000001</c:v>
                </c:pt>
                <c:pt idx="27">
                  <c:v>22.75881</c:v>
                </c:pt>
                <c:pt idx="28">
                  <c:v>23.501200000000001</c:v>
                </c:pt>
                <c:pt idx="29">
                  <c:v>24.253979999999999</c:v>
                </c:pt>
                <c:pt idx="30">
                  <c:v>25.01728</c:v>
                </c:pt>
                <c:pt idx="31">
                  <c:v>25.783330000000003</c:v>
                </c:pt>
                <c:pt idx="32">
                  <c:v>26.54833</c:v>
                </c:pt>
                <c:pt idx="33">
                  <c:v>27.312180000000001</c:v>
                </c:pt>
                <c:pt idx="34">
                  <c:v>28.082879999999999</c:v>
                </c:pt>
                <c:pt idx="35">
                  <c:v>28.860509999999998</c:v>
                </c:pt>
                <c:pt idx="36">
                  <c:v>29.646169999999998</c:v>
                </c:pt>
                <c:pt idx="37">
                  <c:v>30.441380000000002</c:v>
                </c:pt>
                <c:pt idx="38">
                  <c:v>31.248279999999998</c:v>
                </c:pt>
                <c:pt idx="39">
                  <c:v>32.066659999999999</c:v>
                </c:pt>
                <c:pt idx="40">
                  <c:v>32.900300000000001</c:v>
                </c:pt>
                <c:pt idx="41">
                  <c:v>33.751739999999906</c:v>
                </c:pt>
                <c:pt idx="42">
                  <c:v>34.624099999999999</c:v>
                </c:pt>
                <c:pt idx="43">
                  <c:v>35.522769999999902</c:v>
                </c:pt>
                <c:pt idx="44">
                  <c:v>36.450160000000004</c:v>
                </c:pt>
                <c:pt idx="45">
                  <c:v>37.412080000000003</c:v>
                </c:pt>
                <c:pt idx="46">
                  <c:v>38.413239999999995</c:v>
                </c:pt>
                <c:pt idx="47">
                  <c:v>39.457389999999997</c:v>
                </c:pt>
                <c:pt idx="48">
                  <c:v>40.548370000000006</c:v>
                </c:pt>
                <c:pt idx="49">
                  <c:v>41.68938</c:v>
                </c:pt>
                <c:pt idx="50">
                  <c:v>42.885730000000002</c:v>
                </c:pt>
              </c:numCache>
            </c:numRef>
          </c:val>
          <c:smooth val="0"/>
          <c:extLst>
            <c:ext xmlns:c16="http://schemas.microsoft.com/office/drawing/2014/chart" uri="{C3380CC4-5D6E-409C-BE32-E72D297353CC}">
              <c16:uniqueId val="{00000032-110A-4786-9C00-E1B8A1A9642E}"/>
            </c:ext>
          </c:extLst>
        </c:ser>
        <c:dLbls>
          <c:showLegendKey val="0"/>
          <c:showVal val="0"/>
          <c:showCatName val="0"/>
          <c:showSerName val="0"/>
          <c:showPercent val="0"/>
          <c:showBubbleSize val="0"/>
        </c:dLbls>
        <c:smooth val="0"/>
        <c:axId val="250262656"/>
        <c:axId val="250264192"/>
      </c:lineChart>
      <c:catAx>
        <c:axId val="250262656"/>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250264192"/>
        <c:crosses val="autoZero"/>
        <c:auto val="1"/>
        <c:lblAlgn val="ctr"/>
        <c:lblOffset val="0"/>
        <c:tickLblSkip val="10"/>
        <c:tickMarkSkip val="5"/>
        <c:noMultiLvlLbl val="0"/>
      </c:catAx>
      <c:valAx>
        <c:axId val="250264192"/>
        <c:scaling>
          <c:orientation val="minMax"/>
          <c:max val="45"/>
          <c:min val="15"/>
        </c:scaling>
        <c:delete val="0"/>
        <c:axPos val="l"/>
        <c:majorGridlines>
          <c:spPr>
            <a:ln w="9525" cmpd="sng">
              <a:solidFill>
                <a:srgbClr val="C8C8C8"/>
              </a:solidFill>
              <a:prstDash val="solid"/>
            </a:ln>
          </c:spPr>
        </c:majorGridlines>
        <c:title>
          <c:tx>
            <c:rich>
              <a:bodyPr rot="0" vert="horz"/>
              <a:lstStyle/>
              <a:p>
                <a:pPr>
                  <a:defRPr/>
                </a:pPr>
                <a:r>
                  <a:rPr lang="en-US"/>
                  <a:t>Thousand EUR</a:t>
                </a:r>
              </a:p>
            </c:rich>
          </c:tx>
          <c:layout>
            <c:manualLayout>
              <c:xMode val="edge"/>
              <c:yMode val="edge"/>
              <c:x val="3.0477548846081143E-2"/>
              <c:y val="6.61781746031746E-2"/>
            </c:manualLayout>
          </c:layout>
          <c:overlay val="0"/>
        </c:title>
        <c:numFmt formatCode="General" sourceLinked="0"/>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250262656"/>
        <c:crosses val="autoZero"/>
        <c:crossBetween val="between"/>
      </c:valAx>
      <c:spPr>
        <a:solidFill>
          <a:srgbClr val="FFFFFF"/>
        </a:solidFill>
        <a:ln w="9525">
          <a:noFill/>
        </a:ln>
        <a:effectLst/>
        <a:extLst>
          <a:ext uri="{91240B29-F687-4F45-9708-019B960494DF}">
            <a14:hiddenLine xmlns:a14="http://schemas.microsoft.com/office/drawing/2010/main" w="9525">
              <a:solidFill>
                <a:srgbClr val="000000"/>
              </a:solidFill>
            </a14:hiddenLine>
          </a:ext>
        </a:extLst>
      </c:spPr>
    </c:plotArea>
    <c:legend>
      <c:legendPos val="r"/>
      <c:layout>
        <c:manualLayout>
          <c:xMode val="edge"/>
          <c:yMode val="edge"/>
          <c:x val="9.3821082825385441E-2"/>
          <c:y val="0.16371939048731807"/>
          <c:w val="0.82641460905349795"/>
          <c:h val="0.21663156565656569"/>
        </c:manualLayout>
      </c:layout>
      <c:overlay val="1"/>
      <c:spPr>
        <a:noFill/>
        <a:ln>
          <a:noFill/>
        </a:ln>
        <a:effectLst/>
        <a:extLst>
          <a:ext uri="{91240B29-F687-4F45-9708-019B960494DF}">
            <a14:hiddenLine xmlns:a14="http://schemas.microsoft.com/office/drawing/2010/main">
              <a:noFill/>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a:latin typeface="Arial Narrow" panose="020B060602020203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 Single-hit scenario</a:t>
            </a:r>
          </a:p>
        </c:rich>
      </c:tx>
      <c:layout>
        <c:manualLayout>
          <c:xMode val="edge"/>
          <c:yMode val="edge"/>
          <c:x val="0.29454444444444444"/>
          <c:y val="7.3308730158730157E-2"/>
        </c:manualLayout>
      </c:layout>
      <c:overlay val="0"/>
    </c:title>
    <c:autoTitleDeleted val="0"/>
    <c:plotArea>
      <c:layout>
        <c:manualLayout>
          <c:layoutTarget val="inner"/>
          <c:xMode val="edge"/>
          <c:yMode val="edge"/>
          <c:x val="0.1020804334419313"/>
          <c:y val="0.15768611529516796"/>
          <c:w val="0.84121462060385443"/>
          <c:h val="0.6889247238194538"/>
        </c:manualLayout>
      </c:layout>
      <c:lineChart>
        <c:grouping val="standard"/>
        <c:varyColors val="0"/>
        <c:ser>
          <c:idx val="0"/>
          <c:order val="0"/>
          <c:tx>
            <c:strRef>
              <c:f>DATA1.18!$B$7</c:f>
              <c:strCache>
                <c:ptCount val="1"/>
                <c:pt idx="0">
                  <c:v>Historic</c:v>
                </c:pt>
              </c:strCache>
            </c:strRef>
          </c:tx>
          <c:spPr>
            <a:ln w="50800" cap="rnd" cmpd="sng" algn="ctr">
              <a:solidFill>
                <a:srgbClr val="037BC1"/>
              </a:solidFill>
              <a:prstDash val="solid"/>
              <a:round/>
            </a:ln>
            <a:effectLst/>
          </c:spPr>
          <c:marker>
            <c:symbol val="none"/>
          </c:marker>
          <c:cat>
            <c:numRef>
              <c:f>DATA1.18!$A$8:$A$58</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DATA1.18!$B$8:$B$58</c:f>
              <c:numCache>
                <c:formatCode>General</c:formatCode>
                <c:ptCount val="51"/>
                <c:pt idx="1">
                  <c:v>107.08123458380039</c:v>
                </c:pt>
                <c:pt idx="2">
                  <c:v>104.8630619695976</c:v>
                </c:pt>
                <c:pt idx="3">
                  <c:v>101.45613675198391</c:v>
                </c:pt>
                <c:pt idx="4">
                  <c:v>102.8733846180848</c:v>
                </c:pt>
                <c:pt idx="5">
                  <c:v>107.3948654477487</c:v>
                </c:pt>
                <c:pt idx="6">
                  <c:v>103.6116506993431</c:v>
                </c:pt>
                <c:pt idx="7">
                  <c:v>103.10295125026531</c:v>
                </c:pt>
                <c:pt idx="8">
                  <c:v>109.41549747428</c:v>
                </c:pt>
                <c:pt idx="9">
                  <c:v>126.74469613217801</c:v>
                </c:pt>
                <c:pt idx="10">
                  <c:v>146.24959187086409</c:v>
                </c:pt>
                <c:pt idx="11">
                  <c:v>172.0701795739628</c:v>
                </c:pt>
                <c:pt idx="12">
                  <c:v>159.5600298947877</c:v>
                </c:pt>
                <c:pt idx="13">
                  <c:v>177.40956069133139</c:v>
                </c:pt>
                <c:pt idx="14">
                  <c:v>178.90700870105479</c:v>
                </c:pt>
                <c:pt idx="15">
                  <c:v>175.86134140892619</c:v>
                </c:pt>
                <c:pt idx="16">
                  <c:v>178.4881569784672</c:v>
                </c:pt>
                <c:pt idx="17">
                  <c:v>176.1675885152172</c:v>
                </c:pt>
                <c:pt idx="18">
                  <c:v>181.21188694281301</c:v>
                </c:pt>
                <c:pt idx="19">
                  <c:v>176.5329978367154</c:v>
                </c:pt>
              </c:numCache>
            </c:numRef>
          </c:val>
          <c:smooth val="0"/>
          <c:extLst>
            <c:ext xmlns:c16="http://schemas.microsoft.com/office/drawing/2014/chart" uri="{C3380CC4-5D6E-409C-BE32-E72D297353CC}">
              <c16:uniqueId val="{00000000-93EA-4310-A235-E98BD00FE534}"/>
            </c:ext>
          </c:extLst>
        </c:ser>
        <c:ser>
          <c:idx val="5"/>
          <c:order val="1"/>
          <c:tx>
            <c:strRef>
              <c:f>DATA1.18!$C$7</c:f>
              <c:strCache>
                <c:ptCount val="1"/>
                <c:pt idx="0">
                  <c:v>Baseline</c:v>
                </c:pt>
              </c:strCache>
            </c:strRef>
          </c:tx>
          <c:spPr>
            <a:ln w="50800" cap="rnd" cmpd="sng" algn="ctr">
              <a:solidFill>
                <a:srgbClr val="DA2128"/>
              </a:solidFill>
              <a:prstDash val="solid"/>
              <a:round/>
            </a:ln>
            <a:effectLst/>
          </c:spPr>
          <c:marker>
            <c:symbol val="none"/>
          </c:marker>
          <c:cat>
            <c:numRef>
              <c:f>DATA1.18!$A$8:$A$58</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DATA1.18!$C$8:$C$58</c:f>
              <c:numCache>
                <c:formatCode>General</c:formatCode>
                <c:ptCount val="51"/>
                <c:pt idx="19">
                  <c:v>176.5329978367154</c:v>
                </c:pt>
                <c:pt idx="20">
                  <c:v>196.93513429354311</c:v>
                </c:pt>
                <c:pt idx="21">
                  <c:v>190.88909812101065</c:v>
                </c:pt>
                <c:pt idx="22">
                  <c:v>187.22719761446362</c:v>
                </c:pt>
                <c:pt idx="23">
                  <c:v>181.37706314609264</c:v>
                </c:pt>
                <c:pt idx="24">
                  <c:v>175.22537520090063</c:v>
                </c:pt>
                <c:pt idx="25">
                  <c:v>169.41308697859878</c:v>
                </c:pt>
                <c:pt idx="26">
                  <c:v>164.1978905962163</c:v>
                </c:pt>
                <c:pt idx="27">
                  <c:v>159.71179994070113</c:v>
                </c:pt>
                <c:pt idx="28">
                  <c:v>156.1278729837978</c:v>
                </c:pt>
                <c:pt idx="29">
                  <c:v>153.39269385374513</c:v>
                </c:pt>
                <c:pt idx="30">
                  <c:v>151.01322684778964</c:v>
                </c:pt>
                <c:pt idx="31">
                  <c:v>148.66284870226926</c:v>
                </c:pt>
                <c:pt idx="32">
                  <c:v>146.47692324657544</c:v>
                </c:pt>
                <c:pt idx="33">
                  <c:v>144.4927576272276</c:v>
                </c:pt>
                <c:pt idx="34">
                  <c:v>142.68189616504017</c:v>
                </c:pt>
                <c:pt idx="35">
                  <c:v>141.02099344083805</c:v>
                </c:pt>
                <c:pt idx="36">
                  <c:v>139.49674960412023</c:v>
                </c:pt>
                <c:pt idx="37">
                  <c:v>138.10101801099827</c:v>
                </c:pt>
                <c:pt idx="38">
                  <c:v>136.83145082194832</c:v>
                </c:pt>
                <c:pt idx="39">
                  <c:v>135.68277368640568</c:v>
                </c:pt>
                <c:pt idx="40">
                  <c:v>134.64716220217184</c:v>
                </c:pt>
                <c:pt idx="41">
                  <c:v>133.71539782463142</c:v>
                </c:pt>
                <c:pt idx="42">
                  <c:v>133.00419061459974</c:v>
                </c:pt>
                <c:pt idx="43">
                  <c:v>132.36828564765815</c:v>
                </c:pt>
                <c:pt idx="44">
                  <c:v>131.79502422991376</c:v>
                </c:pt>
                <c:pt idx="45">
                  <c:v>131.27570156625075</c:v>
                </c:pt>
                <c:pt idx="46">
                  <c:v>130.79871232305683</c:v>
                </c:pt>
                <c:pt idx="47">
                  <c:v>130.35405259098431</c:v>
                </c:pt>
                <c:pt idx="48">
                  <c:v>129.93552839689377</c:v>
                </c:pt>
                <c:pt idx="49">
                  <c:v>129.53782407690491</c:v>
                </c:pt>
                <c:pt idx="50">
                  <c:v>129.15765914631794</c:v>
                </c:pt>
              </c:numCache>
            </c:numRef>
          </c:val>
          <c:smooth val="0"/>
          <c:extLst>
            <c:ext xmlns:c16="http://schemas.microsoft.com/office/drawing/2014/chart" uri="{C3380CC4-5D6E-409C-BE32-E72D297353CC}">
              <c16:uniqueId val="{00000001-93EA-4310-A235-E98BD00FE534}"/>
            </c:ext>
          </c:extLst>
        </c:ser>
        <c:ser>
          <c:idx val="2"/>
          <c:order val="2"/>
          <c:tx>
            <c:strRef>
              <c:f>DATA1.18!$E$7</c:f>
              <c:strCache>
                <c:ptCount val="1"/>
                <c:pt idx="0">
                  <c:v>Recommended refoms</c:v>
                </c:pt>
              </c:strCache>
            </c:strRef>
          </c:tx>
          <c:spPr>
            <a:ln w="50800" cap="rnd" cmpd="sng" algn="ctr">
              <a:solidFill>
                <a:srgbClr val="7F0506"/>
              </a:solidFill>
              <a:prstDash val="dash"/>
              <a:round/>
            </a:ln>
            <a:effectLst/>
          </c:spPr>
          <c:marker>
            <c:symbol val="none"/>
          </c:marker>
          <c:cat>
            <c:numRef>
              <c:f>DATA1.18!$A$8:$A$58</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DATA1.18!$E$8:$E$58</c:f>
              <c:numCache>
                <c:formatCode>General</c:formatCode>
                <c:ptCount val="51"/>
                <c:pt idx="19">
                  <c:v>176.5329978367154</c:v>
                </c:pt>
                <c:pt idx="20">
                  <c:v>196.93513429354311</c:v>
                </c:pt>
                <c:pt idx="21">
                  <c:v>190.88909812101065</c:v>
                </c:pt>
                <c:pt idx="22">
                  <c:v>187.22719761446362</c:v>
                </c:pt>
                <c:pt idx="23">
                  <c:v>181.19930772392291</c:v>
                </c:pt>
                <c:pt idx="24">
                  <c:v>174.70688481113069</c:v>
                </c:pt>
                <c:pt idx="25">
                  <c:v>168.66800727553007</c:v>
                </c:pt>
                <c:pt idx="26">
                  <c:v>162.95333384230017</c:v>
                </c:pt>
                <c:pt idx="27">
                  <c:v>157.74882348312053</c:v>
                </c:pt>
                <c:pt idx="28">
                  <c:v>153.33941120517397</c:v>
                </c:pt>
                <c:pt idx="29">
                  <c:v>149.7101358918263</c:v>
                </c:pt>
                <c:pt idx="30">
                  <c:v>146.40166437343515</c:v>
                </c:pt>
                <c:pt idx="31">
                  <c:v>143.11285401580071</c:v>
                </c:pt>
                <c:pt idx="32">
                  <c:v>140.02738036221473</c:v>
                </c:pt>
                <c:pt idx="33">
                  <c:v>137.1517232547973</c:v>
                </c:pt>
                <c:pt idx="34">
                  <c:v>134.45311524741246</c:v>
                </c:pt>
                <c:pt idx="35">
                  <c:v>131.90314049855573</c:v>
                </c:pt>
                <c:pt idx="36">
                  <c:v>129.48339595806226</c:v>
                </c:pt>
                <c:pt idx="37">
                  <c:v>127.18108506176414</c:v>
                </c:pt>
                <c:pt idx="38">
                  <c:v>124.98570150299778</c:v>
                </c:pt>
                <c:pt idx="39">
                  <c:v>122.88765162619589</c:v>
                </c:pt>
                <c:pt idx="40">
                  <c:v>120.87497982668914</c:v>
                </c:pt>
                <c:pt idx="41">
                  <c:v>118.93473425312136</c:v>
                </c:pt>
                <c:pt idx="42">
                  <c:v>117.16771237629354</c:v>
                </c:pt>
                <c:pt idx="43">
                  <c:v>115.4358914258537</c:v>
                </c:pt>
                <c:pt idx="44">
                  <c:v>113.72549515388226</c:v>
                </c:pt>
                <c:pt idx="45">
                  <c:v>112.02712477226534</c:v>
                </c:pt>
                <c:pt idx="46">
                  <c:v>110.32919979380085</c:v>
                </c:pt>
                <c:pt idx="47">
                  <c:v>108.62239396654721</c:v>
                </c:pt>
                <c:pt idx="48">
                  <c:v>106.9001784612921</c:v>
                </c:pt>
                <c:pt idx="49">
                  <c:v>105.15818525360484</c:v>
                </c:pt>
                <c:pt idx="50">
                  <c:v>103.394252588757</c:v>
                </c:pt>
              </c:numCache>
            </c:numRef>
          </c:val>
          <c:smooth val="0"/>
          <c:extLst>
            <c:ext xmlns:c16="http://schemas.microsoft.com/office/drawing/2014/chart" uri="{C3380CC4-5D6E-409C-BE32-E72D297353CC}">
              <c16:uniqueId val="{00000003-93EA-4310-A235-E98BD00FE534}"/>
            </c:ext>
          </c:extLst>
        </c:ser>
        <c:ser>
          <c:idx val="4"/>
          <c:order val="3"/>
          <c:tx>
            <c:strRef>
              <c:f>DATA1.18!$G$7</c:f>
              <c:strCache>
                <c:ptCount val="1"/>
                <c:pt idx="0">
                  <c:v>Recommended reforms, faster population growth</c:v>
                </c:pt>
              </c:strCache>
            </c:strRef>
          </c:tx>
          <c:spPr>
            <a:ln w="50800" cap="rnd" cmpd="sng" algn="ctr">
              <a:solidFill>
                <a:srgbClr val="A154A1"/>
              </a:solidFill>
              <a:prstDash val="sysDot"/>
              <a:round/>
            </a:ln>
            <a:effectLst/>
          </c:spPr>
          <c:marker>
            <c:symbol val="none"/>
          </c:marker>
          <c:cat>
            <c:numRef>
              <c:f>DATA1.18!$A$8:$A$58</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DATA1.18!$G$8:$G$58</c:f>
              <c:numCache>
                <c:formatCode>General</c:formatCode>
                <c:ptCount val="51"/>
                <c:pt idx="19">
                  <c:v>176.5329978367154</c:v>
                </c:pt>
                <c:pt idx="20">
                  <c:v>196.93513429354311</c:v>
                </c:pt>
                <c:pt idx="21">
                  <c:v>190.88909812101065</c:v>
                </c:pt>
                <c:pt idx="22">
                  <c:v>187.22719761446362</c:v>
                </c:pt>
                <c:pt idx="23">
                  <c:v>181.19930772392291</c:v>
                </c:pt>
                <c:pt idx="24">
                  <c:v>174.70688481113069</c:v>
                </c:pt>
                <c:pt idx="25">
                  <c:v>168.39058247513941</c:v>
                </c:pt>
                <c:pt idx="26">
                  <c:v>162.32509301594138</c:v>
                </c:pt>
                <c:pt idx="27">
                  <c:v>156.74683558496656</c:v>
                </c:pt>
                <c:pt idx="28">
                  <c:v>151.96206714899546</c:v>
                </c:pt>
                <c:pt idx="29">
                  <c:v>147.95302472829516</c:v>
                </c:pt>
                <c:pt idx="30">
                  <c:v>144.26132663081347</c:v>
                </c:pt>
                <c:pt idx="31">
                  <c:v>140.58795686969501</c:v>
                </c:pt>
                <c:pt idx="32">
                  <c:v>137.11313127703684</c:v>
                </c:pt>
                <c:pt idx="33">
                  <c:v>133.84191482129916</c:v>
                </c:pt>
                <c:pt idx="34">
                  <c:v>130.74155343603891</c:v>
                </c:pt>
                <c:pt idx="35">
                  <c:v>127.78403659010139</c:v>
                </c:pt>
                <c:pt idx="36">
                  <c:v>124.95111905556507</c:v>
                </c:pt>
                <c:pt idx="37">
                  <c:v>122.23010939167632</c:v>
                </c:pt>
                <c:pt idx="38">
                  <c:v>119.61058052644275</c:v>
                </c:pt>
                <c:pt idx="39">
                  <c:v>117.08318034803831</c:v>
                </c:pt>
                <c:pt idx="40">
                  <c:v>114.6364336787356</c:v>
                </c:pt>
                <c:pt idx="41">
                  <c:v>112.25879440772107</c:v>
                </c:pt>
                <c:pt idx="42">
                  <c:v>110.04661114438234</c:v>
                </c:pt>
                <c:pt idx="43">
                  <c:v>107.86961669307655</c:v>
                </c:pt>
                <c:pt idx="44">
                  <c:v>105.71643405210051</c:v>
                </c:pt>
                <c:pt idx="45">
                  <c:v>103.57987178807421</c:v>
                </c:pt>
                <c:pt idx="46">
                  <c:v>101.45065792802032</c:v>
                </c:pt>
                <c:pt idx="47">
                  <c:v>99.321254955630124</c:v>
                </c:pt>
                <c:pt idx="48">
                  <c:v>97.18646529688472</c:v>
                </c:pt>
                <c:pt idx="49">
                  <c:v>95.043123338786458</c:v>
                </c:pt>
                <c:pt idx="50">
                  <c:v>92.890102828476387</c:v>
                </c:pt>
              </c:numCache>
            </c:numRef>
          </c:val>
          <c:smooth val="0"/>
          <c:extLst>
            <c:ext xmlns:c16="http://schemas.microsoft.com/office/drawing/2014/chart" uri="{C3380CC4-5D6E-409C-BE32-E72D297353CC}">
              <c16:uniqueId val="{00000005-93EA-4310-A235-E98BD00FE534}"/>
            </c:ext>
          </c:extLst>
        </c:ser>
        <c:dLbls>
          <c:showLegendKey val="0"/>
          <c:showVal val="0"/>
          <c:showCatName val="0"/>
          <c:showSerName val="0"/>
          <c:showPercent val="0"/>
          <c:showBubbleSize val="0"/>
        </c:dLbls>
        <c:smooth val="0"/>
        <c:axId val="250262656"/>
        <c:axId val="250264192"/>
      </c:lineChart>
      <c:catAx>
        <c:axId val="250262656"/>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250264192"/>
        <c:crosses val="autoZero"/>
        <c:auto val="1"/>
        <c:lblAlgn val="ctr"/>
        <c:lblOffset val="0"/>
        <c:tickLblSkip val="10"/>
        <c:noMultiLvlLbl val="0"/>
      </c:catAx>
      <c:valAx>
        <c:axId val="250264192"/>
        <c:scaling>
          <c:orientation val="minMax"/>
          <c:min val="80"/>
        </c:scaling>
        <c:delete val="0"/>
        <c:axPos val="l"/>
        <c:majorGridlines>
          <c:spPr>
            <a:ln w="9525" cmpd="sng">
              <a:solidFill>
                <a:srgbClr val="C8C8C8"/>
              </a:solidFill>
              <a:prstDash val="solid"/>
            </a:ln>
          </c:spPr>
        </c:majorGridlines>
        <c:numFmt formatCode="General" sourceLinked="0"/>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250262656"/>
        <c:crosses val="autoZero"/>
        <c:crossBetween val="between"/>
      </c:valAx>
      <c:spPr>
        <a:solidFill>
          <a:srgbClr val="FFFFFF"/>
        </a:solid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a:latin typeface="Arial Narrow" panose="020B0606020202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08563779131399E-2"/>
          <c:y val="0.12774318181818181"/>
          <c:w val="0.8171126296437613"/>
          <c:h val="0.69010984848484846"/>
        </c:manualLayout>
      </c:layout>
      <c:lineChart>
        <c:grouping val="standard"/>
        <c:varyColors val="0"/>
        <c:ser>
          <c:idx val="0"/>
          <c:order val="0"/>
          <c:tx>
            <c:strRef>
              <c:f>DATA1.4!$D$7</c:f>
              <c:strCache>
                <c:ptCount val="1"/>
                <c:pt idx="0">
                  <c:v>Greece</c:v>
                </c:pt>
              </c:strCache>
            </c:strRef>
          </c:tx>
          <c:spPr>
            <a:ln w="50800" cap="rnd">
              <a:solidFill>
                <a:srgbClr val="DA2128"/>
              </a:solidFill>
              <a:prstDash val="solid"/>
              <a:round/>
            </a:ln>
            <a:effectLst/>
          </c:spPr>
          <c:marker>
            <c:symbol val="none"/>
          </c:marker>
          <c:cat>
            <c:numRef>
              <c:f>DATA1.4!$C$8:$C$136</c:f>
              <c:numCache>
                <c:formatCode>yyyy\-mm\-dd</c:formatCode>
                <c:ptCount val="129"/>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numCache>
            </c:numRef>
          </c:cat>
          <c:val>
            <c:numRef>
              <c:f>DATA1.4!$D$8:$D$136</c:f>
              <c:numCache>
                <c:formatCode>General</c:formatCode>
                <c:ptCount val="129"/>
                <c:pt idx="0">
                  <c:v>0</c:v>
                </c:pt>
                <c:pt idx="1">
                  <c:v>0</c:v>
                </c:pt>
                <c:pt idx="2">
                  <c:v>0</c:v>
                </c:pt>
                <c:pt idx="3">
                  <c:v>0.04</c:v>
                </c:pt>
                <c:pt idx="4">
                  <c:v>0.04</c:v>
                </c:pt>
                <c:pt idx="5">
                  <c:v>0.04</c:v>
                </c:pt>
                <c:pt idx="6">
                  <c:v>0.04</c:v>
                </c:pt>
                <c:pt idx="7">
                  <c:v>0.04</c:v>
                </c:pt>
                <c:pt idx="8">
                  <c:v>0.32</c:v>
                </c:pt>
                <c:pt idx="9">
                  <c:v>0.32</c:v>
                </c:pt>
                <c:pt idx="10">
                  <c:v>0.32</c:v>
                </c:pt>
                <c:pt idx="11">
                  <c:v>0.32</c:v>
                </c:pt>
                <c:pt idx="12">
                  <c:v>0.53333333333333333</c:v>
                </c:pt>
                <c:pt idx="13">
                  <c:v>0.53333333333333333</c:v>
                </c:pt>
                <c:pt idx="14">
                  <c:v>0.53333333333333333</c:v>
                </c:pt>
                <c:pt idx="15">
                  <c:v>0.53333333333333333</c:v>
                </c:pt>
                <c:pt idx="16">
                  <c:v>0.53333333333333333</c:v>
                </c:pt>
                <c:pt idx="17">
                  <c:v>0.65333333333333332</c:v>
                </c:pt>
                <c:pt idx="18">
                  <c:v>0.65333333333333332</c:v>
                </c:pt>
                <c:pt idx="19">
                  <c:v>0.65333333333333332</c:v>
                </c:pt>
                <c:pt idx="20">
                  <c:v>0.65333333333333332</c:v>
                </c:pt>
                <c:pt idx="21">
                  <c:v>0.65333333333333332</c:v>
                </c:pt>
                <c:pt idx="22">
                  <c:v>0.92</c:v>
                </c:pt>
                <c:pt idx="23">
                  <c:v>0.92</c:v>
                </c:pt>
                <c:pt idx="24">
                  <c:v>0.92</c:v>
                </c:pt>
                <c:pt idx="25">
                  <c:v>0.92</c:v>
                </c:pt>
                <c:pt idx="26">
                  <c:v>0.92</c:v>
                </c:pt>
                <c:pt idx="27">
                  <c:v>0.92</c:v>
                </c:pt>
                <c:pt idx="28">
                  <c:v>0.92</c:v>
                </c:pt>
                <c:pt idx="29">
                  <c:v>0.92</c:v>
                </c:pt>
                <c:pt idx="30">
                  <c:v>0.92</c:v>
                </c:pt>
                <c:pt idx="31">
                  <c:v>0.92</c:v>
                </c:pt>
                <c:pt idx="32">
                  <c:v>0.92</c:v>
                </c:pt>
                <c:pt idx="33">
                  <c:v>0.92</c:v>
                </c:pt>
                <c:pt idx="34">
                  <c:v>0.92</c:v>
                </c:pt>
                <c:pt idx="35">
                  <c:v>0.92</c:v>
                </c:pt>
                <c:pt idx="36">
                  <c:v>0.92</c:v>
                </c:pt>
                <c:pt idx="37">
                  <c:v>0.92</c:v>
                </c:pt>
                <c:pt idx="38">
                  <c:v>0.92</c:v>
                </c:pt>
                <c:pt idx="39">
                  <c:v>0.92</c:v>
                </c:pt>
                <c:pt idx="40">
                  <c:v>0.92</c:v>
                </c:pt>
                <c:pt idx="41">
                  <c:v>0.92</c:v>
                </c:pt>
                <c:pt idx="42">
                  <c:v>0.92</c:v>
                </c:pt>
                <c:pt idx="43">
                  <c:v>0.92</c:v>
                </c:pt>
                <c:pt idx="44">
                  <c:v>0.92</c:v>
                </c:pt>
                <c:pt idx="45">
                  <c:v>0.92</c:v>
                </c:pt>
                <c:pt idx="46">
                  <c:v>0.92</c:v>
                </c:pt>
                <c:pt idx="47">
                  <c:v>0.92</c:v>
                </c:pt>
                <c:pt idx="48">
                  <c:v>0.92</c:v>
                </c:pt>
                <c:pt idx="49">
                  <c:v>0.92</c:v>
                </c:pt>
                <c:pt idx="50">
                  <c:v>0.92</c:v>
                </c:pt>
                <c:pt idx="51">
                  <c:v>0.92</c:v>
                </c:pt>
                <c:pt idx="52">
                  <c:v>0.92</c:v>
                </c:pt>
                <c:pt idx="53">
                  <c:v>0.92</c:v>
                </c:pt>
                <c:pt idx="54">
                  <c:v>0.92</c:v>
                </c:pt>
                <c:pt idx="55">
                  <c:v>0.92</c:v>
                </c:pt>
                <c:pt idx="56">
                  <c:v>0.92</c:v>
                </c:pt>
                <c:pt idx="57">
                  <c:v>0.92</c:v>
                </c:pt>
                <c:pt idx="58">
                  <c:v>0.92</c:v>
                </c:pt>
                <c:pt idx="59">
                  <c:v>0.92</c:v>
                </c:pt>
                <c:pt idx="60">
                  <c:v>0.92</c:v>
                </c:pt>
                <c:pt idx="61">
                  <c:v>0.92</c:v>
                </c:pt>
                <c:pt idx="62">
                  <c:v>0.92</c:v>
                </c:pt>
                <c:pt idx="63">
                  <c:v>0.92</c:v>
                </c:pt>
                <c:pt idx="64">
                  <c:v>0.64</c:v>
                </c:pt>
                <c:pt idx="65">
                  <c:v>0.64</c:v>
                </c:pt>
                <c:pt idx="66">
                  <c:v>0.64</c:v>
                </c:pt>
                <c:pt idx="67">
                  <c:v>0.64</c:v>
                </c:pt>
                <c:pt idx="68">
                  <c:v>0.64</c:v>
                </c:pt>
                <c:pt idx="69">
                  <c:v>0.64</c:v>
                </c:pt>
                <c:pt idx="70">
                  <c:v>0.64</c:v>
                </c:pt>
                <c:pt idx="71">
                  <c:v>0.6</c:v>
                </c:pt>
                <c:pt idx="72">
                  <c:v>0.6</c:v>
                </c:pt>
                <c:pt idx="73">
                  <c:v>0.6</c:v>
                </c:pt>
                <c:pt idx="74">
                  <c:v>0.6</c:v>
                </c:pt>
                <c:pt idx="75">
                  <c:v>0.6</c:v>
                </c:pt>
                <c:pt idx="76">
                  <c:v>0.53333333333333333</c:v>
                </c:pt>
                <c:pt idx="77">
                  <c:v>0.53333333333333333</c:v>
                </c:pt>
                <c:pt idx="78">
                  <c:v>0.41333333333333327</c:v>
                </c:pt>
                <c:pt idx="79">
                  <c:v>0.41333333333333327</c:v>
                </c:pt>
                <c:pt idx="80">
                  <c:v>0.41333333333333327</c:v>
                </c:pt>
                <c:pt idx="81">
                  <c:v>0.41333333333333327</c:v>
                </c:pt>
                <c:pt idx="82">
                  <c:v>0.41333333333333327</c:v>
                </c:pt>
                <c:pt idx="83">
                  <c:v>0.41333333333333327</c:v>
                </c:pt>
                <c:pt idx="84">
                  <c:v>0.41333333333333327</c:v>
                </c:pt>
                <c:pt idx="85">
                  <c:v>0.41333333333333327</c:v>
                </c:pt>
                <c:pt idx="86">
                  <c:v>0.41333333333333327</c:v>
                </c:pt>
                <c:pt idx="87">
                  <c:v>0.41333333333333327</c:v>
                </c:pt>
                <c:pt idx="88">
                  <c:v>0.41333333333333327</c:v>
                </c:pt>
                <c:pt idx="89">
                  <c:v>0.41333333333333327</c:v>
                </c:pt>
                <c:pt idx="90">
                  <c:v>0.41333333333333327</c:v>
                </c:pt>
                <c:pt idx="91">
                  <c:v>0.41333333333333327</c:v>
                </c:pt>
                <c:pt idx="92">
                  <c:v>0.37333333333333341</c:v>
                </c:pt>
                <c:pt idx="93">
                  <c:v>0.37333333333333341</c:v>
                </c:pt>
                <c:pt idx="94">
                  <c:v>0.37333333333333341</c:v>
                </c:pt>
                <c:pt idx="95">
                  <c:v>0.37333333333333341</c:v>
                </c:pt>
                <c:pt idx="96">
                  <c:v>0.37333333333333341</c:v>
                </c:pt>
                <c:pt idx="97">
                  <c:v>0.33333333333333331</c:v>
                </c:pt>
                <c:pt idx="98">
                  <c:v>0.33333333333333331</c:v>
                </c:pt>
                <c:pt idx="99">
                  <c:v>0.33333333333333331</c:v>
                </c:pt>
                <c:pt idx="100">
                  <c:v>0.33333333333333331</c:v>
                </c:pt>
                <c:pt idx="101">
                  <c:v>0.33333333333333331</c:v>
                </c:pt>
                <c:pt idx="102">
                  <c:v>0.33333333333333331</c:v>
                </c:pt>
                <c:pt idx="103">
                  <c:v>0.33333333333333331</c:v>
                </c:pt>
                <c:pt idx="104">
                  <c:v>0.33333333333333331</c:v>
                </c:pt>
                <c:pt idx="105">
                  <c:v>0.33333333333333331</c:v>
                </c:pt>
                <c:pt idx="106">
                  <c:v>0.25333333333333341</c:v>
                </c:pt>
                <c:pt idx="107">
                  <c:v>0.25333333333333341</c:v>
                </c:pt>
                <c:pt idx="108">
                  <c:v>0.25333333333333341</c:v>
                </c:pt>
                <c:pt idx="109">
                  <c:v>0.25333333333333341</c:v>
                </c:pt>
                <c:pt idx="110">
                  <c:v>0.25333333333333341</c:v>
                </c:pt>
                <c:pt idx="111">
                  <c:v>0.25333333333333341</c:v>
                </c:pt>
                <c:pt idx="112">
                  <c:v>0.25333333333333341</c:v>
                </c:pt>
                <c:pt idx="113">
                  <c:v>0.25333333333333341</c:v>
                </c:pt>
                <c:pt idx="114">
                  <c:v>0.25333333333333341</c:v>
                </c:pt>
                <c:pt idx="115">
                  <c:v>0.25333333333333341</c:v>
                </c:pt>
                <c:pt idx="116">
                  <c:v>0.25333333333333341</c:v>
                </c:pt>
                <c:pt idx="117">
                  <c:v>0.25333333333333341</c:v>
                </c:pt>
                <c:pt idx="118">
                  <c:v>0.25333333333333341</c:v>
                </c:pt>
                <c:pt idx="119">
                  <c:v>0.25333333333333341</c:v>
                </c:pt>
                <c:pt idx="120">
                  <c:v>0.25333333333333341</c:v>
                </c:pt>
                <c:pt idx="121">
                  <c:v>0.25333333333333341</c:v>
                </c:pt>
                <c:pt idx="122">
                  <c:v>0.25333333333333341</c:v>
                </c:pt>
                <c:pt idx="123">
                  <c:v>0.25333333333333341</c:v>
                </c:pt>
                <c:pt idx="124">
                  <c:v>0.25333333333333341</c:v>
                </c:pt>
                <c:pt idx="125">
                  <c:v>0.25333333333333341</c:v>
                </c:pt>
                <c:pt idx="126">
                  <c:v>0.25333333333333341</c:v>
                </c:pt>
                <c:pt idx="127">
                  <c:v>0.25333333333333341</c:v>
                </c:pt>
                <c:pt idx="128">
                  <c:v>0.25333333333333341</c:v>
                </c:pt>
              </c:numCache>
            </c:numRef>
          </c:val>
          <c:smooth val="0"/>
          <c:extLst>
            <c:ext xmlns:c16="http://schemas.microsoft.com/office/drawing/2014/chart" uri="{C3380CC4-5D6E-409C-BE32-E72D297353CC}">
              <c16:uniqueId val="{00000000-2D26-4D34-AA1D-B8AB94578099}"/>
            </c:ext>
          </c:extLst>
        </c:ser>
        <c:ser>
          <c:idx val="1"/>
          <c:order val="1"/>
          <c:tx>
            <c:strRef>
              <c:f>DATA1.4!$E$7</c:f>
              <c:strCache>
                <c:ptCount val="1"/>
                <c:pt idx="0">
                  <c:v>OECD</c:v>
                </c:pt>
              </c:strCache>
            </c:strRef>
          </c:tx>
          <c:spPr>
            <a:ln w="50800" cap="rnd">
              <a:solidFill>
                <a:srgbClr val="8CC841"/>
              </a:solidFill>
              <a:prstDash val="solid"/>
              <a:round/>
            </a:ln>
            <a:effectLst/>
          </c:spPr>
          <c:marker>
            <c:symbol val="none"/>
          </c:marker>
          <c:cat>
            <c:numRef>
              <c:f>DATA1.4!$C$8:$C$136</c:f>
              <c:numCache>
                <c:formatCode>yyyy\-mm\-dd</c:formatCode>
                <c:ptCount val="129"/>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numCache>
            </c:numRef>
          </c:cat>
          <c:val>
            <c:numRef>
              <c:f>DATA1.4!$E$8:$E$136</c:f>
              <c:numCache>
                <c:formatCode>General</c:formatCode>
                <c:ptCount val="129"/>
                <c:pt idx="0">
                  <c:v>4.0720720720720721E-2</c:v>
                </c:pt>
                <c:pt idx="1">
                  <c:v>4.9369369369369372E-2</c:v>
                </c:pt>
                <c:pt idx="2">
                  <c:v>4.9369369369369372E-2</c:v>
                </c:pt>
                <c:pt idx="3">
                  <c:v>6.198198198198198E-2</c:v>
                </c:pt>
                <c:pt idx="4">
                  <c:v>6.4144144144144141E-2</c:v>
                </c:pt>
                <c:pt idx="5">
                  <c:v>7.0990990990990988E-2</c:v>
                </c:pt>
                <c:pt idx="6">
                  <c:v>7.0990990990990988E-2</c:v>
                </c:pt>
                <c:pt idx="7">
                  <c:v>7.2072072072072071E-2</c:v>
                </c:pt>
                <c:pt idx="8">
                  <c:v>8.6486486486486491E-2</c:v>
                </c:pt>
                <c:pt idx="9">
                  <c:v>0.10450450450450451</c:v>
                </c:pt>
                <c:pt idx="10">
                  <c:v>0.12576576576576581</c:v>
                </c:pt>
                <c:pt idx="11">
                  <c:v>0.1956756756756757</c:v>
                </c:pt>
                <c:pt idx="12">
                  <c:v>0.26702702702702702</c:v>
                </c:pt>
                <c:pt idx="13">
                  <c:v>0.30306306306306308</c:v>
                </c:pt>
                <c:pt idx="14">
                  <c:v>0.30522522522522522</c:v>
                </c:pt>
                <c:pt idx="15">
                  <c:v>0.43531531531531531</c:v>
                </c:pt>
                <c:pt idx="16">
                  <c:v>0.46486486486486489</c:v>
                </c:pt>
                <c:pt idx="17">
                  <c:v>0.49909909909909911</c:v>
                </c:pt>
                <c:pt idx="18">
                  <c:v>0.51099099099099099</c:v>
                </c:pt>
                <c:pt idx="19">
                  <c:v>0.51819819819819823</c:v>
                </c:pt>
                <c:pt idx="20">
                  <c:v>0.53009009009009012</c:v>
                </c:pt>
                <c:pt idx="21">
                  <c:v>0.53621621621621618</c:v>
                </c:pt>
                <c:pt idx="22">
                  <c:v>0.57837837837837835</c:v>
                </c:pt>
                <c:pt idx="23">
                  <c:v>0.61261261261261257</c:v>
                </c:pt>
                <c:pt idx="24">
                  <c:v>0.6190990990990991</c:v>
                </c:pt>
                <c:pt idx="25">
                  <c:v>0.6190990990990991</c:v>
                </c:pt>
                <c:pt idx="26">
                  <c:v>0.63207207207207206</c:v>
                </c:pt>
                <c:pt idx="27">
                  <c:v>0.64648648648648654</c:v>
                </c:pt>
                <c:pt idx="28">
                  <c:v>0.65045045045045047</c:v>
                </c:pt>
                <c:pt idx="29">
                  <c:v>0.66270270270270271</c:v>
                </c:pt>
                <c:pt idx="30">
                  <c:v>0.66486486486486485</c:v>
                </c:pt>
                <c:pt idx="31">
                  <c:v>0.66486486486486485</c:v>
                </c:pt>
                <c:pt idx="32">
                  <c:v>0.66594594594594592</c:v>
                </c:pt>
                <c:pt idx="33">
                  <c:v>0.67135135135135138</c:v>
                </c:pt>
                <c:pt idx="34">
                  <c:v>0.67351351351351352</c:v>
                </c:pt>
                <c:pt idx="35">
                  <c:v>0.67351351351351352</c:v>
                </c:pt>
                <c:pt idx="36">
                  <c:v>0.67675675675675673</c:v>
                </c:pt>
                <c:pt idx="37">
                  <c:v>0.68</c:v>
                </c:pt>
                <c:pt idx="38">
                  <c:v>0.68216216216216219</c:v>
                </c:pt>
                <c:pt idx="39">
                  <c:v>0.68108108108108112</c:v>
                </c:pt>
                <c:pt idx="40">
                  <c:v>0.68216216216216219</c:v>
                </c:pt>
                <c:pt idx="41">
                  <c:v>0.68216216216216219</c:v>
                </c:pt>
                <c:pt idx="42">
                  <c:v>0.68648648648648647</c:v>
                </c:pt>
                <c:pt idx="43">
                  <c:v>0.68324324324324326</c:v>
                </c:pt>
                <c:pt idx="44">
                  <c:v>0.68324324324324326</c:v>
                </c:pt>
                <c:pt idx="45">
                  <c:v>0.68</c:v>
                </c:pt>
                <c:pt idx="46">
                  <c:v>0.67675675675675673</c:v>
                </c:pt>
                <c:pt idx="47">
                  <c:v>0.67675675675675673</c:v>
                </c:pt>
                <c:pt idx="48">
                  <c:v>0.6778378378378378</c:v>
                </c:pt>
                <c:pt idx="49">
                  <c:v>0.67459459459459459</c:v>
                </c:pt>
                <c:pt idx="50">
                  <c:v>0.66054054054054057</c:v>
                </c:pt>
                <c:pt idx="51">
                  <c:v>0.66054054054054057</c:v>
                </c:pt>
                <c:pt idx="52">
                  <c:v>0.6594594594594595</c:v>
                </c:pt>
                <c:pt idx="53">
                  <c:v>0.66054054054054057</c:v>
                </c:pt>
                <c:pt idx="54">
                  <c:v>0.66054054054054057</c:v>
                </c:pt>
                <c:pt idx="55">
                  <c:v>0.66054054054054057</c:v>
                </c:pt>
                <c:pt idx="56">
                  <c:v>0.65837837837837843</c:v>
                </c:pt>
                <c:pt idx="57">
                  <c:v>0.65297297297297296</c:v>
                </c:pt>
                <c:pt idx="58">
                  <c:v>0.6468468468468469</c:v>
                </c:pt>
                <c:pt idx="59">
                  <c:v>0.64576576576576583</c:v>
                </c:pt>
                <c:pt idx="60">
                  <c:v>0.64576576576576583</c:v>
                </c:pt>
                <c:pt idx="61">
                  <c:v>0.64468468468468465</c:v>
                </c:pt>
                <c:pt idx="62">
                  <c:v>0.64468468468468465</c:v>
                </c:pt>
                <c:pt idx="63">
                  <c:v>0.64468468468468465</c:v>
                </c:pt>
                <c:pt idx="64">
                  <c:v>0.61405405405405411</c:v>
                </c:pt>
                <c:pt idx="65">
                  <c:v>0.61081081081081079</c:v>
                </c:pt>
                <c:pt idx="66">
                  <c:v>0.60072072072072069</c:v>
                </c:pt>
                <c:pt idx="67">
                  <c:v>0.59171171171171166</c:v>
                </c:pt>
                <c:pt idx="68">
                  <c:v>0.58882882882882881</c:v>
                </c:pt>
                <c:pt idx="69">
                  <c:v>0.58594594594594596</c:v>
                </c:pt>
                <c:pt idx="70">
                  <c:v>0.58594594594594596</c:v>
                </c:pt>
                <c:pt idx="71">
                  <c:v>0.55423423423423424</c:v>
                </c:pt>
                <c:pt idx="72">
                  <c:v>0.54702702702702699</c:v>
                </c:pt>
                <c:pt idx="73">
                  <c:v>0.53549549549549547</c:v>
                </c:pt>
                <c:pt idx="74">
                  <c:v>0.52468468468468465</c:v>
                </c:pt>
                <c:pt idx="75">
                  <c:v>0.51711711711711716</c:v>
                </c:pt>
                <c:pt idx="76">
                  <c:v>0.51531531531531527</c:v>
                </c:pt>
                <c:pt idx="77">
                  <c:v>0.5142342342342342</c:v>
                </c:pt>
                <c:pt idx="78">
                  <c:v>0.4832432432432433</c:v>
                </c:pt>
                <c:pt idx="79">
                  <c:v>0.48108108108108111</c:v>
                </c:pt>
                <c:pt idx="80">
                  <c:v>0.47711711711711707</c:v>
                </c:pt>
                <c:pt idx="81">
                  <c:v>0.47711711711711707</c:v>
                </c:pt>
                <c:pt idx="82">
                  <c:v>0.47711711711711707</c:v>
                </c:pt>
                <c:pt idx="83">
                  <c:v>0.47711711711711707</c:v>
                </c:pt>
                <c:pt idx="84">
                  <c:v>0.47711711711711707</c:v>
                </c:pt>
                <c:pt idx="85">
                  <c:v>0.47063063063063071</c:v>
                </c:pt>
                <c:pt idx="86">
                  <c:v>0.46954954954954953</c:v>
                </c:pt>
                <c:pt idx="87">
                  <c:v>0.4655855855855856</c:v>
                </c:pt>
                <c:pt idx="88">
                  <c:v>0.4655855855855856</c:v>
                </c:pt>
                <c:pt idx="89">
                  <c:v>0.46234234234234228</c:v>
                </c:pt>
                <c:pt idx="90">
                  <c:v>0.46126126126126132</c:v>
                </c:pt>
                <c:pt idx="91">
                  <c:v>0.46126126126126132</c:v>
                </c:pt>
                <c:pt idx="92">
                  <c:v>0.44540540540540541</c:v>
                </c:pt>
                <c:pt idx="93">
                  <c:v>0.43567567567567572</c:v>
                </c:pt>
                <c:pt idx="94">
                  <c:v>0.43171171171171169</c:v>
                </c:pt>
                <c:pt idx="95">
                  <c:v>0.43063063063063062</c:v>
                </c:pt>
                <c:pt idx="96">
                  <c:v>0.43063063063063062</c:v>
                </c:pt>
                <c:pt idx="97">
                  <c:v>0.4295495495495496</c:v>
                </c:pt>
                <c:pt idx="98">
                  <c:v>0.4295495495495496</c:v>
                </c:pt>
                <c:pt idx="99">
                  <c:v>0.421981981981982</c:v>
                </c:pt>
                <c:pt idx="100">
                  <c:v>0.40756756756756762</c:v>
                </c:pt>
                <c:pt idx="101">
                  <c:v>0.40540540540540537</c:v>
                </c:pt>
                <c:pt idx="102">
                  <c:v>0.40540540540540537</c:v>
                </c:pt>
                <c:pt idx="103">
                  <c:v>0.4014414414414415</c:v>
                </c:pt>
                <c:pt idx="104">
                  <c:v>0.40036036036036038</c:v>
                </c:pt>
                <c:pt idx="105">
                  <c:v>0.40036036036036038</c:v>
                </c:pt>
                <c:pt idx="106">
                  <c:v>0.38234234234234232</c:v>
                </c:pt>
                <c:pt idx="107">
                  <c:v>0.38774774774774767</c:v>
                </c:pt>
                <c:pt idx="108">
                  <c:v>0.38666666666666671</c:v>
                </c:pt>
                <c:pt idx="109">
                  <c:v>0.37801801801801799</c:v>
                </c:pt>
                <c:pt idx="110">
                  <c:v>0.37297297297297299</c:v>
                </c:pt>
                <c:pt idx="111">
                  <c:v>0.37297297297297299</c:v>
                </c:pt>
                <c:pt idx="112">
                  <c:v>0.36972972972972967</c:v>
                </c:pt>
                <c:pt idx="113">
                  <c:v>0.36432432432432432</c:v>
                </c:pt>
                <c:pt idx="114">
                  <c:v>0.36432432432432432</c:v>
                </c:pt>
                <c:pt idx="115">
                  <c:v>0.35603603603603612</c:v>
                </c:pt>
                <c:pt idx="116">
                  <c:v>0.35603603603603612</c:v>
                </c:pt>
                <c:pt idx="117">
                  <c:v>0.35603603603603612</c:v>
                </c:pt>
                <c:pt idx="118">
                  <c:v>0.35603603603603612</c:v>
                </c:pt>
                <c:pt idx="119">
                  <c:v>0.35603603603603612</c:v>
                </c:pt>
                <c:pt idx="120">
                  <c:v>0.35603603603603612</c:v>
                </c:pt>
                <c:pt idx="121">
                  <c:v>0.34234234234234229</c:v>
                </c:pt>
                <c:pt idx="122">
                  <c:v>0.33621621621621622</c:v>
                </c:pt>
                <c:pt idx="123">
                  <c:v>0.33621621621621622</c:v>
                </c:pt>
                <c:pt idx="124">
                  <c:v>0.3297297297297298</c:v>
                </c:pt>
                <c:pt idx="125">
                  <c:v>0.32756756756756761</c:v>
                </c:pt>
                <c:pt idx="126">
                  <c:v>0.32756756756756761</c:v>
                </c:pt>
                <c:pt idx="127">
                  <c:v>0.32756756756756761</c:v>
                </c:pt>
                <c:pt idx="128">
                  <c:v>0.32756756756756761</c:v>
                </c:pt>
              </c:numCache>
            </c:numRef>
          </c:val>
          <c:smooth val="0"/>
          <c:extLst>
            <c:ext xmlns:c16="http://schemas.microsoft.com/office/drawing/2014/chart" uri="{C3380CC4-5D6E-409C-BE32-E72D297353CC}">
              <c16:uniqueId val="{00000001-2D26-4D34-AA1D-B8AB94578099}"/>
            </c:ext>
          </c:extLst>
        </c:ser>
        <c:dLbls>
          <c:showLegendKey val="0"/>
          <c:showVal val="0"/>
          <c:showCatName val="0"/>
          <c:showSerName val="0"/>
          <c:showPercent val="0"/>
          <c:showBubbleSize val="0"/>
        </c:dLbls>
        <c:smooth val="0"/>
        <c:axId val="1493555784"/>
        <c:axId val="1493552176"/>
      </c:lineChart>
      <c:dateAx>
        <c:axId val="1493555784"/>
        <c:scaling>
          <c:orientation val="minMax"/>
        </c:scaling>
        <c:delete val="0"/>
        <c:axPos val="b"/>
        <c:numFmt formatCode="d\-mmm" sourceLinked="0"/>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493552176"/>
        <c:crosses val="autoZero"/>
        <c:auto val="1"/>
        <c:lblOffset val="0"/>
        <c:baseTimeUnit val="days"/>
        <c:majorUnit val="20"/>
        <c:majorTimeUnit val="days"/>
      </c:dateAx>
      <c:valAx>
        <c:axId val="1493552176"/>
        <c:scaling>
          <c:orientation val="minMax"/>
        </c:scaling>
        <c:delete val="0"/>
        <c:axPos val="l"/>
        <c:majorGridlines>
          <c:spPr>
            <a:ln w="9525" cap="flat" cmpd="sng" algn="ctr">
              <a:solidFill>
                <a:srgbClr val="C8C8C8"/>
              </a:solidFill>
              <a:prstDash val="solid"/>
              <a:round/>
            </a:ln>
            <a:effectLst/>
          </c:spPr>
        </c:majorGridlines>
        <c:numFmt formatCode="#,##0.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493555784"/>
        <c:crosses val="autoZero"/>
        <c:crossBetween val="between"/>
      </c:valAx>
      <c:spPr>
        <a:solidFill>
          <a:srgbClr val="FFFFFF"/>
        </a:solid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4.2878787878787884E-2"/>
          <c:y val="4.6650252525252518E-2"/>
          <c:w val="0.89171296296296299"/>
          <c:h val="7.559523809523809E-2"/>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B. Double-hit scenario</a:t>
            </a:r>
          </a:p>
        </c:rich>
      </c:tx>
      <c:layout>
        <c:manualLayout>
          <c:xMode val="edge"/>
          <c:yMode val="edge"/>
          <c:x val="0.27839040404040405"/>
          <c:y val="6.9948941798941802E-2"/>
        </c:manualLayout>
      </c:layout>
      <c:overlay val="0"/>
    </c:title>
    <c:autoTitleDeleted val="0"/>
    <c:plotArea>
      <c:layout>
        <c:manualLayout>
          <c:layoutTarget val="inner"/>
          <c:xMode val="edge"/>
          <c:yMode val="edge"/>
          <c:x val="0.1020804334419313"/>
          <c:y val="0.15768611529516796"/>
          <c:w val="0.84121462060385443"/>
          <c:h val="0.69453559034489143"/>
        </c:manualLayout>
      </c:layout>
      <c:lineChart>
        <c:grouping val="standard"/>
        <c:varyColors val="0"/>
        <c:ser>
          <c:idx val="0"/>
          <c:order val="0"/>
          <c:tx>
            <c:strRef>
              <c:f>DATA1.18!$K$7</c:f>
              <c:strCache>
                <c:ptCount val="1"/>
                <c:pt idx="0">
                  <c:v>Historic</c:v>
                </c:pt>
              </c:strCache>
            </c:strRef>
          </c:tx>
          <c:spPr>
            <a:ln w="50800" cap="rnd" cmpd="sng" algn="ctr">
              <a:solidFill>
                <a:srgbClr val="037BC1"/>
              </a:solidFill>
              <a:prstDash val="solid"/>
              <a:round/>
            </a:ln>
            <a:effectLst/>
          </c:spPr>
          <c:marker>
            <c:symbol val="none"/>
          </c:marker>
          <c:cat>
            <c:numRef>
              <c:f>DATA1.18!$J$8:$J$58</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DATA1.18!$K$8:$K$58</c:f>
              <c:numCache>
                <c:formatCode>General</c:formatCode>
                <c:ptCount val="51"/>
                <c:pt idx="1">
                  <c:v>107.08123458380039</c:v>
                </c:pt>
                <c:pt idx="2">
                  <c:v>104.8630619695976</c:v>
                </c:pt>
                <c:pt idx="3">
                  <c:v>101.45613675198391</c:v>
                </c:pt>
                <c:pt idx="4">
                  <c:v>102.8733846180848</c:v>
                </c:pt>
                <c:pt idx="5">
                  <c:v>107.3948654477487</c:v>
                </c:pt>
                <c:pt idx="6">
                  <c:v>103.6116506993431</c:v>
                </c:pt>
                <c:pt idx="7">
                  <c:v>103.10295125026531</c:v>
                </c:pt>
                <c:pt idx="8">
                  <c:v>109.41549747428</c:v>
                </c:pt>
                <c:pt idx="9">
                  <c:v>126.74469613217801</c:v>
                </c:pt>
                <c:pt idx="10">
                  <c:v>146.24959187086409</c:v>
                </c:pt>
                <c:pt idx="11">
                  <c:v>172.0701795739628</c:v>
                </c:pt>
                <c:pt idx="12">
                  <c:v>159.5600298947877</c:v>
                </c:pt>
                <c:pt idx="13">
                  <c:v>177.40956069133139</c:v>
                </c:pt>
                <c:pt idx="14">
                  <c:v>178.90700870105479</c:v>
                </c:pt>
                <c:pt idx="15">
                  <c:v>175.86134140892619</c:v>
                </c:pt>
                <c:pt idx="16">
                  <c:v>178.4881569784672</c:v>
                </c:pt>
                <c:pt idx="17">
                  <c:v>176.1675885152172</c:v>
                </c:pt>
                <c:pt idx="18">
                  <c:v>181.21188694281301</c:v>
                </c:pt>
                <c:pt idx="19">
                  <c:v>176.5329978367154</c:v>
                </c:pt>
              </c:numCache>
            </c:numRef>
          </c:val>
          <c:smooth val="0"/>
          <c:extLst>
            <c:ext xmlns:c16="http://schemas.microsoft.com/office/drawing/2014/chart" uri="{C3380CC4-5D6E-409C-BE32-E72D297353CC}">
              <c16:uniqueId val="{00000000-13D7-4DF7-8B6E-C22C5215C0BA}"/>
            </c:ext>
          </c:extLst>
        </c:ser>
        <c:ser>
          <c:idx val="5"/>
          <c:order val="1"/>
          <c:tx>
            <c:strRef>
              <c:f>DATA1.18!$L$7</c:f>
              <c:strCache>
                <c:ptCount val="1"/>
                <c:pt idx="0">
                  <c:v>Baseline</c:v>
                </c:pt>
              </c:strCache>
            </c:strRef>
          </c:tx>
          <c:spPr>
            <a:ln w="50800" cap="rnd" cmpd="sng" algn="ctr">
              <a:solidFill>
                <a:srgbClr val="DA2128"/>
              </a:solidFill>
              <a:prstDash val="solid"/>
              <a:round/>
            </a:ln>
            <a:effectLst/>
          </c:spPr>
          <c:marker>
            <c:symbol val="none"/>
          </c:marker>
          <c:cat>
            <c:numRef>
              <c:f>DATA1.18!$J$8:$J$58</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DATA1.18!$L$8:$L$58</c:f>
              <c:numCache>
                <c:formatCode>General</c:formatCode>
                <c:ptCount val="51"/>
                <c:pt idx="19">
                  <c:v>176.5329978367154</c:v>
                </c:pt>
                <c:pt idx="20">
                  <c:v>209.28711238808319</c:v>
                </c:pt>
                <c:pt idx="21">
                  <c:v>204.73073567263279</c:v>
                </c:pt>
                <c:pt idx="22">
                  <c:v>201.52336834187929</c:v>
                </c:pt>
                <c:pt idx="23">
                  <c:v>196.37090161223202</c:v>
                </c:pt>
                <c:pt idx="24">
                  <c:v>190.75262857576041</c:v>
                </c:pt>
                <c:pt idx="25">
                  <c:v>184.70871631841402</c:v>
                </c:pt>
                <c:pt idx="26">
                  <c:v>179.30790041634665</c:v>
                </c:pt>
                <c:pt idx="27">
                  <c:v>174.69610844956199</c:v>
                </c:pt>
                <c:pt idx="28">
                  <c:v>171.06510559468285</c:v>
                </c:pt>
                <c:pt idx="29">
                  <c:v>168.35959668565582</c:v>
                </c:pt>
                <c:pt idx="30">
                  <c:v>166.04158963222972</c:v>
                </c:pt>
                <c:pt idx="31">
                  <c:v>163.75329263459764</c:v>
                </c:pt>
                <c:pt idx="32">
                  <c:v>161.64396878554064</c:v>
                </c:pt>
                <c:pt idx="33">
                  <c:v>159.7555222329735</c:v>
                </c:pt>
                <c:pt idx="34">
                  <c:v>158.05738892257318</c:v>
                </c:pt>
                <c:pt idx="35">
                  <c:v>156.52449997172246</c:v>
                </c:pt>
                <c:pt idx="36">
                  <c:v>155.14260671576494</c:v>
                </c:pt>
                <c:pt idx="37">
                  <c:v>153.90315393210764</c:v>
                </c:pt>
                <c:pt idx="38">
                  <c:v>152.80416201855584</c:v>
                </c:pt>
                <c:pt idx="39">
                  <c:v>151.84038090591696</c:v>
                </c:pt>
                <c:pt idx="40">
                  <c:v>151.00378061341024</c:v>
                </c:pt>
                <c:pt idx="41">
                  <c:v>150.28462423143279</c:v>
                </c:pt>
                <c:pt idx="42">
                  <c:v>149.8040297608031</c:v>
                </c:pt>
                <c:pt idx="43">
                  <c:v>149.41064367131708</c:v>
                </c:pt>
                <c:pt idx="44">
                  <c:v>149.09078385597903</c:v>
                </c:pt>
                <c:pt idx="45">
                  <c:v>148.83472894250093</c:v>
                </c:pt>
                <c:pt idx="46">
                  <c:v>148.62964443671132</c:v>
                </c:pt>
                <c:pt idx="47">
                  <c:v>148.46443081174502</c:v>
                </c:pt>
                <c:pt idx="48">
                  <c:v>148.33225414427426</c:v>
                </c:pt>
                <c:pt idx="49">
                  <c:v>148.22723797371401</c:v>
                </c:pt>
                <c:pt idx="50">
                  <c:v>148.14579592605648</c:v>
                </c:pt>
              </c:numCache>
            </c:numRef>
          </c:val>
          <c:smooth val="0"/>
          <c:extLst>
            <c:ext xmlns:c16="http://schemas.microsoft.com/office/drawing/2014/chart" uri="{C3380CC4-5D6E-409C-BE32-E72D297353CC}">
              <c16:uniqueId val="{00000001-13D7-4DF7-8B6E-C22C5215C0BA}"/>
            </c:ext>
          </c:extLst>
        </c:ser>
        <c:ser>
          <c:idx val="2"/>
          <c:order val="2"/>
          <c:tx>
            <c:strRef>
              <c:f>DATA1.18!$N$7</c:f>
              <c:strCache>
                <c:ptCount val="1"/>
                <c:pt idx="0">
                  <c:v>Recommended refoms</c:v>
                </c:pt>
              </c:strCache>
            </c:strRef>
          </c:tx>
          <c:spPr>
            <a:ln w="50800" cap="rnd" cmpd="sng" algn="ctr">
              <a:solidFill>
                <a:srgbClr val="7F0506"/>
              </a:solidFill>
              <a:prstDash val="dash"/>
              <a:round/>
            </a:ln>
            <a:effectLst/>
          </c:spPr>
          <c:marker>
            <c:symbol val="none"/>
          </c:marker>
          <c:cat>
            <c:numRef>
              <c:f>DATA1.18!$J$8:$J$58</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DATA1.18!$N$8:$N$58</c:f>
              <c:numCache>
                <c:formatCode>General</c:formatCode>
                <c:ptCount val="51"/>
                <c:pt idx="19">
                  <c:v>176.5329978367154</c:v>
                </c:pt>
                <c:pt idx="20">
                  <c:v>209.64632028591365</c:v>
                </c:pt>
                <c:pt idx="21">
                  <c:v>204.73929485076454</c:v>
                </c:pt>
                <c:pt idx="22">
                  <c:v>201.53175511289274</c:v>
                </c:pt>
                <c:pt idx="23">
                  <c:v>196.18775412399737</c:v>
                </c:pt>
                <c:pt idx="24">
                  <c:v>190.20021800252815</c:v>
                </c:pt>
                <c:pt idx="25">
                  <c:v>183.90911961315001</c:v>
                </c:pt>
                <c:pt idx="26">
                  <c:v>177.9629570371535</c:v>
                </c:pt>
                <c:pt idx="27">
                  <c:v>172.56550531032312</c:v>
                </c:pt>
                <c:pt idx="28">
                  <c:v>168.03007118162776</c:v>
                </c:pt>
                <c:pt idx="29">
                  <c:v>164.34306234283608</c:v>
                </c:pt>
                <c:pt idx="30">
                  <c:v>161.0031452518264</c:v>
                </c:pt>
                <c:pt idx="31">
                  <c:v>157.68033842841484</c:v>
                </c:pt>
                <c:pt idx="32">
                  <c:v>154.57712584570646</c:v>
                </c:pt>
                <c:pt idx="33">
                  <c:v>151.70155524715366</c:v>
                </c:pt>
                <c:pt idx="34">
                  <c:v>149.0183255828903</c:v>
                </c:pt>
                <c:pt idx="35">
                  <c:v>146.49676301399742</c:v>
                </c:pt>
                <c:pt idx="36">
                  <c:v>144.11695849196673</c:v>
                </c:pt>
                <c:pt idx="37">
                  <c:v>141.86517098552991</c:v>
                </c:pt>
                <c:pt idx="38">
                  <c:v>139.73028642745851</c:v>
                </c:pt>
                <c:pt idx="39">
                  <c:v>137.70215180697761</c:v>
                </c:pt>
                <c:pt idx="40">
                  <c:v>135.76800228805934</c:v>
                </c:pt>
                <c:pt idx="41">
                  <c:v>133.91378261219748</c:v>
                </c:pt>
                <c:pt idx="42">
                  <c:v>132.2436659044958</c:v>
                </c:pt>
                <c:pt idx="43">
                  <c:v>130.61319520101387</c:v>
                </c:pt>
                <c:pt idx="44">
                  <c:v>129.00718560820249</c:v>
                </c:pt>
                <c:pt idx="45">
                  <c:v>127.41491833924229</c:v>
                </c:pt>
                <c:pt idx="46">
                  <c:v>125.82333223913338</c:v>
                </c:pt>
                <c:pt idx="47">
                  <c:v>124.22183404796444</c:v>
                </c:pt>
                <c:pt idx="48">
                  <c:v>122.60294280815945</c:v>
                </c:pt>
                <c:pt idx="49">
                  <c:v>120.96159174781722</c:v>
                </c:pt>
                <c:pt idx="50">
                  <c:v>119.29520638389339</c:v>
                </c:pt>
              </c:numCache>
            </c:numRef>
          </c:val>
          <c:smooth val="0"/>
          <c:extLst>
            <c:ext xmlns:c16="http://schemas.microsoft.com/office/drawing/2014/chart" uri="{C3380CC4-5D6E-409C-BE32-E72D297353CC}">
              <c16:uniqueId val="{00000003-13D7-4DF7-8B6E-C22C5215C0BA}"/>
            </c:ext>
          </c:extLst>
        </c:ser>
        <c:ser>
          <c:idx val="4"/>
          <c:order val="3"/>
          <c:tx>
            <c:strRef>
              <c:f>DATA1.18!$P$7</c:f>
              <c:strCache>
                <c:ptCount val="1"/>
                <c:pt idx="0">
                  <c:v>Recommended reforms, faster population growth</c:v>
                </c:pt>
              </c:strCache>
            </c:strRef>
          </c:tx>
          <c:spPr>
            <a:ln w="50800" cap="rnd" cmpd="sng" algn="ctr">
              <a:solidFill>
                <a:srgbClr val="A154A1"/>
              </a:solidFill>
              <a:prstDash val="sysDot"/>
              <a:round/>
            </a:ln>
            <a:effectLst/>
          </c:spPr>
          <c:marker>
            <c:symbol val="none"/>
          </c:marker>
          <c:cat>
            <c:numRef>
              <c:f>DATA1.18!$J$8:$J$58</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DATA1.18!$P$8:$P$58</c:f>
              <c:numCache>
                <c:formatCode>General</c:formatCode>
                <c:ptCount val="51"/>
                <c:pt idx="19">
                  <c:v>176.5329978367154</c:v>
                </c:pt>
                <c:pt idx="20">
                  <c:v>209.64632028591365</c:v>
                </c:pt>
                <c:pt idx="21">
                  <c:v>204.73929485076454</c:v>
                </c:pt>
                <c:pt idx="22">
                  <c:v>201.53175511289274</c:v>
                </c:pt>
                <c:pt idx="23">
                  <c:v>196.18775412399737</c:v>
                </c:pt>
                <c:pt idx="24">
                  <c:v>190.20021800252815</c:v>
                </c:pt>
                <c:pt idx="25">
                  <c:v>183.60694903023742</c:v>
                </c:pt>
                <c:pt idx="26">
                  <c:v>177.27794034278628</c:v>
                </c:pt>
                <c:pt idx="27">
                  <c:v>171.4717850785039</c:v>
                </c:pt>
                <c:pt idx="28">
                  <c:v>166.52501450760619</c:v>
                </c:pt>
                <c:pt idx="29">
                  <c:v>162.42095123634596</c:v>
                </c:pt>
                <c:pt idx="30">
                  <c:v>158.65927113045637</c:v>
                </c:pt>
                <c:pt idx="31">
                  <c:v>154.91228971027508</c:v>
                </c:pt>
                <c:pt idx="32">
                  <c:v>151.37866793477446</c:v>
                </c:pt>
                <c:pt idx="33">
                  <c:v>148.06486000384297</c:v>
                </c:pt>
                <c:pt idx="34">
                  <c:v>144.93553810316624</c:v>
                </c:pt>
                <c:pt idx="35">
                  <c:v>141.96043488861099</c:v>
                </c:pt>
                <c:pt idx="36">
                  <c:v>139.11978081309854</c:v>
                </c:pt>
                <c:pt idx="37">
                  <c:v>136.39991776023393</c:v>
                </c:pt>
                <c:pt idx="38">
                  <c:v>133.78978307961694</c:v>
                </c:pt>
                <c:pt idx="39">
                  <c:v>131.27945681051585</c:v>
                </c:pt>
                <c:pt idx="40">
                  <c:v>128.85667080664322</c:v>
                </c:pt>
                <c:pt idx="41">
                  <c:v>126.50891020368203</c:v>
                </c:pt>
                <c:pt idx="42">
                  <c:v>124.33581351992561</c:v>
                </c:pt>
                <c:pt idx="43">
                  <c:v>122.20114505649045</c:v>
                </c:pt>
                <c:pt idx="44">
                  <c:v>120.09239894222283</c:v>
                </c:pt>
                <c:pt idx="45">
                  <c:v>118.00135567889434</c:v>
                </c:pt>
                <c:pt idx="46">
                  <c:v>115.91757141878155</c:v>
                </c:pt>
                <c:pt idx="47">
                  <c:v>113.83249543286792</c:v>
                </c:pt>
                <c:pt idx="48">
                  <c:v>111.74018219943643</c:v>
                </c:pt>
                <c:pt idx="49">
                  <c:v>109.63696603990083</c:v>
                </c:pt>
                <c:pt idx="50">
                  <c:v>107.52149647645111</c:v>
                </c:pt>
              </c:numCache>
            </c:numRef>
          </c:val>
          <c:smooth val="0"/>
          <c:extLst>
            <c:ext xmlns:c16="http://schemas.microsoft.com/office/drawing/2014/chart" uri="{C3380CC4-5D6E-409C-BE32-E72D297353CC}">
              <c16:uniqueId val="{00000005-13D7-4DF7-8B6E-C22C5215C0BA}"/>
            </c:ext>
          </c:extLst>
        </c:ser>
        <c:dLbls>
          <c:showLegendKey val="0"/>
          <c:showVal val="0"/>
          <c:showCatName val="0"/>
          <c:showSerName val="0"/>
          <c:showPercent val="0"/>
          <c:showBubbleSize val="0"/>
        </c:dLbls>
        <c:smooth val="0"/>
        <c:axId val="250262656"/>
        <c:axId val="250264192"/>
      </c:lineChart>
      <c:catAx>
        <c:axId val="250262656"/>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250264192"/>
        <c:crosses val="autoZero"/>
        <c:auto val="1"/>
        <c:lblAlgn val="ctr"/>
        <c:lblOffset val="0"/>
        <c:tickLblSkip val="10"/>
        <c:noMultiLvlLbl val="0"/>
      </c:catAx>
      <c:valAx>
        <c:axId val="250264192"/>
        <c:scaling>
          <c:orientation val="minMax"/>
          <c:min val="80"/>
        </c:scaling>
        <c:delete val="0"/>
        <c:axPos val="l"/>
        <c:majorGridlines>
          <c:spPr>
            <a:ln w="9525" cmpd="sng">
              <a:solidFill>
                <a:srgbClr val="C8C8C8"/>
              </a:solidFill>
              <a:prstDash val="solid"/>
            </a:ln>
          </c:spPr>
        </c:majorGridlines>
        <c:numFmt formatCode="General" sourceLinked="0"/>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250262656"/>
        <c:crosses val="autoZero"/>
        <c:crossBetween val="between"/>
      </c:valAx>
      <c:spPr>
        <a:solidFill>
          <a:srgbClr val="FFFFFF"/>
        </a:solid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a:latin typeface="Arial Narrow" panose="020B060602020203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0000242978126811"/>
          <c:w val="0.98691174341245891"/>
          <c:h val="0.89008652767850815"/>
        </c:manualLayout>
      </c:layout>
      <c:barChart>
        <c:barDir val="col"/>
        <c:grouping val="stacked"/>
        <c:varyColors val="0"/>
        <c:ser>
          <c:idx val="2"/>
          <c:order val="0"/>
          <c:tx>
            <c:strRef>
              <c:f>DATA2.18!$AU$9</c:f>
              <c:strCache>
                <c:ptCount val="1"/>
                <c:pt idx="0">
                  <c:v>Limited liability enterprise</c:v>
                </c:pt>
              </c:strCache>
            </c:strRef>
          </c:tx>
          <c:spPr>
            <a:solidFill>
              <a:srgbClr val="F47920"/>
            </a:solidFill>
            <a:ln w="6350" cmpd="sng">
              <a:solidFill>
                <a:srgbClr val="000000"/>
              </a:solidFill>
            </a:ln>
            <a:effectLst/>
          </c:spPr>
          <c:invertIfNegative val="0"/>
          <c:dPt>
            <c:idx val="0"/>
            <c:invertIfNegative val="0"/>
            <c:bubble3D val="0"/>
            <c:spPr>
              <a:solidFill>
                <a:srgbClr val="DA2128"/>
              </a:solidFill>
              <a:ln w="6350" cmpd="sng">
                <a:solidFill>
                  <a:srgbClr val="000000"/>
                </a:solidFill>
              </a:ln>
              <a:effectLst/>
            </c:spPr>
            <c:extLst>
              <c:ext xmlns:c16="http://schemas.microsoft.com/office/drawing/2014/chart" uri="{C3380CC4-5D6E-409C-BE32-E72D297353CC}">
                <c16:uniqueId val="{00000001-F834-4997-9FE4-EAD577B8C113}"/>
              </c:ext>
            </c:extLst>
          </c:dPt>
          <c:dPt>
            <c:idx val="5"/>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D-F834-4997-9FE4-EAD577B8C113}"/>
              </c:ext>
            </c:extLst>
          </c:dPt>
          <c:dPt>
            <c:idx val="6"/>
            <c:invertIfNegative val="0"/>
            <c:bubble3D val="0"/>
            <c:spPr>
              <a:solidFill>
                <a:srgbClr val="F4830C"/>
              </a:solidFill>
              <a:ln w="6350" cmpd="sng">
                <a:solidFill>
                  <a:srgbClr val="000000"/>
                </a:solidFill>
              </a:ln>
              <a:effectLst/>
            </c:spPr>
            <c:extLst>
              <c:ext xmlns:c16="http://schemas.microsoft.com/office/drawing/2014/chart" uri="{C3380CC4-5D6E-409C-BE32-E72D297353CC}">
                <c16:uniqueId val="{00000003-F834-4997-9FE4-EAD577B8C113}"/>
              </c:ext>
            </c:extLst>
          </c:dPt>
          <c:cat>
            <c:strRef>
              <c:f>DATA2.18!$AR$10:$AR$36</c:f>
              <c:strCache>
                <c:ptCount val="14"/>
                <c:pt idx="0">
                  <c:v>GRC</c:v>
                </c:pt>
                <c:pt idx="1">
                  <c:v>ITA</c:v>
                </c:pt>
                <c:pt idx="2">
                  <c:v>HUN</c:v>
                </c:pt>
                <c:pt idx="3">
                  <c:v>TUR</c:v>
                </c:pt>
                <c:pt idx="4">
                  <c:v>AUT</c:v>
                </c:pt>
                <c:pt idx="5">
                  <c:v>EU28</c:v>
                </c:pt>
                <c:pt idx="6">
                  <c:v>IRL</c:v>
                </c:pt>
                <c:pt idx="7">
                  <c:v>ESP</c:v>
                </c:pt>
                <c:pt idx="8">
                  <c:v>CZE</c:v>
                </c:pt>
                <c:pt idx="9">
                  <c:v>SVN</c:v>
                </c:pt>
                <c:pt idx="10">
                  <c:v>PRT</c:v>
                </c:pt>
                <c:pt idx="11">
                  <c:v>BEL</c:v>
                </c:pt>
                <c:pt idx="12">
                  <c:v>ISL</c:v>
                </c:pt>
                <c:pt idx="13">
                  <c:v>GBR</c:v>
                </c:pt>
              </c:strCache>
            </c:strRef>
          </c:cat>
          <c:val>
            <c:numRef>
              <c:f>DATA2.18!$AU$10:$AU$36</c:f>
              <c:numCache>
                <c:formatCode>General</c:formatCode>
                <c:ptCount val="14"/>
                <c:pt idx="0">
                  <c:v>40.741202800011564</c:v>
                </c:pt>
                <c:pt idx="1">
                  <c:v>57.588677422481275</c:v>
                </c:pt>
                <c:pt idx="2">
                  <c:v>59.573144104803497</c:v>
                </c:pt>
                <c:pt idx="3">
                  <c:v>61.355089694056581</c:v>
                </c:pt>
                <c:pt idx="4">
                  <c:v>64.315111224948666</c:v>
                </c:pt>
                <c:pt idx="5">
                  <c:v>72.028922666666674</c:v>
                </c:pt>
                <c:pt idx="6">
                  <c:v>73.175648011086267</c:v>
                </c:pt>
                <c:pt idx="7">
                  <c:v>73.297520605358486</c:v>
                </c:pt>
                <c:pt idx="8">
                  <c:v>75.567786251341232</c:v>
                </c:pt>
                <c:pt idx="9">
                  <c:v>78.412275633201801</c:v>
                </c:pt>
                <c:pt idx="10">
                  <c:v>79.441397446871335</c:v>
                </c:pt>
                <c:pt idx="11">
                  <c:v>83.942750868143648</c:v>
                </c:pt>
                <c:pt idx="12">
                  <c:v>89.810301673033862</c:v>
                </c:pt>
                <c:pt idx="13">
                  <c:v>92.440247336031192</c:v>
                </c:pt>
              </c:numCache>
            </c:numRef>
          </c:val>
          <c:extLst>
            <c:ext xmlns:c16="http://schemas.microsoft.com/office/drawing/2014/chart" uri="{C3380CC4-5D6E-409C-BE32-E72D297353CC}">
              <c16:uniqueId val="{00000004-F834-4997-9FE4-EAD577B8C113}"/>
            </c:ext>
          </c:extLst>
        </c:ser>
        <c:ser>
          <c:idx val="1"/>
          <c:order val="1"/>
          <c:tx>
            <c:strRef>
              <c:f>DATA2.18!$AT$9</c:f>
              <c:strCache>
                <c:ptCount val="1"/>
                <c:pt idx="0">
                  <c:v>Partnership, co-operatives, associations, etc.</c:v>
                </c:pt>
              </c:strCache>
            </c:strRef>
          </c:tx>
          <c:spPr>
            <a:solidFill>
              <a:srgbClr val="C8C8C8"/>
            </a:solidFill>
            <a:ln w="6350" cmpd="sng">
              <a:solidFill>
                <a:srgbClr val="000000"/>
              </a:solidFill>
            </a:ln>
            <a:effectLst/>
          </c:spPr>
          <c:invertIfNegative val="0"/>
          <c:cat>
            <c:strRef>
              <c:f>DATA2.18!$AR$10:$AR$36</c:f>
              <c:strCache>
                <c:ptCount val="14"/>
                <c:pt idx="0">
                  <c:v>GRC</c:v>
                </c:pt>
                <c:pt idx="1">
                  <c:v>ITA</c:v>
                </c:pt>
                <c:pt idx="2">
                  <c:v>HUN</c:v>
                </c:pt>
                <c:pt idx="3">
                  <c:v>TUR</c:v>
                </c:pt>
                <c:pt idx="4">
                  <c:v>AUT</c:v>
                </c:pt>
                <c:pt idx="5">
                  <c:v>EU28</c:v>
                </c:pt>
                <c:pt idx="6">
                  <c:v>IRL</c:v>
                </c:pt>
                <c:pt idx="7">
                  <c:v>ESP</c:v>
                </c:pt>
                <c:pt idx="8">
                  <c:v>CZE</c:v>
                </c:pt>
                <c:pt idx="9">
                  <c:v>SVN</c:v>
                </c:pt>
                <c:pt idx="10">
                  <c:v>PRT</c:v>
                </c:pt>
                <c:pt idx="11">
                  <c:v>BEL</c:v>
                </c:pt>
                <c:pt idx="12">
                  <c:v>ISL</c:v>
                </c:pt>
                <c:pt idx="13">
                  <c:v>GBR</c:v>
                </c:pt>
              </c:strCache>
            </c:strRef>
          </c:cat>
          <c:val>
            <c:numRef>
              <c:f>DATA2.18!$AT$10:$AT$36</c:f>
              <c:numCache>
                <c:formatCode>General</c:formatCode>
                <c:ptCount val="14"/>
                <c:pt idx="0">
                  <c:v>20.964485617306398</c:v>
                </c:pt>
                <c:pt idx="1">
                  <c:v>19.811679521020899</c:v>
                </c:pt>
                <c:pt idx="2">
                  <c:v>24.595541625581067</c:v>
                </c:pt>
                <c:pt idx="3">
                  <c:v>6.4505893674632393</c:v>
                </c:pt>
                <c:pt idx="4">
                  <c:v>15.510685066198183</c:v>
                </c:pt>
                <c:pt idx="5">
                  <c:v>11.542291333333333</c:v>
                </c:pt>
                <c:pt idx="6">
                  <c:v>13.20176963733747</c:v>
                </c:pt>
                <c:pt idx="7">
                  <c:v>6.4792071846803285</c:v>
                </c:pt>
                <c:pt idx="8">
                  <c:v>4.3737824074498652</c:v>
                </c:pt>
                <c:pt idx="9">
                  <c:v>1.8837695785040462</c:v>
                </c:pt>
                <c:pt idx="10">
                  <c:v>2.3801799785473383</c:v>
                </c:pt>
                <c:pt idx="11">
                  <c:v>7.3182040744920727</c:v>
                </c:pt>
                <c:pt idx="12">
                  <c:v>3.9703449991949529</c:v>
                </c:pt>
                <c:pt idx="13">
                  <c:v>3.2556709491416624</c:v>
                </c:pt>
              </c:numCache>
            </c:numRef>
          </c:val>
          <c:extLst>
            <c:ext xmlns:c16="http://schemas.microsoft.com/office/drawing/2014/chart" uri="{C3380CC4-5D6E-409C-BE32-E72D297353CC}">
              <c16:uniqueId val="{00000005-F834-4997-9FE4-EAD577B8C113}"/>
            </c:ext>
          </c:extLst>
        </c:ser>
        <c:ser>
          <c:idx val="0"/>
          <c:order val="2"/>
          <c:tx>
            <c:strRef>
              <c:f>DATA2.18!$AS$9</c:f>
              <c:strCache>
                <c:ptCount val="1"/>
                <c:pt idx="0">
                  <c:v>Sole proprietorship</c:v>
                </c:pt>
              </c:strCache>
            </c:strRef>
          </c:tx>
          <c:spPr>
            <a:solidFill>
              <a:srgbClr val="037BC1"/>
            </a:solidFill>
            <a:ln w="6350" cmpd="sng">
              <a:solidFill>
                <a:srgbClr val="000000"/>
              </a:solidFill>
            </a:ln>
            <a:effectLst/>
          </c:spPr>
          <c:invertIfNegative val="0"/>
          <c:dPt>
            <c:idx val="15"/>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7-F834-4997-9FE4-EAD577B8C113}"/>
              </c:ext>
            </c:extLst>
          </c:dPt>
          <c:dPt>
            <c:idx val="23"/>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9-F834-4997-9FE4-EAD577B8C113}"/>
              </c:ext>
            </c:extLst>
          </c:dPt>
          <c:dPt>
            <c:idx val="25"/>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B-F834-4997-9FE4-EAD577B8C113}"/>
              </c:ext>
            </c:extLst>
          </c:dPt>
          <c:cat>
            <c:strRef>
              <c:f>DATA2.18!$AR$10:$AR$36</c:f>
              <c:strCache>
                <c:ptCount val="14"/>
                <c:pt idx="0">
                  <c:v>GRC</c:v>
                </c:pt>
                <c:pt idx="1">
                  <c:v>ITA</c:v>
                </c:pt>
                <c:pt idx="2">
                  <c:v>HUN</c:v>
                </c:pt>
                <c:pt idx="3">
                  <c:v>TUR</c:v>
                </c:pt>
                <c:pt idx="4">
                  <c:v>AUT</c:v>
                </c:pt>
                <c:pt idx="5">
                  <c:v>EU28</c:v>
                </c:pt>
                <c:pt idx="6">
                  <c:v>IRL</c:v>
                </c:pt>
                <c:pt idx="7">
                  <c:v>ESP</c:v>
                </c:pt>
                <c:pt idx="8">
                  <c:v>CZE</c:v>
                </c:pt>
                <c:pt idx="9">
                  <c:v>SVN</c:v>
                </c:pt>
                <c:pt idx="10">
                  <c:v>PRT</c:v>
                </c:pt>
                <c:pt idx="11">
                  <c:v>BEL</c:v>
                </c:pt>
                <c:pt idx="12">
                  <c:v>ISL</c:v>
                </c:pt>
                <c:pt idx="13">
                  <c:v>GBR</c:v>
                </c:pt>
              </c:strCache>
            </c:strRef>
          </c:cat>
          <c:val>
            <c:numRef>
              <c:f>DATA2.18!$AS$10:$AS$36</c:f>
              <c:numCache>
                <c:formatCode>General</c:formatCode>
                <c:ptCount val="14"/>
                <c:pt idx="0">
                  <c:v>38.294311582682042</c:v>
                </c:pt>
                <c:pt idx="1">
                  <c:v>22.599643056497829</c:v>
                </c:pt>
                <c:pt idx="2">
                  <c:v>15.831314269615438</c:v>
                </c:pt>
                <c:pt idx="3">
                  <c:v>32.194320938480182</c:v>
                </c:pt>
                <c:pt idx="4">
                  <c:v>20.174203708853156</c:v>
                </c:pt>
                <c:pt idx="5">
                  <c:v>16.8</c:v>
                </c:pt>
                <c:pt idx="6">
                  <c:v>13.622582351576265</c:v>
                </c:pt>
                <c:pt idx="7">
                  <c:v>20.223264266874988</c:v>
                </c:pt>
                <c:pt idx="8">
                  <c:v>20.058431341208898</c:v>
                </c:pt>
                <c:pt idx="9">
                  <c:v>19.703954788294148</c:v>
                </c:pt>
                <c:pt idx="10">
                  <c:v>18.178422574581333</c:v>
                </c:pt>
                <c:pt idx="11">
                  <c:v>8.7390792261588093</c:v>
                </c:pt>
                <c:pt idx="12">
                  <c:v>6.2193533277711914</c:v>
                </c:pt>
                <c:pt idx="13">
                  <c:v>4.3040817148271513</c:v>
                </c:pt>
              </c:numCache>
            </c:numRef>
          </c:val>
          <c:extLst>
            <c:ext xmlns:c16="http://schemas.microsoft.com/office/drawing/2014/chart" uri="{C3380CC4-5D6E-409C-BE32-E72D297353CC}">
              <c16:uniqueId val="{0000000C-F834-4997-9FE4-EAD577B8C113}"/>
            </c:ext>
          </c:extLst>
        </c:ser>
        <c:dLbls>
          <c:showLegendKey val="0"/>
          <c:showVal val="0"/>
          <c:showCatName val="0"/>
          <c:showSerName val="0"/>
          <c:showPercent val="0"/>
          <c:showBubbleSize val="0"/>
        </c:dLbls>
        <c:gapWidth val="150"/>
        <c:overlap val="100"/>
        <c:axId val="1067324504"/>
        <c:axId val="1067332048"/>
      </c:barChart>
      <c:catAx>
        <c:axId val="1067324504"/>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067332048"/>
        <c:crosses val="autoZero"/>
        <c:auto val="1"/>
        <c:lblAlgn val="ctr"/>
        <c:lblOffset val="0"/>
        <c:tickLblSkip val="1"/>
        <c:noMultiLvlLbl val="0"/>
      </c:catAx>
      <c:valAx>
        <c:axId val="1067332048"/>
        <c:scaling>
          <c:orientation val="minMax"/>
          <c:max val="100"/>
        </c:scaling>
        <c:delete val="0"/>
        <c:axPos val="l"/>
        <c:majorGridlines>
          <c:spPr>
            <a:ln w="9525" cap="flat" cmpd="sng" algn="ctr">
              <a:solidFill>
                <a:srgbClr val="C8C8C8"/>
              </a:solidFill>
              <a:prstDash val="solid"/>
              <a:round/>
            </a:ln>
            <a:effectLst/>
          </c:spPr>
        </c:majorGridlines>
        <c:title>
          <c:tx>
            <c:rich>
              <a:bodyPr rot="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r>
                  <a:rPr lang="en-US"/>
                  <a:t>%</a:t>
                </a:r>
              </a:p>
            </c:rich>
          </c:tx>
          <c:layout>
            <c:manualLayout>
              <c:xMode val="edge"/>
              <c:yMode val="edge"/>
              <c:x val="1.6838419976046085E-2"/>
              <c:y val="4.4599691431006269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067324504"/>
        <c:crosses val="autoZero"/>
        <c:crossBetween val="between"/>
      </c:valAx>
      <c:spPr>
        <a:solidFill>
          <a:srgbClr val="FFFFFF"/>
        </a:solidFill>
        <a:ln>
          <a:noFill/>
        </a:ln>
        <a:effectLst/>
        <a:extLst>
          <a:ext uri="{91240B29-F687-4F45-9708-019B960494DF}">
            <a14:hiddenLine xmlns:a14="http://schemas.microsoft.com/office/drawing/2010/main">
              <a:noFill/>
            </a14:hiddenLine>
          </a:ext>
        </a:extLst>
      </c:spPr>
    </c:plotArea>
    <c:legend>
      <c:legendPos val="r"/>
      <c:layout>
        <c:manualLayout>
          <c:xMode val="edge"/>
          <c:yMode val="edge"/>
          <c:x val="5.2763846310301149E-2"/>
          <c:y val="2.919279700004811E-2"/>
          <c:w val="0.93960130284834475"/>
          <c:h val="7.4332819051677115E-2"/>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21404521379161E-2"/>
          <c:y val="6.2493588593703638E-2"/>
          <c:w val="0.9452153232843431"/>
          <c:h val="0.53683382746838171"/>
        </c:manualLayout>
      </c:layout>
      <c:barChart>
        <c:barDir val="col"/>
        <c:grouping val="clustered"/>
        <c:varyColors val="0"/>
        <c:ser>
          <c:idx val="0"/>
          <c:order val="0"/>
          <c:tx>
            <c:strRef>
              <c:f>DATA1.27!$C$10</c:f>
              <c:strCache>
                <c:ptCount val="1"/>
                <c:pt idx="0">
                  <c:v>2018</c:v>
                </c:pt>
              </c:strCache>
            </c:strRef>
          </c:tx>
          <c:spPr>
            <a:solidFill>
              <a:srgbClr val="DA2128"/>
            </a:solidFill>
            <a:ln w="6350" cmpd="sng">
              <a:solidFill>
                <a:srgbClr val="000000"/>
              </a:solidFill>
            </a:ln>
            <a:effectLst/>
          </c:spPr>
          <c:invertIfNegative val="0"/>
          <c:dPt>
            <c:idx val="1"/>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1-54FA-413A-A4F7-BB04E33C42D6}"/>
              </c:ext>
            </c:extLst>
          </c:dPt>
          <c:dPt>
            <c:idx val="3"/>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3-54FA-413A-A4F7-BB04E33C42D6}"/>
              </c:ext>
            </c:extLst>
          </c:dPt>
          <c:dPt>
            <c:idx val="5"/>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5-54FA-413A-A4F7-BB04E33C42D6}"/>
              </c:ext>
            </c:extLst>
          </c:dPt>
          <c:dPt>
            <c:idx val="7"/>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7-54FA-413A-A4F7-BB04E33C42D6}"/>
              </c:ext>
            </c:extLst>
          </c:dPt>
          <c:dPt>
            <c:idx val="9"/>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9-54FA-413A-A4F7-BB04E33C42D6}"/>
              </c:ext>
            </c:extLst>
          </c:dPt>
          <c:dPt>
            <c:idx val="11"/>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B-54FA-413A-A4F7-BB04E33C42D6}"/>
              </c:ext>
            </c:extLst>
          </c:dPt>
          <c:dPt>
            <c:idx val="13"/>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D-54FA-413A-A4F7-BB04E33C42D6}"/>
              </c:ext>
            </c:extLst>
          </c:dPt>
          <c:dPt>
            <c:idx val="15"/>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E-6A0E-4D29-913D-9CA072538C46}"/>
              </c:ext>
            </c:extLst>
          </c:dPt>
          <c:cat>
            <c:multiLvlStrRef>
              <c:f>DATA1.27!$D$8:$U$9</c:f>
              <c:multiLvlStrCache>
                <c:ptCount val="16"/>
                <c:lvl>
                  <c:pt idx="0">
                    <c:v>Greece</c:v>
                  </c:pt>
                  <c:pt idx="1">
                    <c:v>OECD</c:v>
                  </c:pt>
                  <c:pt idx="2">
                    <c:v>Greece</c:v>
                  </c:pt>
                  <c:pt idx="3">
                    <c:v>OECD</c:v>
                  </c:pt>
                  <c:pt idx="4">
                    <c:v>Greece</c:v>
                  </c:pt>
                  <c:pt idx="5">
                    <c:v>OECD</c:v>
                  </c:pt>
                  <c:pt idx="6">
                    <c:v>Greece</c:v>
                  </c:pt>
                  <c:pt idx="7">
                    <c:v>OECD</c:v>
                  </c:pt>
                  <c:pt idx="8">
                    <c:v>Greece</c:v>
                  </c:pt>
                  <c:pt idx="9">
                    <c:v>OECD</c:v>
                  </c:pt>
                  <c:pt idx="10">
                    <c:v>Greece</c:v>
                  </c:pt>
                  <c:pt idx="11">
                    <c:v>OECD</c:v>
                  </c:pt>
                  <c:pt idx="12">
                    <c:v>Greece</c:v>
                  </c:pt>
                  <c:pt idx="13">
                    <c:v>OECD</c:v>
                  </c:pt>
                  <c:pt idx="14">
                    <c:v>Greece</c:v>
                  </c:pt>
                  <c:pt idx="15">
                    <c:v>OECD</c:v>
                  </c:pt>
                </c:lvl>
                <c:lvl>
                  <c:pt idx="0">
                    <c:v>Overall
PMR
index</c:v>
                  </c:pt>
                  <c:pt idx="2">
                    <c:v>Public
ownership</c:v>
                  </c:pt>
                  <c:pt idx="4">
                    <c:v>Admin.
burden on
start-ups </c:v>
                  </c:pt>
                  <c:pt idx="6">
                    <c:v>Involvement
in
business
operations</c:v>
                  </c:pt>
                  <c:pt idx="8">
                    <c:v>Regulation 
simplification
and 
evaluation
</c:v>
                  </c:pt>
                  <c:pt idx="10">
                    <c:v>Barriers
to FDI</c:v>
                  </c:pt>
                  <c:pt idx="12">
                    <c:v>Barriers to 
trade and
investment</c:v>
                  </c:pt>
                  <c:pt idx="14">
                    <c:v>Barriers
in services
sectors</c:v>
                  </c:pt>
                </c:lvl>
              </c:multiLvlStrCache>
            </c:multiLvlStrRef>
          </c:cat>
          <c:val>
            <c:numRef>
              <c:f>DATA1.27!$D$10:$U$10</c:f>
              <c:numCache>
                <c:formatCode>General</c:formatCode>
                <c:ptCount val="16"/>
                <c:pt idx="0" formatCode="0.00">
                  <c:v>1.556026794960645</c:v>
                </c:pt>
                <c:pt idx="1">
                  <c:v>1.3785075519766126</c:v>
                </c:pt>
                <c:pt idx="2" formatCode="0.00">
                  <c:v>1.7327231168746948</c:v>
                </c:pt>
                <c:pt idx="3" formatCode="0.00">
                  <c:v>2.1489983558654786</c:v>
                </c:pt>
                <c:pt idx="4" formatCode="0.00">
                  <c:v>0.72500002384185791</c:v>
                </c:pt>
                <c:pt idx="5" formatCode="0.00">
                  <c:v>1.0704761939389364</c:v>
                </c:pt>
                <c:pt idx="6" formatCode="0.00">
                  <c:v>1.5089836860670192</c:v>
                </c:pt>
                <c:pt idx="7" formatCode="0.00">
                  <c:v>1.1537387830870491</c:v>
                </c:pt>
                <c:pt idx="8" formatCode="0.00">
                  <c:v>2.7424242496490479</c:v>
                </c:pt>
                <c:pt idx="9" formatCode="0.00">
                  <c:v>1.5009237391608101</c:v>
                </c:pt>
                <c:pt idx="10" formatCode="0.00">
                  <c:v>0.19200000166893005</c:v>
                </c:pt>
                <c:pt idx="11" formatCode="0.00">
                  <c:v>0.38537143021821973</c:v>
                </c:pt>
                <c:pt idx="12" formatCode="0.00">
                  <c:v>0.67828696966171265</c:v>
                </c:pt>
                <c:pt idx="13" formatCode="0.00">
                  <c:v>0.66534119418689186</c:v>
                </c:pt>
                <c:pt idx="14" formatCode="0.00">
                  <c:v>2.4772727489471436</c:v>
                </c:pt>
                <c:pt idx="15" formatCode="0.00">
                  <c:v>2.1035652509757452</c:v>
                </c:pt>
              </c:numCache>
            </c:numRef>
          </c:val>
          <c:extLst>
            <c:ext xmlns:c16="http://schemas.microsoft.com/office/drawing/2014/chart" uri="{C3380CC4-5D6E-409C-BE32-E72D297353CC}">
              <c16:uniqueId val="{0000000E-54FA-413A-A4F7-BB04E33C42D6}"/>
            </c:ext>
          </c:extLst>
        </c:ser>
        <c:dLbls>
          <c:showLegendKey val="0"/>
          <c:showVal val="0"/>
          <c:showCatName val="0"/>
          <c:showSerName val="0"/>
          <c:showPercent val="0"/>
          <c:showBubbleSize val="0"/>
        </c:dLbls>
        <c:gapWidth val="150"/>
        <c:overlap val="-27"/>
        <c:axId val="1104015448"/>
        <c:axId val="1104015776"/>
      </c:barChart>
      <c:lineChart>
        <c:grouping val="standard"/>
        <c:varyColors val="0"/>
        <c:ser>
          <c:idx val="1"/>
          <c:order val="1"/>
          <c:tx>
            <c:strRef>
              <c:f>DATA1.27!$C$11</c:f>
              <c:strCache>
                <c:ptCount val="1"/>
                <c:pt idx="0">
                  <c:v>2013¹</c:v>
                </c:pt>
              </c:strCache>
            </c:strRef>
          </c:tx>
          <c:spPr>
            <a:ln w="28575" cap="rnd">
              <a:noFill/>
              <a:round/>
            </a:ln>
            <a:effectLst/>
          </c:spPr>
          <c:marker>
            <c:symbol val="triangle"/>
            <c:size val="9"/>
            <c:spPr>
              <a:solidFill>
                <a:schemeClr val="bg1"/>
              </a:solidFill>
              <a:ln w="19050">
                <a:solidFill>
                  <a:schemeClr val="tx1"/>
                </a:solidFill>
              </a:ln>
              <a:effectLst/>
            </c:spPr>
          </c:marker>
          <c:cat>
            <c:multiLvlStrRef>
              <c:f>DATA1.27!$D$8:$U$9</c:f>
              <c:multiLvlStrCache>
                <c:ptCount val="16"/>
                <c:lvl>
                  <c:pt idx="0">
                    <c:v>Greece</c:v>
                  </c:pt>
                  <c:pt idx="1">
                    <c:v>OECD</c:v>
                  </c:pt>
                  <c:pt idx="2">
                    <c:v>Greece</c:v>
                  </c:pt>
                  <c:pt idx="3">
                    <c:v>OECD</c:v>
                  </c:pt>
                  <c:pt idx="4">
                    <c:v>Greece</c:v>
                  </c:pt>
                  <c:pt idx="5">
                    <c:v>OECD</c:v>
                  </c:pt>
                  <c:pt idx="6">
                    <c:v>Greece</c:v>
                  </c:pt>
                  <c:pt idx="7">
                    <c:v>OECD</c:v>
                  </c:pt>
                  <c:pt idx="8">
                    <c:v>Greece</c:v>
                  </c:pt>
                  <c:pt idx="9">
                    <c:v>OECD</c:v>
                  </c:pt>
                  <c:pt idx="10">
                    <c:v>Greece</c:v>
                  </c:pt>
                  <c:pt idx="11">
                    <c:v>OECD</c:v>
                  </c:pt>
                  <c:pt idx="12">
                    <c:v>Greece</c:v>
                  </c:pt>
                  <c:pt idx="13">
                    <c:v>OECD</c:v>
                  </c:pt>
                  <c:pt idx="14">
                    <c:v>Greece</c:v>
                  </c:pt>
                  <c:pt idx="15">
                    <c:v>OECD</c:v>
                  </c:pt>
                </c:lvl>
                <c:lvl>
                  <c:pt idx="0">
                    <c:v>Overall
PMR
index</c:v>
                  </c:pt>
                  <c:pt idx="2">
                    <c:v>Public
ownership</c:v>
                  </c:pt>
                  <c:pt idx="4">
                    <c:v>Admin.
burden on
start-ups </c:v>
                  </c:pt>
                  <c:pt idx="6">
                    <c:v>Involvement
in
business
operations</c:v>
                  </c:pt>
                  <c:pt idx="8">
                    <c:v>Regulation 
simplification
and 
evaluation
</c:v>
                  </c:pt>
                  <c:pt idx="10">
                    <c:v>Barriers
to FDI</c:v>
                  </c:pt>
                  <c:pt idx="12">
                    <c:v>Barriers to 
trade and
investment</c:v>
                  </c:pt>
                  <c:pt idx="14">
                    <c:v>Barriers
in services
sectors</c:v>
                  </c:pt>
                </c:lvl>
              </c:multiLvlStrCache>
            </c:multiLvlStrRef>
          </c:cat>
          <c:val>
            <c:numRef>
              <c:f>DATA1.27!$D$11:$U$11</c:f>
              <c:numCache>
                <c:formatCode>General</c:formatCode>
                <c:ptCount val="16"/>
                <c:pt idx="0" formatCode="0.00">
                  <c:v>2.4555729544897531</c:v>
                </c:pt>
                <c:pt idx="2" formatCode="0.00">
                  <c:v>2.4872268518518519</c:v>
                </c:pt>
                <c:pt idx="4" formatCode="0.00">
                  <c:v>3.28125</c:v>
                </c:pt>
                <c:pt idx="6" formatCode="0.00">
                  <c:v>1.8146413133482102</c:v>
                </c:pt>
                <c:pt idx="8" formatCode="0.00">
                  <c:v>3.3906926406926403</c:v>
                </c:pt>
                <c:pt idx="10" formatCode="0.00">
                  <c:v>0.190636362</c:v>
                </c:pt>
                <c:pt idx="12" formatCode="0.00">
                  <c:v>0.97932976342307687</c:v>
                </c:pt>
                <c:pt idx="14" formatCode="0.00">
                  <c:v>3.822222222222222</c:v>
                </c:pt>
              </c:numCache>
            </c:numRef>
          </c:val>
          <c:smooth val="0"/>
          <c:extLst>
            <c:ext xmlns:c16="http://schemas.microsoft.com/office/drawing/2014/chart" uri="{C3380CC4-5D6E-409C-BE32-E72D297353CC}">
              <c16:uniqueId val="{0000000F-54FA-413A-A4F7-BB04E33C42D6}"/>
            </c:ext>
          </c:extLst>
        </c:ser>
        <c:dLbls>
          <c:showLegendKey val="0"/>
          <c:showVal val="0"/>
          <c:showCatName val="0"/>
          <c:showSerName val="0"/>
          <c:showPercent val="0"/>
          <c:showBubbleSize val="0"/>
        </c:dLbls>
        <c:marker val="1"/>
        <c:smooth val="0"/>
        <c:axId val="1104015448"/>
        <c:axId val="1104015776"/>
      </c:lineChart>
      <c:lineChart>
        <c:grouping val="standard"/>
        <c:varyColors val="0"/>
        <c:ser>
          <c:idx val="2"/>
          <c:order val="2"/>
          <c:tx>
            <c:strRef>
              <c:f>DATA1.27!$C$12</c:f>
              <c:strCache>
                <c:ptCount val="1"/>
                <c:pt idx="0">
                  <c:v>5 best performing OECD countries</c:v>
                </c:pt>
              </c:strCache>
            </c:strRef>
          </c:tx>
          <c:spPr>
            <a:ln w="28575" cap="rnd">
              <a:noFill/>
              <a:round/>
            </a:ln>
            <a:effectLst/>
          </c:spPr>
          <c:marker>
            <c:symbol val="dash"/>
            <c:size val="5"/>
            <c:spPr>
              <a:solidFill>
                <a:schemeClr val="tx1"/>
              </a:solidFill>
              <a:ln w="3175">
                <a:solidFill>
                  <a:srgbClr val="000000"/>
                </a:solidFill>
              </a:ln>
              <a:effectLst/>
            </c:spPr>
          </c:marker>
          <c:cat>
            <c:multiLvlStrRef>
              <c:f>DATA1.27!$D$8:$U$9</c:f>
              <c:multiLvlStrCache>
                <c:ptCount val="16"/>
                <c:lvl>
                  <c:pt idx="0">
                    <c:v>Greece</c:v>
                  </c:pt>
                  <c:pt idx="1">
                    <c:v>OECD</c:v>
                  </c:pt>
                  <c:pt idx="2">
                    <c:v>Greece</c:v>
                  </c:pt>
                  <c:pt idx="3">
                    <c:v>OECD</c:v>
                  </c:pt>
                  <c:pt idx="4">
                    <c:v>Greece</c:v>
                  </c:pt>
                  <c:pt idx="5">
                    <c:v>OECD</c:v>
                  </c:pt>
                  <c:pt idx="6">
                    <c:v>Greece</c:v>
                  </c:pt>
                  <c:pt idx="7">
                    <c:v>OECD</c:v>
                  </c:pt>
                  <c:pt idx="8">
                    <c:v>Greece</c:v>
                  </c:pt>
                  <c:pt idx="9">
                    <c:v>OECD</c:v>
                  </c:pt>
                  <c:pt idx="10">
                    <c:v>Greece</c:v>
                  </c:pt>
                  <c:pt idx="11">
                    <c:v>OECD</c:v>
                  </c:pt>
                  <c:pt idx="12">
                    <c:v>Greece</c:v>
                  </c:pt>
                  <c:pt idx="13">
                    <c:v>OECD</c:v>
                  </c:pt>
                  <c:pt idx="14">
                    <c:v>Greece</c:v>
                  </c:pt>
                  <c:pt idx="15">
                    <c:v>OECD</c:v>
                  </c:pt>
                </c:lvl>
                <c:lvl>
                  <c:pt idx="0">
                    <c:v>Overall
PMR
index</c:v>
                  </c:pt>
                  <c:pt idx="2">
                    <c:v>Public
ownership</c:v>
                  </c:pt>
                  <c:pt idx="4">
                    <c:v>Admin.
burden on
start-ups </c:v>
                  </c:pt>
                  <c:pt idx="6">
                    <c:v>Involvement
in
business
operations</c:v>
                  </c:pt>
                  <c:pt idx="8">
                    <c:v>Regulation 
simplification
and 
evaluation
</c:v>
                  </c:pt>
                  <c:pt idx="10">
                    <c:v>Barriers
to FDI</c:v>
                  </c:pt>
                  <c:pt idx="12">
                    <c:v>Barriers to 
trade and
investment</c:v>
                  </c:pt>
                  <c:pt idx="14">
                    <c:v>Barriers
in services
sectors</c:v>
                  </c:pt>
                </c:lvl>
              </c:multiLvlStrCache>
            </c:multiLvlStrRef>
          </c:cat>
          <c:val>
            <c:numRef>
              <c:f>DATA1.27!$D$12:$U$12</c:f>
              <c:numCache>
                <c:formatCode>0.00</c:formatCode>
                <c:ptCount val="16"/>
                <c:pt idx="1">
                  <c:v>1.0026093304157258</c:v>
                </c:pt>
                <c:pt idx="3">
                  <c:v>1.3270709276199342</c:v>
                </c:pt>
                <c:pt idx="5">
                  <c:v>0.13541666865348817</c:v>
                </c:pt>
                <c:pt idx="7">
                  <c:v>0.57301622629165649</c:v>
                </c:pt>
                <c:pt idx="9">
                  <c:v>0.84560606479644773</c:v>
                </c:pt>
                <c:pt idx="11">
                  <c:v>5.1600000262260436E-2</c:v>
                </c:pt>
                <c:pt idx="13">
                  <c:v>0.32479763031005859</c:v>
                </c:pt>
                <c:pt idx="15">
                  <c:v>0.70415585637092593</c:v>
                </c:pt>
              </c:numCache>
            </c:numRef>
          </c:val>
          <c:smooth val="0"/>
          <c:extLst>
            <c:ext xmlns:c16="http://schemas.microsoft.com/office/drawing/2014/chart" uri="{C3380CC4-5D6E-409C-BE32-E72D297353CC}">
              <c16:uniqueId val="{00000010-54FA-413A-A4F7-BB04E33C42D6}"/>
            </c:ext>
          </c:extLst>
        </c:ser>
        <c:ser>
          <c:idx val="3"/>
          <c:order val="3"/>
          <c:tx>
            <c:strRef>
              <c:f>DATA1.27!$C$13</c:f>
              <c:strCache>
                <c:ptCount val="1"/>
                <c:pt idx="0">
                  <c:v>5 lowest performing OECD countries</c:v>
                </c:pt>
              </c:strCache>
            </c:strRef>
          </c:tx>
          <c:spPr>
            <a:ln w="28575" cap="rnd">
              <a:noFill/>
              <a:round/>
            </a:ln>
            <a:effectLst/>
          </c:spPr>
          <c:marker>
            <c:symbol val="dash"/>
            <c:size val="5"/>
            <c:spPr>
              <a:solidFill>
                <a:schemeClr val="tx1"/>
              </a:solidFill>
              <a:ln w="3175">
                <a:solidFill>
                  <a:srgbClr val="000000"/>
                </a:solidFill>
              </a:ln>
              <a:effectLst/>
            </c:spPr>
          </c:marker>
          <c:cat>
            <c:multiLvlStrRef>
              <c:f>DATA1.27!$D$8:$U$9</c:f>
              <c:multiLvlStrCache>
                <c:ptCount val="16"/>
                <c:lvl>
                  <c:pt idx="0">
                    <c:v>Greece</c:v>
                  </c:pt>
                  <c:pt idx="1">
                    <c:v>OECD</c:v>
                  </c:pt>
                  <c:pt idx="2">
                    <c:v>Greece</c:v>
                  </c:pt>
                  <c:pt idx="3">
                    <c:v>OECD</c:v>
                  </c:pt>
                  <c:pt idx="4">
                    <c:v>Greece</c:v>
                  </c:pt>
                  <c:pt idx="5">
                    <c:v>OECD</c:v>
                  </c:pt>
                  <c:pt idx="6">
                    <c:v>Greece</c:v>
                  </c:pt>
                  <c:pt idx="7">
                    <c:v>OECD</c:v>
                  </c:pt>
                  <c:pt idx="8">
                    <c:v>Greece</c:v>
                  </c:pt>
                  <c:pt idx="9">
                    <c:v>OECD</c:v>
                  </c:pt>
                  <c:pt idx="10">
                    <c:v>Greece</c:v>
                  </c:pt>
                  <c:pt idx="11">
                    <c:v>OECD</c:v>
                  </c:pt>
                  <c:pt idx="12">
                    <c:v>Greece</c:v>
                  </c:pt>
                  <c:pt idx="13">
                    <c:v>OECD</c:v>
                  </c:pt>
                  <c:pt idx="14">
                    <c:v>Greece</c:v>
                  </c:pt>
                  <c:pt idx="15">
                    <c:v>OECD</c:v>
                  </c:pt>
                </c:lvl>
                <c:lvl>
                  <c:pt idx="0">
                    <c:v>Overall
PMR
index</c:v>
                  </c:pt>
                  <c:pt idx="2">
                    <c:v>Public
ownership</c:v>
                  </c:pt>
                  <c:pt idx="4">
                    <c:v>Admin.
burden on
start-ups </c:v>
                  </c:pt>
                  <c:pt idx="6">
                    <c:v>Involvement
in
business
operations</c:v>
                  </c:pt>
                  <c:pt idx="8">
                    <c:v>Regulation 
simplification
and 
evaluation
</c:v>
                  </c:pt>
                  <c:pt idx="10">
                    <c:v>Barriers
to FDI</c:v>
                  </c:pt>
                  <c:pt idx="12">
                    <c:v>Barriers to 
trade and
investment</c:v>
                  </c:pt>
                  <c:pt idx="14">
                    <c:v>Barriers
in services
sectors</c:v>
                  </c:pt>
                </c:lvl>
              </c:multiLvlStrCache>
            </c:multiLvlStrRef>
          </c:cat>
          <c:val>
            <c:numRef>
              <c:f>DATA1.27!$D$13:$U$13</c:f>
              <c:numCache>
                <c:formatCode>0.00</c:formatCode>
                <c:ptCount val="16"/>
                <c:pt idx="1">
                  <c:v>1.8216177225112915</c:v>
                </c:pt>
                <c:pt idx="3">
                  <c:v>3.1049726009368896</c:v>
                </c:pt>
                <c:pt idx="5">
                  <c:v>2.3099999904632567</c:v>
                </c:pt>
                <c:pt idx="7">
                  <c:v>1.9208304882049561</c:v>
                </c:pt>
                <c:pt idx="9">
                  <c:v>2.243030309677124</c:v>
                </c:pt>
                <c:pt idx="11">
                  <c:v>1.0740000128746032</c:v>
                </c:pt>
                <c:pt idx="13">
                  <c:v>1.393823504447937</c:v>
                </c:pt>
                <c:pt idx="15">
                  <c:v>3.5059307575225831</c:v>
                </c:pt>
              </c:numCache>
            </c:numRef>
          </c:val>
          <c:smooth val="0"/>
          <c:extLst>
            <c:ext xmlns:c16="http://schemas.microsoft.com/office/drawing/2014/chart" uri="{C3380CC4-5D6E-409C-BE32-E72D297353CC}">
              <c16:uniqueId val="{00000011-54FA-413A-A4F7-BB04E33C42D6}"/>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20385951"/>
        <c:axId val="20383327"/>
      </c:lineChart>
      <c:catAx>
        <c:axId val="1104015448"/>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104015776"/>
        <c:crosses val="autoZero"/>
        <c:auto val="1"/>
        <c:lblAlgn val="ctr"/>
        <c:lblOffset val="0"/>
        <c:tickLblSkip val="1"/>
        <c:noMultiLvlLbl val="0"/>
      </c:catAx>
      <c:valAx>
        <c:axId val="1104015776"/>
        <c:scaling>
          <c:orientation val="minMax"/>
          <c:max val="3.5"/>
        </c:scaling>
        <c:delete val="0"/>
        <c:axPos val="l"/>
        <c:majorGridlines>
          <c:spPr>
            <a:ln w="9525" cap="flat" cmpd="sng" algn="ctr">
              <a:solidFill>
                <a:srgbClr val="C8C8C8"/>
              </a:solidFill>
              <a:prstDash val="solid"/>
              <a:round/>
            </a:ln>
            <a:effectLst/>
          </c:spPr>
        </c:majorGridlines>
        <c:numFmt formatCode="#,##0.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104015448"/>
        <c:crosses val="autoZero"/>
        <c:crossBetween val="between"/>
      </c:valAx>
      <c:valAx>
        <c:axId val="20383327"/>
        <c:scaling>
          <c:orientation val="minMax"/>
          <c:max val="4"/>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20385951"/>
        <c:crosses val="max"/>
        <c:crossBetween val="between"/>
      </c:valAx>
      <c:catAx>
        <c:axId val="20385951"/>
        <c:scaling>
          <c:orientation val="minMax"/>
        </c:scaling>
        <c:delete val="1"/>
        <c:axPos val="b"/>
        <c:numFmt formatCode="General" sourceLinked="1"/>
        <c:majorTickMark val="out"/>
        <c:minorTickMark val="none"/>
        <c:tickLblPos val="nextTo"/>
        <c:crossAx val="20383327"/>
        <c:crosses val="autoZero"/>
        <c:auto val="1"/>
        <c:lblAlgn val="ctr"/>
        <c:lblOffset val="100"/>
        <c:noMultiLvlLbl val="0"/>
      </c:catAx>
      <c:spPr>
        <a:solidFill>
          <a:srgbClr val="FFFFFF"/>
        </a:solid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3037037037037E-2"/>
          <c:y val="2.6360381177338688E-2"/>
          <c:w val="0.9472736625514403"/>
          <c:h val="0.77287470075389131"/>
        </c:manualLayout>
      </c:layout>
      <c:barChart>
        <c:barDir val="col"/>
        <c:grouping val="clustered"/>
        <c:varyColors val="0"/>
        <c:ser>
          <c:idx val="0"/>
          <c:order val="0"/>
          <c:tx>
            <c:strRef>
              <c:f>DATA1.28!$C$22</c:f>
              <c:strCache>
                <c:ptCount val="1"/>
                <c:pt idx="0">
                  <c:v>2018</c:v>
                </c:pt>
              </c:strCache>
            </c:strRef>
          </c:tx>
          <c:spPr>
            <a:solidFill>
              <a:srgbClr val="DA2128"/>
            </a:solidFill>
            <a:ln w="6350" cmpd="sng">
              <a:solidFill>
                <a:srgbClr val="000000"/>
              </a:solidFill>
            </a:ln>
            <a:effectLst/>
          </c:spPr>
          <c:invertIfNegative val="0"/>
          <c:dPt>
            <c:idx val="1"/>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1-473A-4C95-A007-5FF8ED10D06B}"/>
              </c:ext>
            </c:extLst>
          </c:dPt>
          <c:dPt>
            <c:idx val="3"/>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3-473A-4C95-A007-5FF8ED10D06B}"/>
              </c:ext>
            </c:extLst>
          </c:dPt>
          <c:dPt>
            <c:idx val="5"/>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5-473A-4C95-A007-5FF8ED10D06B}"/>
              </c:ext>
            </c:extLst>
          </c:dPt>
          <c:dPt>
            <c:idx val="7"/>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7-473A-4C95-A007-5FF8ED10D06B}"/>
              </c:ext>
            </c:extLst>
          </c:dPt>
          <c:dPt>
            <c:idx val="9"/>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9-473A-4C95-A007-5FF8ED10D06B}"/>
              </c:ext>
            </c:extLst>
          </c:dPt>
          <c:dPt>
            <c:idx val="11"/>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B-473A-4C95-A007-5FF8ED10D06B}"/>
              </c:ext>
            </c:extLst>
          </c:dPt>
          <c:dPt>
            <c:idx val="13"/>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D-473A-4C95-A007-5FF8ED10D06B}"/>
              </c:ext>
            </c:extLst>
          </c:dPt>
          <c:dPt>
            <c:idx val="15"/>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F-473A-4C95-A007-5FF8ED10D06B}"/>
              </c:ext>
            </c:extLst>
          </c:dPt>
          <c:cat>
            <c:multiLvlStrRef>
              <c:f>DATA1.28!$D$20:$Q$21</c:f>
              <c:multiLvlStrCache>
                <c:ptCount val="14"/>
                <c:lvl>
                  <c:pt idx="0">
                    <c:v>Greece</c:v>
                  </c:pt>
                  <c:pt idx="1">
                    <c:v>OECD</c:v>
                  </c:pt>
                  <c:pt idx="2">
                    <c:v>Greece</c:v>
                  </c:pt>
                  <c:pt idx="3">
                    <c:v>OECD</c:v>
                  </c:pt>
                  <c:pt idx="4">
                    <c:v>Greece</c:v>
                  </c:pt>
                  <c:pt idx="5">
                    <c:v>OECD</c:v>
                  </c:pt>
                  <c:pt idx="6">
                    <c:v>Greece</c:v>
                  </c:pt>
                  <c:pt idx="7">
                    <c:v>OECD</c:v>
                  </c:pt>
                  <c:pt idx="8">
                    <c:v>Greece</c:v>
                  </c:pt>
                  <c:pt idx="9">
                    <c:v>OECD</c:v>
                  </c:pt>
                  <c:pt idx="10">
                    <c:v>Greece</c:v>
                  </c:pt>
                  <c:pt idx="11">
                    <c:v>OECD</c:v>
                  </c:pt>
                  <c:pt idx="12">
                    <c:v>Greece</c:v>
                  </c:pt>
                  <c:pt idx="13">
                    <c:v>OECD</c:v>
                  </c:pt>
                </c:lvl>
                <c:lvl>
                  <c:pt idx="0">
                    <c:v>Lawyers</c:v>
                  </c:pt>
                  <c:pt idx="2">
                    <c:v>Notaries</c:v>
                  </c:pt>
                  <c:pt idx="4">
                    <c:v>Accountants</c:v>
                  </c:pt>
                  <c:pt idx="6">
                    <c:v>Architects</c:v>
                  </c:pt>
                  <c:pt idx="8">
                    <c:v>Civil 
engineers</c:v>
                  </c:pt>
                  <c:pt idx="10">
                    <c:v>Estate 
agents</c:v>
                  </c:pt>
                  <c:pt idx="12">
                    <c:v>Retail 
distribution</c:v>
                  </c:pt>
                </c:lvl>
              </c:multiLvlStrCache>
            </c:multiLvlStrRef>
          </c:cat>
          <c:val>
            <c:numRef>
              <c:f>DATA1.28!$D$22:$Q$22</c:f>
              <c:numCache>
                <c:formatCode>0.00</c:formatCode>
                <c:ptCount val="14"/>
                <c:pt idx="0">
                  <c:v>3.9000000953674316</c:v>
                </c:pt>
                <c:pt idx="1">
                  <c:v>3.1926587649754117</c:v>
                </c:pt>
                <c:pt idx="2">
                  <c:v>5.1785717010498047</c:v>
                </c:pt>
                <c:pt idx="3">
                  <c:v>4.659523860514164</c:v>
                </c:pt>
                <c:pt idx="4">
                  <c:v>1.2625000476837158</c:v>
                </c:pt>
                <c:pt idx="5">
                  <c:v>1.100357152734484</c:v>
                </c:pt>
                <c:pt idx="6">
                  <c:v>1.7999999523162842</c:v>
                </c:pt>
                <c:pt idx="7">
                  <c:v>1.5007936380803586</c:v>
                </c:pt>
                <c:pt idx="8">
                  <c:v>1.7999999523162842</c:v>
                </c:pt>
                <c:pt idx="9">
                  <c:v>1.2823696073676858</c:v>
                </c:pt>
                <c:pt idx="10">
                  <c:v>0.2142857164144516</c:v>
                </c:pt>
                <c:pt idx="11">
                  <c:v>0.82168367483786175</c:v>
                </c:pt>
                <c:pt idx="12">
                  <c:v>2.5361344814300537</c:v>
                </c:pt>
                <c:pt idx="13">
                  <c:v>1.2581437701093299</c:v>
                </c:pt>
              </c:numCache>
            </c:numRef>
          </c:val>
          <c:extLst>
            <c:ext xmlns:c16="http://schemas.microsoft.com/office/drawing/2014/chart" uri="{C3380CC4-5D6E-409C-BE32-E72D297353CC}">
              <c16:uniqueId val="{00000010-473A-4C95-A007-5FF8ED10D06B}"/>
            </c:ext>
          </c:extLst>
        </c:ser>
        <c:dLbls>
          <c:showLegendKey val="0"/>
          <c:showVal val="0"/>
          <c:showCatName val="0"/>
          <c:showSerName val="0"/>
          <c:showPercent val="0"/>
          <c:showBubbleSize val="0"/>
        </c:dLbls>
        <c:gapWidth val="150"/>
        <c:overlap val="-27"/>
        <c:axId val="1104015448"/>
        <c:axId val="1104015776"/>
      </c:barChart>
      <c:lineChart>
        <c:grouping val="standard"/>
        <c:varyColors val="0"/>
        <c:ser>
          <c:idx val="1"/>
          <c:order val="1"/>
          <c:tx>
            <c:strRef>
              <c:f>DATA1.28!$C$23</c:f>
              <c:strCache>
                <c:ptCount val="1"/>
                <c:pt idx="0">
                  <c:v>2013¹</c:v>
                </c:pt>
              </c:strCache>
            </c:strRef>
          </c:tx>
          <c:spPr>
            <a:ln w="28575" cap="rnd">
              <a:noFill/>
              <a:round/>
            </a:ln>
            <a:effectLst/>
            <a:extLst>
              <a:ext uri="{91240B29-F687-4F45-9708-019B960494DF}">
                <a14:hiddenLine xmlns:a14="http://schemas.microsoft.com/office/drawing/2010/main" w="28575" cap="rnd">
                  <a:solidFill>
                    <a:srgbClr val="C0504D"/>
                  </a:solidFill>
                  <a:round/>
                </a14:hiddenLine>
              </a:ext>
            </a:extLst>
          </c:spPr>
          <c:marker>
            <c:symbol val="triangle"/>
            <c:size val="9"/>
            <c:spPr>
              <a:solidFill>
                <a:schemeClr val="bg1"/>
              </a:solidFill>
              <a:ln w="19050">
                <a:solidFill>
                  <a:schemeClr val="tx1"/>
                </a:solidFill>
                <a:prstDash val="solid"/>
              </a:ln>
              <a:effectLst/>
            </c:spPr>
          </c:marker>
          <c:cat>
            <c:multiLvlStrRef>
              <c:f>DATA1.28!$D$20:$Q$21</c:f>
              <c:multiLvlStrCache>
                <c:ptCount val="14"/>
                <c:lvl>
                  <c:pt idx="0">
                    <c:v>Greece</c:v>
                  </c:pt>
                  <c:pt idx="1">
                    <c:v>OECD</c:v>
                  </c:pt>
                  <c:pt idx="2">
                    <c:v>Greece</c:v>
                  </c:pt>
                  <c:pt idx="3">
                    <c:v>OECD</c:v>
                  </c:pt>
                  <c:pt idx="4">
                    <c:v>Greece</c:v>
                  </c:pt>
                  <c:pt idx="5">
                    <c:v>OECD</c:v>
                  </c:pt>
                  <c:pt idx="6">
                    <c:v>Greece</c:v>
                  </c:pt>
                  <c:pt idx="7">
                    <c:v>OECD</c:v>
                  </c:pt>
                  <c:pt idx="8">
                    <c:v>Greece</c:v>
                  </c:pt>
                  <c:pt idx="9">
                    <c:v>OECD</c:v>
                  </c:pt>
                  <c:pt idx="10">
                    <c:v>Greece</c:v>
                  </c:pt>
                  <c:pt idx="11">
                    <c:v>OECD</c:v>
                  </c:pt>
                  <c:pt idx="12">
                    <c:v>Greece</c:v>
                  </c:pt>
                  <c:pt idx="13">
                    <c:v>OECD</c:v>
                  </c:pt>
                </c:lvl>
                <c:lvl>
                  <c:pt idx="0">
                    <c:v>Lawyers</c:v>
                  </c:pt>
                  <c:pt idx="2">
                    <c:v>Notaries</c:v>
                  </c:pt>
                  <c:pt idx="4">
                    <c:v>Accountants</c:v>
                  </c:pt>
                  <c:pt idx="6">
                    <c:v>Architects</c:v>
                  </c:pt>
                  <c:pt idx="8">
                    <c:v>Civil 
engineers</c:v>
                  </c:pt>
                  <c:pt idx="10">
                    <c:v>Estate 
agents</c:v>
                  </c:pt>
                  <c:pt idx="12">
                    <c:v>Retail 
distribution</c:v>
                  </c:pt>
                </c:lvl>
              </c:multiLvlStrCache>
            </c:multiLvlStrRef>
          </c:cat>
          <c:val>
            <c:numRef>
              <c:f>DATA1.28!$D$23:$Q$23</c:f>
              <c:numCache>
                <c:formatCode>General</c:formatCode>
                <c:ptCount val="14"/>
                <c:pt idx="0" formatCode="0.00">
                  <c:v>3.854166666666667</c:v>
                </c:pt>
                <c:pt idx="2" formatCode="0.00">
                  <c:v>5.15625</c:v>
                </c:pt>
                <c:pt idx="4" formatCode="0.00">
                  <c:v>1.75</c:v>
                </c:pt>
                <c:pt idx="6" formatCode="0.00">
                  <c:v>2</c:v>
                </c:pt>
                <c:pt idx="8" formatCode="0.00">
                  <c:v>2.1111111111111112</c:v>
                </c:pt>
                <c:pt idx="10" formatCode="0.00">
                  <c:v>0</c:v>
                </c:pt>
                <c:pt idx="12" formatCode="0.00">
                  <c:v>2.8302521008403363</c:v>
                </c:pt>
              </c:numCache>
            </c:numRef>
          </c:val>
          <c:smooth val="0"/>
          <c:extLst>
            <c:ext xmlns:c16="http://schemas.microsoft.com/office/drawing/2014/chart" uri="{C3380CC4-5D6E-409C-BE32-E72D297353CC}">
              <c16:uniqueId val="{00000011-473A-4C95-A007-5FF8ED10D06B}"/>
            </c:ext>
          </c:extLst>
        </c:ser>
        <c:dLbls>
          <c:showLegendKey val="0"/>
          <c:showVal val="0"/>
          <c:showCatName val="0"/>
          <c:showSerName val="0"/>
          <c:showPercent val="0"/>
          <c:showBubbleSize val="0"/>
        </c:dLbls>
        <c:marker val="1"/>
        <c:smooth val="0"/>
        <c:axId val="1104015448"/>
        <c:axId val="1104015776"/>
      </c:lineChart>
      <c:lineChart>
        <c:grouping val="standard"/>
        <c:varyColors val="0"/>
        <c:ser>
          <c:idx val="2"/>
          <c:order val="2"/>
          <c:tx>
            <c:strRef>
              <c:f>DATA1.28!$C$24</c:f>
              <c:strCache>
                <c:ptCount val="1"/>
                <c:pt idx="0">
                  <c:v>5 best performing OECD countries</c:v>
                </c:pt>
              </c:strCache>
            </c:strRef>
          </c:tx>
          <c:spPr>
            <a:ln w="28575" cap="rnd">
              <a:noFill/>
              <a:round/>
            </a:ln>
            <a:effectLst/>
            <a:extLst>
              <a:ext uri="{91240B29-F687-4F45-9708-019B960494DF}">
                <a14:hiddenLine xmlns:a14="http://schemas.microsoft.com/office/drawing/2010/main" w="28575" cap="rnd">
                  <a:solidFill>
                    <a:srgbClr val="9BBB59"/>
                  </a:solidFill>
                  <a:round/>
                </a14:hiddenLine>
              </a:ext>
            </a:extLst>
          </c:spPr>
          <c:marker>
            <c:symbol val="dash"/>
            <c:size val="5"/>
            <c:spPr>
              <a:solidFill>
                <a:schemeClr val="tx1"/>
              </a:solidFill>
              <a:ln w="3175">
                <a:solidFill>
                  <a:schemeClr val="tx1"/>
                </a:solidFill>
                <a:prstDash val="solid"/>
              </a:ln>
              <a:effectLst/>
            </c:spPr>
          </c:marker>
          <c:cat>
            <c:multiLvlStrRef>
              <c:f>DATA1.28!$D$20:$Q$21</c:f>
              <c:multiLvlStrCache>
                <c:ptCount val="14"/>
                <c:lvl>
                  <c:pt idx="0">
                    <c:v>Greece</c:v>
                  </c:pt>
                  <c:pt idx="1">
                    <c:v>OECD</c:v>
                  </c:pt>
                  <c:pt idx="2">
                    <c:v>Greece</c:v>
                  </c:pt>
                  <c:pt idx="3">
                    <c:v>OECD</c:v>
                  </c:pt>
                  <c:pt idx="4">
                    <c:v>Greece</c:v>
                  </c:pt>
                  <c:pt idx="5">
                    <c:v>OECD</c:v>
                  </c:pt>
                  <c:pt idx="6">
                    <c:v>Greece</c:v>
                  </c:pt>
                  <c:pt idx="7">
                    <c:v>OECD</c:v>
                  </c:pt>
                  <c:pt idx="8">
                    <c:v>Greece</c:v>
                  </c:pt>
                  <c:pt idx="9">
                    <c:v>OECD</c:v>
                  </c:pt>
                  <c:pt idx="10">
                    <c:v>Greece</c:v>
                  </c:pt>
                  <c:pt idx="11">
                    <c:v>OECD</c:v>
                  </c:pt>
                  <c:pt idx="12">
                    <c:v>Greece</c:v>
                  </c:pt>
                  <c:pt idx="13">
                    <c:v>OECD</c:v>
                  </c:pt>
                </c:lvl>
                <c:lvl>
                  <c:pt idx="0">
                    <c:v>Lawyers</c:v>
                  </c:pt>
                  <c:pt idx="2">
                    <c:v>Notaries</c:v>
                  </c:pt>
                  <c:pt idx="4">
                    <c:v>Accountants</c:v>
                  </c:pt>
                  <c:pt idx="6">
                    <c:v>Architects</c:v>
                  </c:pt>
                  <c:pt idx="8">
                    <c:v>Civil 
engineers</c:v>
                  </c:pt>
                  <c:pt idx="10">
                    <c:v>Estate 
agents</c:v>
                  </c:pt>
                  <c:pt idx="12">
                    <c:v>Retail 
distribution</c:v>
                  </c:pt>
                </c:lvl>
              </c:multiLvlStrCache>
            </c:multiLvlStrRef>
          </c:cat>
          <c:val>
            <c:numRef>
              <c:f>DATA1.28!$D$24:$Q$24</c:f>
              <c:numCache>
                <c:formatCode>0.00</c:formatCode>
                <c:ptCount val="14"/>
                <c:pt idx="1">
                  <c:v>1.3525000095367432</c:v>
                </c:pt>
                <c:pt idx="3">
                  <c:v>3.0267858102917673</c:v>
                </c:pt>
                <c:pt idx="5">
                  <c:v>0</c:v>
                </c:pt>
                <c:pt idx="7">
                  <c:v>4.0000001341104506E-2</c:v>
                </c:pt>
                <c:pt idx="9">
                  <c:v>0</c:v>
                </c:pt>
                <c:pt idx="11">
                  <c:v>0</c:v>
                </c:pt>
                <c:pt idx="13">
                  <c:v>0.22268907614052297</c:v>
                </c:pt>
              </c:numCache>
            </c:numRef>
          </c:val>
          <c:smooth val="0"/>
          <c:extLst>
            <c:ext xmlns:c16="http://schemas.microsoft.com/office/drawing/2014/chart" uri="{C3380CC4-5D6E-409C-BE32-E72D297353CC}">
              <c16:uniqueId val="{00000012-473A-4C95-A007-5FF8ED10D06B}"/>
            </c:ext>
          </c:extLst>
        </c:ser>
        <c:ser>
          <c:idx val="3"/>
          <c:order val="3"/>
          <c:tx>
            <c:strRef>
              <c:f>DATA1.28!$C$25</c:f>
              <c:strCache>
                <c:ptCount val="1"/>
                <c:pt idx="0">
                  <c:v>5 lowest performing OECD countries</c:v>
                </c:pt>
              </c:strCache>
            </c:strRef>
          </c:tx>
          <c:spPr>
            <a:ln w="25400" cap="rnd">
              <a:noFill/>
              <a:round/>
            </a:ln>
            <a:effectLst/>
          </c:spPr>
          <c:marker>
            <c:symbol val="dash"/>
            <c:size val="5"/>
            <c:spPr>
              <a:solidFill>
                <a:schemeClr val="tx1"/>
              </a:solidFill>
              <a:ln w="3175">
                <a:solidFill>
                  <a:schemeClr val="tx1"/>
                </a:solidFill>
              </a:ln>
              <a:effectLst/>
            </c:spPr>
          </c:marker>
          <c:cat>
            <c:multiLvlStrRef>
              <c:f>DATA1.28!$D$20:$Q$21</c:f>
              <c:multiLvlStrCache>
                <c:ptCount val="14"/>
                <c:lvl>
                  <c:pt idx="0">
                    <c:v>Greece</c:v>
                  </c:pt>
                  <c:pt idx="1">
                    <c:v>OECD</c:v>
                  </c:pt>
                  <c:pt idx="2">
                    <c:v>Greece</c:v>
                  </c:pt>
                  <c:pt idx="3">
                    <c:v>OECD</c:v>
                  </c:pt>
                  <c:pt idx="4">
                    <c:v>Greece</c:v>
                  </c:pt>
                  <c:pt idx="5">
                    <c:v>OECD</c:v>
                  </c:pt>
                  <c:pt idx="6">
                    <c:v>Greece</c:v>
                  </c:pt>
                  <c:pt idx="7">
                    <c:v>OECD</c:v>
                  </c:pt>
                  <c:pt idx="8">
                    <c:v>Greece</c:v>
                  </c:pt>
                  <c:pt idx="9">
                    <c:v>OECD</c:v>
                  </c:pt>
                  <c:pt idx="10">
                    <c:v>Greece</c:v>
                  </c:pt>
                  <c:pt idx="11">
                    <c:v>OECD</c:v>
                  </c:pt>
                  <c:pt idx="12">
                    <c:v>Greece</c:v>
                  </c:pt>
                  <c:pt idx="13">
                    <c:v>OECD</c:v>
                  </c:pt>
                </c:lvl>
                <c:lvl>
                  <c:pt idx="0">
                    <c:v>Lawyers</c:v>
                  </c:pt>
                  <c:pt idx="2">
                    <c:v>Notaries</c:v>
                  </c:pt>
                  <c:pt idx="4">
                    <c:v>Accountants</c:v>
                  </c:pt>
                  <c:pt idx="6">
                    <c:v>Architects</c:v>
                  </c:pt>
                  <c:pt idx="8">
                    <c:v>Civil 
engineers</c:v>
                  </c:pt>
                  <c:pt idx="10">
                    <c:v>Estate 
agents</c:v>
                  </c:pt>
                  <c:pt idx="12">
                    <c:v>Retail 
distribution</c:v>
                  </c:pt>
                </c:lvl>
              </c:multiLvlStrCache>
            </c:multiLvlStrRef>
          </c:cat>
          <c:val>
            <c:numRef>
              <c:f>DATA1.28!$D$25:$Q$25</c:f>
              <c:numCache>
                <c:formatCode>0.00</c:formatCode>
                <c:ptCount val="14"/>
                <c:pt idx="1">
                  <c:v>4.3937499999999998</c:v>
                </c:pt>
                <c:pt idx="3">
                  <c:v>5.415476226806641</c:v>
                </c:pt>
                <c:pt idx="5">
                  <c:v>3.5538889408111571</c:v>
                </c:pt>
                <c:pt idx="7">
                  <c:v>3.1924999713897706</c:v>
                </c:pt>
                <c:pt idx="9">
                  <c:v>3.0105555057525635</c:v>
                </c:pt>
                <c:pt idx="11">
                  <c:v>2.3714285612106325</c:v>
                </c:pt>
                <c:pt idx="13">
                  <c:v>2.4818487644195555</c:v>
                </c:pt>
              </c:numCache>
            </c:numRef>
          </c:val>
          <c:smooth val="0"/>
          <c:extLst>
            <c:ext xmlns:c16="http://schemas.microsoft.com/office/drawing/2014/chart" uri="{C3380CC4-5D6E-409C-BE32-E72D297353CC}">
              <c16:uniqueId val="{00000013-473A-4C95-A007-5FF8ED10D06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947494464"/>
        <c:axId val="947487904"/>
      </c:lineChart>
      <c:catAx>
        <c:axId val="1104015448"/>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c:spPr>
        <c:txPr>
          <a:bodyPr rot="0" spcFirstLastPara="1" vertOverflow="ellipsis"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1104015776"/>
        <c:crosses val="autoZero"/>
        <c:auto val="1"/>
        <c:lblAlgn val="ctr"/>
        <c:lblOffset val="0"/>
        <c:tickLblSkip val="1"/>
        <c:noMultiLvlLbl val="0"/>
      </c:catAx>
      <c:valAx>
        <c:axId val="1104015776"/>
        <c:scaling>
          <c:orientation val="minMax"/>
          <c:max val="6"/>
        </c:scaling>
        <c:delete val="0"/>
        <c:axPos val="l"/>
        <c:majorGridlines>
          <c:spPr>
            <a:ln w="9525" cap="flat" cmpd="sng" algn="ctr">
              <a:solidFill>
                <a:srgbClr val="C8C8C8"/>
              </a:solidFill>
              <a:prstDash val="solid"/>
              <a:round/>
            </a:ln>
            <a:effectLst/>
          </c:spPr>
        </c:majorGridlines>
        <c:numFmt formatCode="General"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1104015448"/>
        <c:crosses val="autoZero"/>
        <c:crossBetween val="between"/>
        <c:majorUnit val="1"/>
      </c:valAx>
      <c:valAx>
        <c:axId val="947487904"/>
        <c:scaling>
          <c:orientation val="minMax"/>
          <c:max val="6"/>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947494464"/>
        <c:crosses val="max"/>
        <c:crossBetween val="between"/>
      </c:valAx>
      <c:catAx>
        <c:axId val="947494464"/>
        <c:scaling>
          <c:orientation val="minMax"/>
        </c:scaling>
        <c:delete val="1"/>
        <c:axPos val="b"/>
        <c:numFmt formatCode="General" sourceLinked="1"/>
        <c:majorTickMark val="out"/>
        <c:minorTickMark val="none"/>
        <c:tickLblPos val="nextTo"/>
        <c:crossAx val="947487904"/>
        <c:crosses val="autoZero"/>
        <c:auto val="1"/>
        <c:lblAlgn val="ctr"/>
        <c:lblOffset val="100"/>
        <c:noMultiLvlLbl val="0"/>
      </c:catAx>
      <c:spPr>
        <a:no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5400000" vert="horz"/>
    <a:lstStyle/>
    <a:p>
      <a:pPr>
        <a:defRPr sz="1400" b="1">
          <a:solidFill>
            <a:schemeClr val="tx1">
              <a:lumMod val="50000"/>
            </a:schemeClr>
          </a:solidFill>
          <a:latin typeface="Arial Narrow" panose="020B0606020202030204" pitchFamily="34" charset="0"/>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91906359820374E-2"/>
          <c:y val="5.2502382074236957E-2"/>
          <c:w val="0.95162894375857343"/>
          <c:h val="0.84631722222222228"/>
        </c:manualLayout>
      </c:layout>
      <c:barChart>
        <c:barDir val="col"/>
        <c:grouping val="clustered"/>
        <c:varyColors val="0"/>
        <c:ser>
          <c:idx val="2"/>
          <c:order val="0"/>
          <c:tx>
            <c:strRef>
              <c:f>DATA1.31!$M$5</c:f>
              <c:strCache>
                <c:ptCount val="1"/>
                <c:pt idx="0">
                  <c:v>2017</c:v>
                </c:pt>
              </c:strCache>
            </c:strRef>
          </c:tx>
          <c:spPr>
            <a:solidFill>
              <a:srgbClr val="037BC1"/>
            </a:solidFill>
            <a:ln w="6350" cmpd="sng">
              <a:solidFill>
                <a:srgbClr val="000000"/>
              </a:solidFill>
            </a:ln>
            <a:effectLst/>
          </c:spPr>
          <c:invertIfNegative val="0"/>
          <c:dPt>
            <c:idx val="9"/>
            <c:invertIfNegative val="0"/>
            <c:bubble3D val="0"/>
            <c:spPr>
              <a:solidFill>
                <a:srgbClr val="DA2128"/>
              </a:solidFill>
              <a:ln w="6350" cmpd="sng">
                <a:solidFill>
                  <a:srgbClr val="000000"/>
                </a:solidFill>
              </a:ln>
              <a:effectLst/>
            </c:spPr>
            <c:extLst>
              <c:ext xmlns:c16="http://schemas.microsoft.com/office/drawing/2014/chart" uri="{C3380CC4-5D6E-409C-BE32-E72D297353CC}">
                <c16:uniqueId val="{00000001-F14E-4F48-91A2-F9A355677ECF}"/>
              </c:ext>
            </c:extLst>
          </c:dPt>
          <c:cat>
            <c:strRef>
              <c:f>DATA1.31!$J$6:$J$26</c:f>
              <c:strCache>
                <c:ptCount val="11"/>
                <c:pt idx="0">
                  <c:v>BEL</c:v>
                </c:pt>
                <c:pt idx="1">
                  <c:v>AUT</c:v>
                </c:pt>
                <c:pt idx="2">
                  <c:v>CZE</c:v>
                </c:pt>
                <c:pt idx="3">
                  <c:v>HUN</c:v>
                </c:pt>
                <c:pt idx="4">
                  <c:v>DEU</c:v>
                </c:pt>
                <c:pt idx="5">
                  <c:v>POL</c:v>
                </c:pt>
                <c:pt idx="6">
                  <c:v>PRT</c:v>
                </c:pt>
                <c:pt idx="7">
                  <c:v>SVN</c:v>
                </c:pt>
                <c:pt idx="8">
                  <c:v>ESP</c:v>
                </c:pt>
                <c:pt idx="9">
                  <c:v>GRC</c:v>
                </c:pt>
                <c:pt idx="10">
                  <c:v>ITA</c:v>
                </c:pt>
              </c:strCache>
            </c:strRef>
          </c:cat>
          <c:val>
            <c:numRef>
              <c:f>DATA1.31!$M$6:$M$26</c:f>
              <c:numCache>
                <c:formatCode>General</c:formatCode>
                <c:ptCount val="11"/>
                <c:pt idx="0">
                  <c:v>2.9</c:v>
                </c:pt>
                <c:pt idx="1">
                  <c:v>4.7</c:v>
                </c:pt>
                <c:pt idx="2">
                  <c:v>5.2333333333333334</c:v>
                </c:pt>
                <c:pt idx="3">
                  <c:v>6.0333333333333332</c:v>
                </c:pt>
                <c:pt idx="4">
                  <c:v>6.8</c:v>
                </c:pt>
                <c:pt idx="5">
                  <c:v>7.7333333333333334</c:v>
                </c:pt>
                <c:pt idx="6">
                  <c:v>8.3333333333333339</c:v>
                </c:pt>
                <c:pt idx="7">
                  <c:v>9.7333333333333325</c:v>
                </c:pt>
                <c:pt idx="8">
                  <c:v>10.966666666666667</c:v>
                </c:pt>
                <c:pt idx="9">
                  <c:v>15.966666666666667</c:v>
                </c:pt>
                <c:pt idx="10">
                  <c:v>18.266666666666666</c:v>
                </c:pt>
              </c:numCache>
            </c:numRef>
          </c:val>
          <c:extLst>
            <c:ext xmlns:c16="http://schemas.microsoft.com/office/drawing/2014/chart" uri="{C3380CC4-5D6E-409C-BE32-E72D297353CC}">
              <c16:uniqueId val="{00000002-F14E-4F48-91A2-F9A355677ECF}"/>
            </c:ext>
          </c:extLst>
        </c:ser>
        <c:dLbls>
          <c:showLegendKey val="0"/>
          <c:showVal val="0"/>
          <c:showCatName val="0"/>
          <c:showSerName val="0"/>
          <c:showPercent val="0"/>
          <c:showBubbleSize val="0"/>
        </c:dLbls>
        <c:gapWidth val="150"/>
        <c:overlap val="-27"/>
        <c:axId val="1262468984"/>
        <c:axId val="1262465704"/>
      </c:barChart>
      <c:catAx>
        <c:axId val="1262468984"/>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1262465704"/>
        <c:crosses val="autoZero"/>
        <c:auto val="1"/>
        <c:lblAlgn val="ctr"/>
        <c:lblOffset val="0"/>
        <c:tickLblSkip val="1"/>
        <c:noMultiLvlLbl val="0"/>
      </c:catAx>
      <c:valAx>
        <c:axId val="1262465704"/>
        <c:scaling>
          <c:orientation val="minMax"/>
        </c:scaling>
        <c:delete val="0"/>
        <c:axPos val="l"/>
        <c:majorGridlines>
          <c:spPr>
            <a:ln w="9525" cap="flat" cmpd="sng" algn="ctr">
              <a:solidFill>
                <a:srgbClr val="C8C8C8"/>
              </a:solidFill>
              <a:prstDash val="solid"/>
              <a:round/>
            </a:ln>
            <a:effectLst/>
          </c:spPr>
        </c:majorGridlines>
        <c:numFmt formatCode="General"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1262468984"/>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tx1">
              <a:lumMod val="50000"/>
            </a:schemeClr>
          </a:solidFill>
          <a:latin typeface="Arial Narrow" panose="020B0606020202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08413335959647E-2"/>
          <c:y val="8.9201587301587268E-2"/>
          <c:w val="0.93376724588282645"/>
          <c:h val="0.76283783068783073"/>
        </c:manualLayout>
      </c:layout>
      <c:barChart>
        <c:barDir val="col"/>
        <c:grouping val="clustered"/>
        <c:varyColors val="0"/>
        <c:ser>
          <c:idx val="0"/>
          <c:order val="0"/>
          <c:tx>
            <c:strRef>
              <c:f>DATA1.34!$U$7</c:f>
              <c:strCache>
                <c:ptCount val="1"/>
                <c:pt idx="0">
                  <c:v>2018 or latest</c:v>
                </c:pt>
              </c:strCache>
            </c:strRef>
          </c:tx>
          <c:spPr>
            <a:solidFill>
              <a:srgbClr val="037BC1"/>
            </a:solidFill>
            <a:ln w="6350" cmpd="sng">
              <a:solidFill>
                <a:srgbClr val="000000"/>
              </a:solidFill>
            </a:ln>
            <a:effectLst/>
          </c:spPr>
          <c:invertIfNegative val="0"/>
          <c:dPt>
            <c:idx val="2"/>
            <c:invertIfNegative val="0"/>
            <c:bubble3D val="0"/>
            <c:spPr>
              <a:solidFill>
                <a:srgbClr val="DA2128"/>
              </a:solidFill>
              <a:ln w="6350" cmpd="sng">
                <a:solidFill>
                  <a:srgbClr val="000000"/>
                </a:solidFill>
              </a:ln>
              <a:effectLst/>
            </c:spPr>
            <c:extLst>
              <c:ext xmlns:c16="http://schemas.microsoft.com/office/drawing/2014/chart" uri="{C3380CC4-5D6E-409C-BE32-E72D297353CC}">
                <c16:uniqueId val="{00000001-B31F-44BA-87BC-A07661FA8FF6}"/>
              </c:ext>
            </c:extLst>
          </c:dPt>
          <c:dPt>
            <c:idx val="7"/>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3-B31F-44BA-87BC-A07661FA8FF6}"/>
              </c:ext>
            </c:extLst>
          </c:dPt>
          <c:dPt>
            <c:idx val="24"/>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5-B31F-44BA-87BC-A07661FA8FF6}"/>
              </c:ext>
            </c:extLst>
          </c:dPt>
          <c:cat>
            <c:strRef>
              <c:f>DATA1.34!$T$8:$T$44</c:f>
              <c:strCache>
                <c:ptCount val="17"/>
                <c:pt idx="0">
                  <c:v>TUR</c:v>
                </c:pt>
                <c:pt idx="1">
                  <c:v>IRL</c:v>
                </c:pt>
                <c:pt idx="2">
                  <c:v>GRC</c:v>
                </c:pt>
                <c:pt idx="3">
                  <c:v>POL</c:v>
                </c:pt>
                <c:pt idx="4">
                  <c:v>ESP</c:v>
                </c:pt>
                <c:pt idx="5">
                  <c:v>PRT</c:v>
                </c:pt>
                <c:pt idx="6">
                  <c:v>ITA</c:v>
                </c:pt>
                <c:pt idx="7">
                  <c:v>HUN</c:v>
                </c:pt>
                <c:pt idx="8">
                  <c:v>CZE</c:v>
                </c:pt>
                <c:pt idx="9">
                  <c:v>SVN</c:v>
                </c:pt>
                <c:pt idx="10">
                  <c:v>ISL</c:v>
                </c:pt>
                <c:pt idx="11">
                  <c:v>NOR</c:v>
                </c:pt>
                <c:pt idx="12">
                  <c:v>OECD</c:v>
                </c:pt>
                <c:pt idx="13">
                  <c:v>BEL</c:v>
                </c:pt>
                <c:pt idx="14">
                  <c:v>DNK</c:v>
                </c:pt>
                <c:pt idx="15">
                  <c:v>AUT</c:v>
                </c:pt>
                <c:pt idx="16">
                  <c:v>ISR</c:v>
                </c:pt>
              </c:strCache>
            </c:strRef>
          </c:cat>
          <c:val>
            <c:numRef>
              <c:f>DATA1.34!$U$8:$U$44</c:f>
              <c:numCache>
                <c:formatCode>General</c:formatCode>
                <c:ptCount val="17"/>
                <c:pt idx="0">
                  <c:v>0.95978256995601996</c:v>
                </c:pt>
                <c:pt idx="1">
                  <c:v>1.14646980687964</c:v>
                </c:pt>
                <c:pt idx="2">
                  <c:v>1.1773198698882399</c:v>
                </c:pt>
                <c:pt idx="3">
                  <c:v>1.21252282244774</c:v>
                </c:pt>
                <c:pt idx="4">
                  <c:v>1.2432280008284899</c:v>
                </c:pt>
                <c:pt idx="5">
                  <c:v>1.3502291442951899</c:v>
                </c:pt>
                <c:pt idx="6">
                  <c:v>1.39239736189898</c:v>
                </c:pt>
                <c:pt idx="7">
                  <c:v>1.53336948589025</c:v>
                </c:pt>
                <c:pt idx="8">
                  <c:v>1.93017092334522</c:v>
                </c:pt>
                <c:pt idx="9">
                  <c:v>1.95039351084346</c:v>
                </c:pt>
                <c:pt idx="10">
                  <c:v>2.0299396445150801</c:v>
                </c:pt>
                <c:pt idx="11">
                  <c:v>2.07263952691412</c:v>
                </c:pt>
                <c:pt idx="12">
                  <c:v>2.4011712899444499</c:v>
                </c:pt>
                <c:pt idx="13">
                  <c:v>2.76404756819954</c:v>
                </c:pt>
                <c:pt idx="14">
                  <c:v>3.0329203764699399</c:v>
                </c:pt>
                <c:pt idx="15">
                  <c:v>3.1749107896426501</c:v>
                </c:pt>
                <c:pt idx="16">
                  <c:v>4.94078810781133</c:v>
                </c:pt>
              </c:numCache>
            </c:numRef>
          </c:val>
          <c:extLst>
            <c:ext xmlns:c16="http://schemas.microsoft.com/office/drawing/2014/chart" uri="{C3380CC4-5D6E-409C-BE32-E72D297353CC}">
              <c16:uniqueId val="{00000006-B31F-44BA-87BC-A07661FA8FF6}"/>
            </c:ext>
          </c:extLst>
        </c:ser>
        <c:dLbls>
          <c:showLegendKey val="0"/>
          <c:showVal val="0"/>
          <c:showCatName val="0"/>
          <c:showSerName val="0"/>
          <c:showPercent val="0"/>
          <c:showBubbleSize val="0"/>
        </c:dLbls>
        <c:gapWidth val="219"/>
        <c:overlap val="-27"/>
        <c:axId val="1043767240"/>
        <c:axId val="1043773472"/>
      </c:barChart>
      <c:catAx>
        <c:axId val="1043767240"/>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043773472"/>
        <c:crosses val="autoZero"/>
        <c:auto val="1"/>
        <c:lblAlgn val="ctr"/>
        <c:lblOffset val="0"/>
        <c:tickLblSkip val="1"/>
        <c:noMultiLvlLbl val="0"/>
      </c:catAx>
      <c:valAx>
        <c:axId val="1043773472"/>
        <c:scaling>
          <c:orientation val="minMax"/>
          <c:max val="5"/>
        </c:scaling>
        <c:delete val="0"/>
        <c:axPos val="l"/>
        <c:majorGridlines>
          <c:spPr>
            <a:ln w="9525" cap="flat" cmpd="sng" algn="ctr">
              <a:solidFill>
                <a:srgbClr val="C8C8C8"/>
              </a:solidFill>
              <a:prstDash val="solid"/>
              <a:round/>
            </a:ln>
            <a:effectLst/>
          </c:spPr>
        </c:majorGridlines>
        <c:title>
          <c:tx>
            <c:rich>
              <a:bodyPr rot="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r>
                  <a:rPr lang="en-US"/>
                  <a:t>%</a:t>
                </a:r>
              </a:p>
            </c:rich>
          </c:tx>
          <c:layout>
            <c:manualLayout>
              <c:xMode val="edge"/>
              <c:yMode val="edge"/>
              <c:x val="1.7722474747474747E-2"/>
              <c:y val="1.5781481481481476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043767240"/>
        <c:crosses val="autoZero"/>
        <c:crossBetween val="between"/>
        <c:majorUnit val="1"/>
      </c:valAx>
      <c:spPr>
        <a:solidFill>
          <a:srgbClr val="FFFFFF"/>
        </a:solid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14574642207562E-2"/>
          <c:y val="6.4823544973544964E-2"/>
          <c:w val="0.91346562207775339"/>
          <c:h val="0.78154179894179898"/>
        </c:manualLayout>
      </c:layout>
      <c:barChart>
        <c:barDir val="col"/>
        <c:grouping val="stacked"/>
        <c:varyColors val="0"/>
        <c:ser>
          <c:idx val="0"/>
          <c:order val="0"/>
          <c:tx>
            <c:strRef>
              <c:f>DATA1.37!$AE$10</c:f>
              <c:strCache>
                <c:ptCount val="1"/>
                <c:pt idx="0">
                  <c:v>Direct support</c:v>
                </c:pt>
              </c:strCache>
            </c:strRef>
          </c:tx>
          <c:spPr>
            <a:solidFill>
              <a:srgbClr val="037BC1"/>
            </a:solidFill>
            <a:ln w="6350" cmpd="sng">
              <a:solidFill>
                <a:srgbClr val="000000"/>
              </a:solidFill>
            </a:ln>
            <a:effectLst/>
          </c:spPr>
          <c:invertIfNegative val="0"/>
          <c:dPt>
            <c:idx val="1"/>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1-9C70-4BEF-886F-2657FF1263CA}"/>
              </c:ext>
            </c:extLst>
          </c:dPt>
          <c:dPt>
            <c:idx val="2"/>
            <c:invertIfNegative val="0"/>
            <c:bubble3D val="0"/>
            <c:spPr>
              <a:solidFill>
                <a:srgbClr val="DA2128"/>
              </a:solidFill>
              <a:ln w="6350" cmpd="sng">
                <a:solidFill>
                  <a:srgbClr val="000000"/>
                </a:solidFill>
              </a:ln>
              <a:effectLst/>
            </c:spPr>
            <c:extLst>
              <c:ext xmlns:c16="http://schemas.microsoft.com/office/drawing/2014/chart" uri="{C3380CC4-5D6E-409C-BE32-E72D297353CC}">
                <c16:uniqueId val="{0000000A-9C70-4BEF-886F-2657FF1263CA}"/>
              </c:ext>
            </c:extLst>
          </c:dPt>
          <c:dPt>
            <c:idx val="4"/>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3-9C70-4BEF-886F-2657FF1263CA}"/>
              </c:ext>
            </c:extLst>
          </c:dPt>
          <c:dPt>
            <c:idx val="6"/>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5-9C70-4BEF-886F-2657FF1263CA}"/>
              </c:ext>
            </c:extLst>
          </c:dPt>
          <c:dPt>
            <c:idx val="7"/>
            <c:invertIfNegative val="0"/>
            <c:bubble3D val="0"/>
            <c:spPr>
              <a:solidFill>
                <a:srgbClr val="037BC1"/>
              </a:solidFill>
              <a:ln w="6350" cmpd="sng">
                <a:solidFill>
                  <a:srgbClr val="000000"/>
                </a:solidFill>
              </a:ln>
              <a:effectLst/>
            </c:spPr>
            <c:extLst>
              <c:ext xmlns:c16="http://schemas.microsoft.com/office/drawing/2014/chart" uri="{C3380CC4-5D6E-409C-BE32-E72D297353CC}">
                <c16:uniqueId val="{00000007-9C70-4BEF-886F-2657FF1263CA}"/>
              </c:ext>
            </c:extLst>
          </c:dPt>
          <c:cat>
            <c:strRef>
              <c:f>DATA1.37!$AD$11:$AD$45</c:f>
              <c:strCache>
                <c:ptCount val="18"/>
                <c:pt idx="0">
                  <c:v>LVA</c:v>
                </c:pt>
                <c:pt idx="1">
                  <c:v>LTU</c:v>
                </c:pt>
                <c:pt idx="2">
                  <c:v>GRC</c:v>
                </c:pt>
                <c:pt idx="3">
                  <c:v>ESP</c:v>
                </c:pt>
                <c:pt idx="4">
                  <c:v>POL</c:v>
                </c:pt>
                <c:pt idx="5">
                  <c:v>TUR</c:v>
                </c:pt>
                <c:pt idx="6">
                  <c:v>CZE</c:v>
                </c:pt>
                <c:pt idx="7">
                  <c:v>PRT</c:v>
                </c:pt>
                <c:pt idx="8">
                  <c:v>JPN</c:v>
                </c:pt>
                <c:pt idx="9">
                  <c:v>SVN</c:v>
                </c:pt>
                <c:pt idx="10">
                  <c:v>NLD</c:v>
                </c:pt>
                <c:pt idx="11">
                  <c:v>ITA</c:v>
                </c:pt>
                <c:pt idx="12">
                  <c:v>HUN</c:v>
                </c:pt>
                <c:pt idx="13">
                  <c:v>IRL</c:v>
                </c:pt>
                <c:pt idx="14">
                  <c:v>ISL</c:v>
                </c:pt>
                <c:pt idx="15">
                  <c:v>AUT</c:v>
                </c:pt>
                <c:pt idx="16">
                  <c:v>BEL</c:v>
                </c:pt>
                <c:pt idx="17">
                  <c:v>FRA</c:v>
                </c:pt>
              </c:strCache>
            </c:strRef>
          </c:cat>
          <c:val>
            <c:numRef>
              <c:f>DATA1.37!$AE$11:$AE$45</c:f>
              <c:numCache>
                <c:formatCode>General</c:formatCode>
                <c:ptCount val="18"/>
                <c:pt idx="0">
                  <c:v>8.6E-3</c:v>
                </c:pt>
                <c:pt idx="1">
                  <c:v>4.0000000000000001E-3</c:v>
                </c:pt>
                <c:pt idx="2">
                  <c:v>2.2499999999999999E-2</c:v>
                </c:pt>
                <c:pt idx="3">
                  <c:v>5.8200000000000002E-2</c:v>
                </c:pt>
                <c:pt idx="4">
                  <c:v>9.2799999999999994E-2</c:v>
                </c:pt>
                <c:pt idx="5">
                  <c:v>4.8899999999999999E-2</c:v>
                </c:pt>
                <c:pt idx="6">
                  <c:v>7.9100000000000004E-2</c:v>
                </c:pt>
                <c:pt idx="7">
                  <c:v>2.81E-2</c:v>
                </c:pt>
                <c:pt idx="8">
                  <c:v>2.3300000000000001E-2</c:v>
                </c:pt>
                <c:pt idx="9">
                  <c:v>7.3999999999999996E-2</c:v>
                </c:pt>
                <c:pt idx="10">
                  <c:v>2.4400000000000002E-2</c:v>
                </c:pt>
                <c:pt idx="11">
                  <c:v>2.9899999999999999E-2</c:v>
                </c:pt>
                <c:pt idx="12">
                  <c:v>0.13220000000000001</c:v>
                </c:pt>
                <c:pt idx="13">
                  <c:v>4.2900000000000001E-2</c:v>
                </c:pt>
                <c:pt idx="14">
                  <c:v>0.1239</c:v>
                </c:pt>
                <c:pt idx="15">
                  <c:v>7.8299999999999995E-2</c:v>
                </c:pt>
                <c:pt idx="16">
                  <c:v>6.3E-2</c:v>
                </c:pt>
                <c:pt idx="17">
                  <c:v>0.1152</c:v>
                </c:pt>
              </c:numCache>
            </c:numRef>
          </c:val>
          <c:extLst>
            <c:ext xmlns:c16="http://schemas.microsoft.com/office/drawing/2014/chart" uri="{C3380CC4-5D6E-409C-BE32-E72D297353CC}">
              <c16:uniqueId val="{00000008-9C70-4BEF-886F-2657FF1263CA}"/>
            </c:ext>
          </c:extLst>
        </c:ser>
        <c:ser>
          <c:idx val="1"/>
          <c:order val="1"/>
          <c:tx>
            <c:strRef>
              <c:f>DATA1.37!$AF$10</c:f>
              <c:strCache>
                <c:ptCount val="1"/>
                <c:pt idx="0">
                  <c:v>Indirect support through R&amp;D tax incentives</c:v>
                </c:pt>
              </c:strCache>
            </c:strRef>
          </c:tx>
          <c:spPr>
            <a:solidFill>
              <a:srgbClr val="8CC841"/>
            </a:solidFill>
            <a:ln w="6350" cmpd="sng">
              <a:solidFill>
                <a:srgbClr val="000000"/>
              </a:solidFill>
            </a:ln>
            <a:effectLst/>
          </c:spPr>
          <c:invertIfNegative val="0"/>
          <c:cat>
            <c:strRef>
              <c:f>DATA1.37!$AD$11:$AD$45</c:f>
              <c:strCache>
                <c:ptCount val="18"/>
                <c:pt idx="0">
                  <c:v>LVA</c:v>
                </c:pt>
                <c:pt idx="1">
                  <c:v>LTU</c:v>
                </c:pt>
                <c:pt idx="2">
                  <c:v>GRC</c:v>
                </c:pt>
                <c:pt idx="3">
                  <c:v>ESP</c:v>
                </c:pt>
                <c:pt idx="4">
                  <c:v>POL</c:v>
                </c:pt>
                <c:pt idx="5">
                  <c:v>TUR</c:v>
                </c:pt>
                <c:pt idx="6">
                  <c:v>CZE</c:v>
                </c:pt>
                <c:pt idx="7">
                  <c:v>PRT</c:v>
                </c:pt>
                <c:pt idx="8">
                  <c:v>JPN</c:v>
                </c:pt>
                <c:pt idx="9">
                  <c:v>SVN</c:v>
                </c:pt>
                <c:pt idx="10">
                  <c:v>NLD</c:v>
                </c:pt>
                <c:pt idx="11">
                  <c:v>ITA</c:v>
                </c:pt>
                <c:pt idx="12">
                  <c:v>HUN</c:v>
                </c:pt>
                <c:pt idx="13">
                  <c:v>IRL</c:v>
                </c:pt>
                <c:pt idx="14">
                  <c:v>ISL</c:v>
                </c:pt>
                <c:pt idx="15">
                  <c:v>AUT</c:v>
                </c:pt>
                <c:pt idx="16">
                  <c:v>BEL</c:v>
                </c:pt>
                <c:pt idx="17">
                  <c:v>FRA</c:v>
                </c:pt>
              </c:strCache>
            </c:strRef>
          </c:cat>
          <c:val>
            <c:numRef>
              <c:f>DATA1.37!$AF$11:$AF$45</c:f>
              <c:numCache>
                <c:formatCode>General</c:formatCode>
                <c:ptCount val="18"/>
                <c:pt idx="0">
                  <c:v>2.8E-3</c:v>
                </c:pt>
                <c:pt idx="1">
                  <c:v>1.9800000000000002E-2</c:v>
                </c:pt>
                <c:pt idx="2">
                  <c:v>7.7000000000000002E-3</c:v>
                </c:pt>
                <c:pt idx="3">
                  <c:v>3.5700000000000003E-2</c:v>
                </c:pt>
                <c:pt idx="4">
                  <c:v>5.1999999999999998E-3</c:v>
                </c:pt>
                <c:pt idx="5">
                  <c:v>6.54E-2</c:v>
                </c:pt>
                <c:pt idx="6">
                  <c:v>4.99E-2</c:v>
                </c:pt>
                <c:pt idx="7">
                  <c:v>0.1164</c:v>
                </c:pt>
                <c:pt idx="8">
                  <c:v>0.1222</c:v>
                </c:pt>
                <c:pt idx="9">
                  <c:v>0.1067</c:v>
                </c:pt>
                <c:pt idx="10">
                  <c:v>0.16009999999999999</c:v>
                </c:pt>
                <c:pt idx="11">
                  <c:v>0.15720000000000001</c:v>
                </c:pt>
                <c:pt idx="12">
                  <c:v>5.74E-2</c:v>
                </c:pt>
                <c:pt idx="13">
                  <c:v>0.15079999999999999</c:v>
                </c:pt>
                <c:pt idx="14">
                  <c:v>0.10639999999999999</c:v>
                </c:pt>
                <c:pt idx="15">
                  <c:v>0.15809999999999999</c:v>
                </c:pt>
                <c:pt idx="16">
                  <c:v>0.29709999999999998</c:v>
                </c:pt>
                <c:pt idx="17">
                  <c:v>0.28199999999999997</c:v>
                </c:pt>
              </c:numCache>
            </c:numRef>
          </c:val>
          <c:extLst>
            <c:ext xmlns:c16="http://schemas.microsoft.com/office/drawing/2014/chart" uri="{C3380CC4-5D6E-409C-BE32-E72D297353CC}">
              <c16:uniqueId val="{00000009-9C70-4BEF-886F-2657FF1263CA}"/>
            </c:ext>
          </c:extLst>
        </c:ser>
        <c:dLbls>
          <c:showLegendKey val="0"/>
          <c:showVal val="0"/>
          <c:showCatName val="0"/>
          <c:showSerName val="0"/>
          <c:showPercent val="0"/>
          <c:showBubbleSize val="0"/>
        </c:dLbls>
        <c:gapWidth val="150"/>
        <c:overlap val="100"/>
        <c:axId val="2061651648"/>
        <c:axId val="2061651976"/>
      </c:barChart>
      <c:catAx>
        <c:axId val="2061651648"/>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2061651976"/>
        <c:crosses val="autoZero"/>
        <c:auto val="1"/>
        <c:lblAlgn val="ctr"/>
        <c:lblOffset val="0"/>
        <c:tickLblSkip val="1"/>
        <c:noMultiLvlLbl val="0"/>
      </c:catAx>
      <c:valAx>
        <c:axId val="2061651976"/>
        <c:scaling>
          <c:orientation val="minMax"/>
          <c:max val="0.4"/>
        </c:scaling>
        <c:delete val="0"/>
        <c:axPos val="l"/>
        <c:majorGridlines>
          <c:spPr>
            <a:ln w="9525" cap="flat" cmpd="sng" algn="ctr">
              <a:solidFill>
                <a:srgbClr val="C8C8C8"/>
              </a:solidFill>
              <a:prstDash val="solid"/>
              <a:round/>
            </a:ln>
            <a:effectLst/>
          </c:spPr>
        </c:majorGridlines>
        <c:numFmt formatCode="#,##0.0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2061651648"/>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10154671717171718"/>
          <c:y val="6.1463756613756595E-2"/>
          <c:w val="0.73765707070707076"/>
          <c:h val="0.21334656084656084"/>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75446406640354E-2"/>
          <c:y val="3.3297406110423797E-2"/>
          <c:w val="0.95096187601052651"/>
          <c:h val="0.87968588144016435"/>
        </c:manualLayout>
      </c:layout>
      <c:barChart>
        <c:barDir val="col"/>
        <c:grouping val="clustered"/>
        <c:varyColors val="0"/>
        <c:ser>
          <c:idx val="1"/>
          <c:order val="0"/>
          <c:tx>
            <c:strRef>
              <c:f>DATA1.26!$R$9</c:f>
              <c:strCache>
                <c:ptCount val="1"/>
                <c:pt idx="0">
                  <c:v>2017</c:v>
                </c:pt>
              </c:strCache>
            </c:strRef>
          </c:tx>
          <c:spPr>
            <a:solidFill>
              <a:srgbClr val="037BC1"/>
            </a:solidFill>
            <a:ln w="6350" cmpd="sng">
              <a:solidFill>
                <a:srgbClr val="000000"/>
              </a:solidFill>
            </a:ln>
            <a:effectLst/>
          </c:spPr>
          <c:invertIfNegative val="0"/>
          <c:dPt>
            <c:idx val="12"/>
            <c:invertIfNegative val="0"/>
            <c:bubble3D val="0"/>
            <c:spPr>
              <a:solidFill>
                <a:srgbClr val="DA2128"/>
              </a:solidFill>
              <a:ln w="6350" cmpd="sng">
                <a:solidFill>
                  <a:srgbClr val="000000"/>
                </a:solidFill>
              </a:ln>
              <a:effectLst/>
            </c:spPr>
            <c:extLst>
              <c:ext xmlns:c16="http://schemas.microsoft.com/office/drawing/2014/chart" uri="{C3380CC4-5D6E-409C-BE32-E72D297353CC}">
                <c16:uniqueId val="{00000001-25D0-4EBB-96D3-BDE2F3EEC710}"/>
              </c:ext>
            </c:extLst>
          </c:dPt>
          <c:cat>
            <c:strRef>
              <c:f>DATA1.26!$P$10:$P$32</c:f>
              <c:strCache>
                <c:ptCount val="13"/>
                <c:pt idx="0">
                  <c:v>ESP</c:v>
                </c:pt>
                <c:pt idx="1">
                  <c:v>SVN</c:v>
                </c:pt>
                <c:pt idx="2">
                  <c:v>NLD</c:v>
                </c:pt>
                <c:pt idx="3">
                  <c:v>AUT</c:v>
                </c:pt>
                <c:pt idx="4">
                  <c:v>PRT</c:v>
                </c:pt>
                <c:pt idx="5">
                  <c:v>GBR</c:v>
                </c:pt>
                <c:pt idx="6">
                  <c:v>BEL</c:v>
                </c:pt>
                <c:pt idx="7">
                  <c:v>CZE</c:v>
                </c:pt>
                <c:pt idx="8">
                  <c:v>IRL</c:v>
                </c:pt>
                <c:pt idx="9">
                  <c:v>POL</c:v>
                </c:pt>
                <c:pt idx="10">
                  <c:v>HUN</c:v>
                </c:pt>
                <c:pt idx="11">
                  <c:v>ITA</c:v>
                </c:pt>
                <c:pt idx="12">
                  <c:v>GRC</c:v>
                </c:pt>
              </c:strCache>
            </c:strRef>
          </c:cat>
          <c:val>
            <c:numRef>
              <c:f>DATA1.26!$R$10:$R$32</c:f>
              <c:numCache>
                <c:formatCode>General</c:formatCode>
                <c:ptCount val="13"/>
                <c:pt idx="0">
                  <c:v>2.4</c:v>
                </c:pt>
                <c:pt idx="1">
                  <c:v>3.5000000000000004</c:v>
                </c:pt>
                <c:pt idx="2">
                  <c:v>5.2</c:v>
                </c:pt>
                <c:pt idx="3">
                  <c:v>7.9</c:v>
                </c:pt>
                <c:pt idx="4">
                  <c:v>10.299999999999999</c:v>
                </c:pt>
                <c:pt idx="5">
                  <c:v>10.6</c:v>
                </c:pt>
                <c:pt idx="6">
                  <c:v>11.799999999999999</c:v>
                </c:pt>
                <c:pt idx="7">
                  <c:v>12.4</c:v>
                </c:pt>
                <c:pt idx="8">
                  <c:v>12.7</c:v>
                </c:pt>
                <c:pt idx="9">
                  <c:v>13.700000000000001</c:v>
                </c:pt>
                <c:pt idx="10">
                  <c:v>13.900000000000002</c:v>
                </c:pt>
                <c:pt idx="11">
                  <c:v>23.799999999999997</c:v>
                </c:pt>
                <c:pt idx="12">
                  <c:v>33.6</c:v>
                </c:pt>
              </c:numCache>
            </c:numRef>
          </c:val>
          <c:extLst>
            <c:ext xmlns:c16="http://schemas.microsoft.com/office/drawing/2014/chart" uri="{C3380CC4-5D6E-409C-BE32-E72D297353CC}">
              <c16:uniqueId val="{00000002-25D0-4EBB-96D3-BDE2F3EEC710}"/>
            </c:ext>
          </c:extLst>
        </c:ser>
        <c:dLbls>
          <c:showLegendKey val="0"/>
          <c:showVal val="0"/>
          <c:showCatName val="0"/>
          <c:showSerName val="0"/>
          <c:showPercent val="0"/>
          <c:showBubbleSize val="0"/>
        </c:dLbls>
        <c:gapWidth val="150"/>
        <c:overlap val="-27"/>
        <c:axId val="744654984"/>
        <c:axId val="744646784"/>
      </c:barChart>
      <c:catAx>
        <c:axId val="744654984"/>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744646784"/>
        <c:crosses val="autoZero"/>
        <c:auto val="1"/>
        <c:lblAlgn val="ctr"/>
        <c:lblOffset val="0"/>
        <c:tickLblSkip val="1"/>
        <c:noMultiLvlLbl val="0"/>
      </c:catAx>
      <c:valAx>
        <c:axId val="744646784"/>
        <c:scaling>
          <c:orientation val="minMax"/>
          <c:max val="35"/>
        </c:scaling>
        <c:delete val="0"/>
        <c:axPos val="l"/>
        <c:majorGridlines>
          <c:spPr>
            <a:ln w="9525" cap="flat" cmpd="sng" algn="ctr">
              <a:solidFill>
                <a:srgbClr val="C8C8C8"/>
              </a:solidFill>
              <a:prstDash val="solid"/>
              <a:round/>
            </a:ln>
            <a:effectLst/>
          </c:spPr>
        </c:majorGridlines>
        <c:numFmt formatCode="General"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744654984"/>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tx1">
              <a:lumMod val="50000"/>
            </a:schemeClr>
          </a:solidFill>
          <a:latin typeface="Arial Narrow" panose="020B0606020202030204" pitchFamily="34" charset="0"/>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1.7870321968324502E-2"/>
          <c:y val="1.9822085080447228E-2"/>
          <c:w val="0.97319451704751325"/>
          <c:h val="0.97026687237932918"/>
        </c:manualLayout>
      </c:layout>
      <c:barChart>
        <c:barDir val="col"/>
        <c:grouping val="clustered"/>
        <c:varyColors val="0"/>
        <c:ser>
          <c:idx val="0"/>
          <c:order val="0"/>
          <c:spPr>
            <a:solidFill>
              <a:srgbClr val="037BC1"/>
            </a:solidFill>
            <a:ln w="6350" cmpd="sng">
              <a:solidFill>
                <a:srgbClr val="000000"/>
              </a:solidFill>
              <a:round/>
            </a:ln>
            <a:effectLst/>
          </c:spPr>
          <c:invertIfNegative val="0"/>
          <c:dPt>
            <c:idx val="7"/>
            <c:invertIfNegative val="0"/>
            <c:bubble3D val="0"/>
            <c:spPr>
              <a:solidFill>
                <a:srgbClr val="8CC841"/>
              </a:solidFill>
              <a:ln w="6350" cmpd="sng">
                <a:solidFill>
                  <a:srgbClr val="000000"/>
                </a:solidFill>
                <a:round/>
              </a:ln>
              <a:effectLst/>
            </c:spPr>
            <c:extLst>
              <c:ext xmlns:c16="http://schemas.microsoft.com/office/drawing/2014/chart" uri="{C3380CC4-5D6E-409C-BE32-E72D297353CC}">
                <c16:uniqueId val="{00000007-2355-4996-87D8-CA3817C34DB7}"/>
              </c:ext>
            </c:extLst>
          </c:dPt>
          <c:dPt>
            <c:idx val="9"/>
            <c:invertIfNegative val="0"/>
            <c:bubble3D val="0"/>
            <c:extLst>
              <c:ext xmlns:c16="http://schemas.microsoft.com/office/drawing/2014/chart" uri="{C3380CC4-5D6E-409C-BE32-E72D297353CC}">
                <c16:uniqueId val="{00000001-2355-4996-87D8-CA3817C34DB7}"/>
              </c:ext>
            </c:extLst>
          </c:dPt>
          <c:dPt>
            <c:idx val="17"/>
            <c:invertIfNegative val="0"/>
            <c:bubble3D val="0"/>
            <c:spPr>
              <a:solidFill>
                <a:srgbClr val="DA2128"/>
              </a:solidFill>
              <a:ln w="6350" cmpd="sng">
                <a:solidFill>
                  <a:srgbClr val="000000"/>
                </a:solidFill>
                <a:round/>
              </a:ln>
              <a:effectLst/>
            </c:spPr>
            <c:extLst>
              <c:ext xmlns:c16="http://schemas.microsoft.com/office/drawing/2014/chart" uri="{C3380CC4-5D6E-409C-BE32-E72D297353CC}">
                <c16:uniqueId val="{00000003-2355-4996-87D8-CA3817C34DB7}"/>
              </c:ext>
            </c:extLst>
          </c:dPt>
          <c:dPt>
            <c:idx val="21"/>
            <c:invertIfNegative val="0"/>
            <c:bubble3D val="0"/>
            <c:spPr>
              <a:solidFill>
                <a:srgbClr val="DA2128"/>
              </a:solidFill>
              <a:ln w="6350" cmpd="sng">
                <a:solidFill>
                  <a:srgbClr val="000000"/>
                </a:solidFill>
                <a:round/>
              </a:ln>
              <a:effectLst/>
            </c:spPr>
            <c:extLst>
              <c:ext xmlns:c16="http://schemas.microsoft.com/office/drawing/2014/chart" uri="{C3380CC4-5D6E-409C-BE32-E72D297353CC}">
                <c16:uniqueId val="{00000005-2355-4996-87D8-CA3817C34DB7}"/>
              </c:ext>
            </c:extLst>
          </c:dPt>
          <c:cat>
            <c:strRef>
              <c:f>'GRPH-tax-wedge'!$A$5:$A$41</c:f>
              <c:strCache>
                <c:ptCount val="21"/>
                <c:pt idx="0">
                  <c:v>Israel</c:v>
                </c:pt>
                <c:pt idx="1">
                  <c:v>Australia</c:v>
                </c:pt>
                <c:pt idx="2">
                  <c:v>Ireland</c:v>
                </c:pt>
                <c:pt idx="3">
                  <c:v>U.K.</c:v>
                </c:pt>
                <c:pt idx="4">
                  <c:v>USA</c:v>
                </c:pt>
                <c:pt idx="5">
                  <c:v>Netherlands</c:v>
                </c:pt>
                <c:pt idx="6">
                  <c:v>Denmark</c:v>
                </c:pt>
                <c:pt idx="7">
                  <c:v>OECD</c:v>
                </c:pt>
                <c:pt idx="8">
                  <c:v>Spain</c:v>
                </c:pt>
                <c:pt idx="9">
                  <c:v>Portugal</c:v>
                </c:pt>
                <c:pt idx="10">
                  <c:v>Japan</c:v>
                </c:pt>
                <c:pt idx="11">
                  <c:v>Turkey</c:v>
                </c:pt>
                <c:pt idx="12">
                  <c:v>Poland</c:v>
                </c:pt>
                <c:pt idx="13">
                  <c:v>Italy</c:v>
                </c:pt>
                <c:pt idx="14">
                  <c:v>Czech</c:v>
                </c:pt>
                <c:pt idx="15">
                  <c:v>Germany</c:v>
                </c:pt>
                <c:pt idx="16">
                  <c:v>Slovenia</c:v>
                </c:pt>
                <c:pt idx="17">
                  <c:v>Greece</c:v>
                </c:pt>
                <c:pt idx="18">
                  <c:v>Austria</c:v>
                </c:pt>
                <c:pt idx="19">
                  <c:v>Sweden</c:v>
                </c:pt>
                <c:pt idx="20">
                  <c:v>Hungary</c:v>
                </c:pt>
              </c:strCache>
            </c:strRef>
          </c:cat>
          <c:val>
            <c:numRef>
              <c:f>'GRPH-tax-wedge'!$B$5:$B$41</c:f>
              <c:numCache>
                <c:formatCode>0.0</c:formatCode>
                <c:ptCount val="21"/>
                <c:pt idx="0">
                  <c:v>9.9231149999999992</c:v>
                </c:pt>
                <c:pt idx="1">
                  <c:v>13.104290000000001</c:v>
                </c:pt>
                <c:pt idx="2">
                  <c:v>14.931619</c:v>
                </c:pt>
                <c:pt idx="3">
                  <c:v>19.913937000000001</c:v>
                </c:pt>
                <c:pt idx="4">
                  <c:v>21.197569000000001</c:v>
                </c:pt>
                <c:pt idx="5">
                  <c:v>22.047650999999998</c:v>
                </c:pt>
                <c:pt idx="6">
                  <c:v>22.384755999999999</c:v>
                </c:pt>
                <c:pt idx="7">
                  <c:v>25.248766583333335</c:v>
                </c:pt>
                <c:pt idx="8">
                  <c:v>27.906082000000001</c:v>
                </c:pt>
                <c:pt idx="9">
                  <c:v>28.080808000000001</c:v>
                </c:pt>
                <c:pt idx="10">
                  <c:v>28.661106</c:v>
                </c:pt>
                <c:pt idx="11">
                  <c:v>28.883433</c:v>
                </c:pt>
                <c:pt idx="12">
                  <c:v>32.725850000000001</c:v>
                </c:pt>
                <c:pt idx="13">
                  <c:v>33.016430999999997</c:v>
                </c:pt>
                <c:pt idx="14">
                  <c:v>33.582090000000001</c:v>
                </c:pt>
                <c:pt idx="15">
                  <c:v>34.309983000000003</c:v>
                </c:pt>
                <c:pt idx="16">
                  <c:v>34.452734999999997</c:v>
                </c:pt>
                <c:pt idx="17">
                  <c:v>34.587952999999999</c:v>
                </c:pt>
                <c:pt idx="18">
                  <c:v>38.994154999999999</c:v>
                </c:pt>
                <c:pt idx="19">
                  <c:v>39.462021999999997</c:v>
                </c:pt>
                <c:pt idx="20">
                  <c:v>45.041322000000001</c:v>
                </c:pt>
              </c:numCache>
            </c:numRef>
          </c:val>
          <c:extLst>
            <c:ext xmlns:c16="http://schemas.microsoft.com/office/drawing/2014/chart" uri="{C3380CC4-5D6E-409C-BE32-E72D297353CC}">
              <c16:uniqueId val="{00000006-2355-4996-87D8-CA3817C34DB7}"/>
            </c:ext>
          </c:extLst>
        </c:ser>
        <c:dLbls>
          <c:showLegendKey val="0"/>
          <c:showVal val="0"/>
          <c:showCatName val="0"/>
          <c:showSerName val="0"/>
          <c:showPercent val="0"/>
          <c:showBubbleSize val="0"/>
        </c:dLbls>
        <c:gapWidth val="150"/>
        <c:axId val="436702208"/>
        <c:axId val="436706304"/>
      </c:barChart>
      <c:catAx>
        <c:axId val="436702208"/>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a:pPr>
            <a:endParaRPr lang="en-US"/>
          </a:p>
        </c:txPr>
        <c:crossAx val="436706304"/>
        <c:crosses val="autoZero"/>
        <c:auto val="1"/>
        <c:lblAlgn val="ctr"/>
        <c:lblOffset val="0"/>
        <c:tickLblSkip val="1"/>
        <c:noMultiLvlLbl val="0"/>
      </c:catAx>
      <c:valAx>
        <c:axId val="436706304"/>
        <c:scaling>
          <c:orientation val="minMax"/>
        </c:scaling>
        <c:delete val="0"/>
        <c:axPos val="l"/>
        <c:majorGridlines>
          <c:spPr>
            <a:ln w="9525" cmpd="sng">
              <a:solidFill>
                <a:srgbClr val="C8C8C8"/>
              </a:solidFill>
              <a:prstDash val="solid"/>
            </a:ln>
          </c:spPr>
        </c:majorGridlines>
        <c:numFmt formatCode="General" sourceLinked="0"/>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436702208"/>
        <c:crosses val="autoZero"/>
        <c:crossBetween val="between"/>
      </c:valAx>
      <c:spPr>
        <a:solidFill>
          <a:srgbClr val="FFFFFF"/>
        </a:solid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i="0" u="none" strike="noStrike" baseline="0">
          <a:solidFill>
            <a:schemeClr val="tx1">
              <a:lumMod val="50000"/>
            </a:schemeClr>
          </a:solidFill>
          <a:latin typeface="Arial Narrow" panose="020B0606020202030204" pitchFamily="34" charset="0"/>
          <a:ea typeface="Calibri"/>
          <a:cs typeface="Calibri"/>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1.7870321968324502E-2"/>
          <c:y val="1.9822085080447228E-2"/>
          <c:w val="0.97319451704751325"/>
          <c:h val="0.97026687237932918"/>
        </c:manualLayout>
      </c:layout>
      <c:lineChart>
        <c:grouping val="standard"/>
        <c:varyColors val="0"/>
        <c:ser>
          <c:idx val="6"/>
          <c:order val="0"/>
          <c:tx>
            <c:strRef>
              <c:f>Sheet1!$B$3</c:f>
              <c:strCache>
                <c:ptCount val="1"/>
                <c:pt idx="0">
                  <c:v>Employee</c:v>
                </c:pt>
              </c:strCache>
            </c:strRef>
          </c:tx>
          <c:spPr>
            <a:ln w="31750" cap="rnd" cmpd="sng" algn="ctr">
              <a:solidFill>
                <a:srgbClr val="037BC1"/>
              </a:solidFill>
              <a:prstDash val="solid"/>
              <a:round/>
            </a:ln>
            <a:effectLst/>
          </c:spPr>
          <c:marker>
            <c:symbol val="none"/>
          </c:marker>
          <c:cat>
            <c:numRef>
              <c:f>Sheet1!$A$5:$A$355</c:f>
              <c:numCache>
                <c:formatCode>0%</c:formatCode>
                <c:ptCount val="351"/>
                <c:pt idx="0" formatCode="General">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2.7499999999999898</c:v>
                </c:pt>
                <c:pt idx="276">
                  <c:v>2.75999999999999</c:v>
                </c:pt>
                <c:pt idx="277">
                  <c:v>2.7699999999999898</c:v>
                </c:pt>
                <c:pt idx="278">
                  <c:v>2.77999999999999</c:v>
                </c:pt>
                <c:pt idx="279">
                  <c:v>2.7899999999999898</c:v>
                </c:pt>
                <c:pt idx="280">
                  <c:v>2.7999999999999901</c:v>
                </c:pt>
                <c:pt idx="281">
                  <c:v>2.8099999999999898</c:v>
                </c:pt>
                <c:pt idx="282">
                  <c:v>2.8199999999999901</c:v>
                </c:pt>
                <c:pt idx="283">
                  <c:v>2.8299999999999899</c:v>
                </c:pt>
                <c:pt idx="284">
                  <c:v>2.8399999999999901</c:v>
                </c:pt>
                <c:pt idx="285">
                  <c:v>2.8499999999999899</c:v>
                </c:pt>
                <c:pt idx="286">
                  <c:v>2.8599999999999901</c:v>
                </c:pt>
                <c:pt idx="287">
                  <c:v>2.8699999999999899</c:v>
                </c:pt>
                <c:pt idx="288">
                  <c:v>2.8799999999999901</c:v>
                </c:pt>
                <c:pt idx="289">
                  <c:v>2.8899999999999899</c:v>
                </c:pt>
                <c:pt idx="290">
                  <c:v>2.8999999999999901</c:v>
                </c:pt>
                <c:pt idx="291">
                  <c:v>2.9099999999999899</c:v>
                </c:pt>
                <c:pt idx="292">
                  <c:v>2.9199999999999902</c:v>
                </c:pt>
                <c:pt idx="293">
                  <c:v>2.9299999999999899</c:v>
                </c:pt>
                <c:pt idx="294">
                  <c:v>2.9399999999999902</c:v>
                </c:pt>
                <c:pt idx="295">
                  <c:v>2.94999999999999</c:v>
                </c:pt>
                <c:pt idx="296">
                  <c:v>2.9599999999999902</c:v>
                </c:pt>
                <c:pt idx="297">
                  <c:v>2.96999999999999</c:v>
                </c:pt>
                <c:pt idx="298">
                  <c:v>2.9799999999999902</c:v>
                </c:pt>
                <c:pt idx="299">
                  <c:v>2.98999999999999</c:v>
                </c:pt>
                <c:pt idx="300">
                  <c:v>2.9999999999999898</c:v>
                </c:pt>
                <c:pt idx="301">
                  <c:v>3.00999999999999</c:v>
                </c:pt>
                <c:pt idx="302">
                  <c:v>3.0199999999999898</c:v>
                </c:pt>
                <c:pt idx="303">
                  <c:v>3.02999999999999</c:v>
                </c:pt>
                <c:pt idx="304">
                  <c:v>3.0399999999999898</c:v>
                </c:pt>
                <c:pt idx="305">
                  <c:v>3.0499999999999901</c:v>
                </c:pt>
                <c:pt idx="306">
                  <c:v>3.0599999999999898</c:v>
                </c:pt>
                <c:pt idx="307">
                  <c:v>3.0699999999999901</c:v>
                </c:pt>
                <c:pt idx="308">
                  <c:v>3.0799999999999899</c:v>
                </c:pt>
                <c:pt idx="309">
                  <c:v>3.0899999999999901</c:v>
                </c:pt>
                <c:pt idx="310">
                  <c:v>3.0999999999999899</c:v>
                </c:pt>
                <c:pt idx="311">
                  <c:v>3.1099999999999901</c:v>
                </c:pt>
                <c:pt idx="312">
                  <c:v>3.1199999999999899</c:v>
                </c:pt>
                <c:pt idx="313">
                  <c:v>3.1299999999999901</c:v>
                </c:pt>
                <c:pt idx="314">
                  <c:v>3.1399999999999899</c:v>
                </c:pt>
                <c:pt idx="315">
                  <c:v>3.1499999999999901</c:v>
                </c:pt>
                <c:pt idx="316">
                  <c:v>3.1599999999999899</c:v>
                </c:pt>
                <c:pt idx="317">
                  <c:v>3.1699999999999902</c:v>
                </c:pt>
                <c:pt idx="318">
                  <c:v>3.1799999999999899</c:v>
                </c:pt>
                <c:pt idx="319">
                  <c:v>3.1899999999999902</c:v>
                </c:pt>
                <c:pt idx="320">
                  <c:v>3.19999999999999</c:v>
                </c:pt>
                <c:pt idx="321">
                  <c:v>3.2099999999999902</c:v>
                </c:pt>
                <c:pt idx="322">
                  <c:v>3.2199999999999802</c:v>
                </c:pt>
                <c:pt idx="323">
                  <c:v>3.22999999999998</c:v>
                </c:pt>
                <c:pt idx="324">
                  <c:v>3.2399999999999798</c:v>
                </c:pt>
                <c:pt idx="325">
                  <c:v>3.24999999999998</c:v>
                </c:pt>
                <c:pt idx="326">
                  <c:v>3.2599999999999798</c:v>
                </c:pt>
                <c:pt idx="327">
                  <c:v>3.26999999999998</c:v>
                </c:pt>
                <c:pt idx="328">
                  <c:v>3.2799999999999798</c:v>
                </c:pt>
                <c:pt idx="329">
                  <c:v>3.2899999999999801</c:v>
                </c:pt>
                <c:pt idx="330">
                  <c:v>3.2999999999999798</c:v>
                </c:pt>
                <c:pt idx="331">
                  <c:v>3.3099999999999801</c:v>
                </c:pt>
                <c:pt idx="332">
                  <c:v>3.3199999999999799</c:v>
                </c:pt>
                <c:pt idx="333">
                  <c:v>3.3299999999999801</c:v>
                </c:pt>
                <c:pt idx="334">
                  <c:v>3.3399999999999799</c:v>
                </c:pt>
                <c:pt idx="335">
                  <c:v>3.3499999999999801</c:v>
                </c:pt>
                <c:pt idx="336">
                  <c:v>3.3599999999999799</c:v>
                </c:pt>
                <c:pt idx="337">
                  <c:v>3.3699999999999801</c:v>
                </c:pt>
                <c:pt idx="338">
                  <c:v>3.3799999999999799</c:v>
                </c:pt>
                <c:pt idx="339">
                  <c:v>3.3899999999999801</c:v>
                </c:pt>
                <c:pt idx="340">
                  <c:v>3.3999999999999799</c:v>
                </c:pt>
                <c:pt idx="341">
                  <c:v>3.4099999999999802</c:v>
                </c:pt>
                <c:pt idx="342">
                  <c:v>3.4199999999999799</c:v>
                </c:pt>
                <c:pt idx="343">
                  <c:v>3.4299999999999802</c:v>
                </c:pt>
                <c:pt idx="344">
                  <c:v>3.43999999999998</c:v>
                </c:pt>
                <c:pt idx="345">
                  <c:v>3.4499999999999802</c:v>
                </c:pt>
                <c:pt idx="346">
                  <c:v>3.45999999999998</c:v>
                </c:pt>
                <c:pt idx="347">
                  <c:v>3.4699999999999802</c:v>
                </c:pt>
                <c:pt idx="348">
                  <c:v>3.47999999999998</c:v>
                </c:pt>
                <c:pt idx="349">
                  <c:v>3.4899999999999798</c:v>
                </c:pt>
                <c:pt idx="350">
                  <c:v>3.49999999999998</c:v>
                </c:pt>
              </c:numCache>
            </c:numRef>
          </c:cat>
          <c:val>
            <c:numRef>
              <c:f>Sheet1!$B$5:$B$355</c:f>
              <c:numCache>
                <c:formatCode>General</c:formatCode>
                <c:ptCount val="351"/>
                <c:pt idx="37" formatCode="0%">
                  <c:v>0.31898978524893429</c:v>
                </c:pt>
                <c:pt idx="38" formatCode="0%">
                  <c:v>0.31898978524893429</c:v>
                </c:pt>
                <c:pt idx="39" formatCode="0%">
                  <c:v>0.31898978524893423</c:v>
                </c:pt>
                <c:pt idx="40" formatCode="0%">
                  <c:v>0.31898978524893429</c:v>
                </c:pt>
                <c:pt idx="41" formatCode="0%">
                  <c:v>0.31898978524893423</c:v>
                </c:pt>
                <c:pt idx="42" formatCode="0%">
                  <c:v>0.31898978524893429</c:v>
                </c:pt>
                <c:pt idx="43" formatCode="0%">
                  <c:v>0.31898978524893423</c:v>
                </c:pt>
                <c:pt idx="44" formatCode="0%">
                  <c:v>0.31898978524893429</c:v>
                </c:pt>
                <c:pt idx="45" formatCode="0%">
                  <c:v>0.31898978524893429</c:v>
                </c:pt>
                <c:pt idx="46" formatCode="0%">
                  <c:v>0.31898978524893429</c:v>
                </c:pt>
                <c:pt idx="47" formatCode="0%">
                  <c:v>0.31898978524893429</c:v>
                </c:pt>
                <c:pt idx="48" formatCode="0%">
                  <c:v>0.31898978524893429</c:v>
                </c:pt>
                <c:pt idx="49" formatCode="0%">
                  <c:v>0.31898978524893429</c:v>
                </c:pt>
                <c:pt idx="50" formatCode="0%">
                  <c:v>0.31898978524893434</c:v>
                </c:pt>
                <c:pt idx="51" formatCode="0%">
                  <c:v>0.31898978524893434</c:v>
                </c:pt>
                <c:pt idx="52" formatCode="0%">
                  <c:v>0.31898978524893423</c:v>
                </c:pt>
                <c:pt idx="53" formatCode="0%">
                  <c:v>0.31898978524893429</c:v>
                </c:pt>
                <c:pt idx="54" formatCode="0%">
                  <c:v>0.31898978524893434</c:v>
                </c:pt>
                <c:pt idx="55" formatCode="0%">
                  <c:v>0.31898978524893429</c:v>
                </c:pt>
                <c:pt idx="56" formatCode="0%">
                  <c:v>0.31898978524893434</c:v>
                </c:pt>
                <c:pt idx="57" formatCode="0%">
                  <c:v>0.31898978524893434</c:v>
                </c:pt>
                <c:pt idx="58" formatCode="0%">
                  <c:v>0.31898978524893429</c:v>
                </c:pt>
                <c:pt idx="59" formatCode="0%">
                  <c:v>0.31898978524893423</c:v>
                </c:pt>
                <c:pt idx="60" formatCode="0%">
                  <c:v>0.31898978524893434</c:v>
                </c:pt>
                <c:pt idx="61" formatCode="0%">
                  <c:v>0.31898978524893429</c:v>
                </c:pt>
                <c:pt idx="62" formatCode="0%">
                  <c:v>0.31898978524893423</c:v>
                </c:pt>
                <c:pt idx="63" formatCode="0%">
                  <c:v>0.31898978524893434</c:v>
                </c:pt>
                <c:pt idx="64" formatCode="0%">
                  <c:v>0.31898978524893434</c:v>
                </c:pt>
                <c:pt idx="65" formatCode="0%">
                  <c:v>0.31898978524893429</c:v>
                </c:pt>
                <c:pt idx="66" formatCode="0%">
                  <c:v>0.31898978524893434</c:v>
                </c:pt>
                <c:pt idx="67" formatCode="0%">
                  <c:v>0.31907833143329456</c:v>
                </c:pt>
                <c:pt idx="68" formatCode="0%">
                  <c:v>0.31929735611770871</c:v>
                </c:pt>
                <c:pt idx="69" formatCode="0%">
                  <c:v>0.3195100322605457</c:v>
                </c:pt>
                <c:pt idx="70" formatCode="0%">
                  <c:v>0.31971663194215871</c:v>
                </c:pt>
                <c:pt idx="71" formatCode="0%">
                  <c:v>0.31991741191443052</c:v>
                </c:pt>
                <c:pt idx="72" formatCode="0%">
                  <c:v>0.32011261466525037</c:v>
                </c:pt>
                <c:pt idx="73" formatCode="0%">
                  <c:v>0.32030246939549978</c:v>
                </c:pt>
                <c:pt idx="74" formatCode="0%">
                  <c:v>0.32048719291682354</c:v>
                </c:pt>
                <c:pt idx="75" formatCode="0%">
                  <c:v>0.32066699047757868</c:v>
                </c:pt>
                <c:pt idx="76" formatCode="0%">
                  <c:v>0.32084205652357706</c:v>
                </c:pt>
                <c:pt idx="77" formatCode="0%">
                  <c:v>0.32101257539954958</c:v>
                </c:pt>
                <c:pt idx="78" formatCode="0%">
                  <c:v>0.32117872199665087</c:v>
                </c:pt>
                <c:pt idx="79" formatCode="0%">
                  <c:v>0.32134066235078773</c:v>
                </c:pt>
                <c:pt idx="80" formatCode="0%">
                  <c:v>0.3214985541960711</c:v>
                </c:pt>
                <c:pt idx="81" formatCode="0%">
                  <c:v>0.32214797658694011</c:v>
                </c:pt>
                <c:pt idx="82" formatCode="0%">
                  <c:v>0.32411927269220531</c:v>
                </c:pt>
                <c:pt idx="83" formatCode="0%">
                  <c:v>0.32604306768650043</c:v>
                </c:pt>
                <c:pt idx="84" formatCode="0%">
                  <c:v>0.32792105803807409</c:v>
                </c:pt>
                <c:pt idx="85" formatCode="0%">
                  <c:v>0.32975486038137547</c:v>
                </c:pt>
                <c:pt idx="86" formatCode="0%">
                  <c:v>0.33154601615855356</c:v>
                </c:pt>
                <c:pt idx="87" formatCode="0%">
                  <c:v>0.33329599594085402</c:v>
                </c:pt>
                <c:pt idx="88" formatCode="0%">
                  <c:v>0.33500620345537491</c:v>
                </c:pt>
                <c:pt idx="89" formatCode="0%">
                  <c:v>0.33667797934035598</c:v>
                </c:pt>
                <c:pt idx="90" formatCode="0%">
                  <c:v>0.33831260465011531</c:v>
                </c:pt>
                <c:pt idx="91" formatCode="0%">
                  <c:v>0.33991130412889092</c:v>
                </c:pt>
                <c:pt idx="92" formatCode="0%">
                  <c:v>0.34147524927117134</c:v>
                </c:pt>
                <c:pt idx="93" formatCode="0%">
                  <c:v>0.34300556118458553</c:v>
                </c:pt>
                <c:pt idx="94" formatCode="0%">
                  <c:v>0.34450331327005473</c:v>
                </c:pt>
                <c:pt idx="95" formatCode="0%">
                  <c:v>0.34596953373267197</c:v>
                </c:pt>
                <c:pt idx="96" formatCode="0%">
                  <c:v>0.34740520793565144</c:v>
                </c:pt>
                <c:pt idx="97" formatCode="0%">
                  <c:v>0.34881128060867245</c:v>
                </c:pt>
                <c:pt idx="98" formatCode="0%">
                  <c:v>0.35018865792101955</c:v>
                </c:pt>
                <c:pt idx="99" formatCode="0%">
                  <c:v>0.35153820942907682</c:v>
                </c:pt>
                <c:pt idx="100" formatCode="0%">
                  <c:v>0.35286076990697296</c:v>
                </c:pt>
                <c:pt idx="101" formatCode="0%">
                  <c:v>0.35415714106847512</c:v>
                </c:pt>
                <c:pt idx="102" formatCode="0%">
                  <c:v>0.355428093187595</c:v>
                </c:pt>
                <c:pt idx="103" formatCode="0%">
                  <c:v>0.35667436662479002</c:v>
                </c:pt>
                <c:pt idx="104" formatCode="0%">
                  <c:v>0.35789667326511604</c:v>
                </c:pt>
                <c:pt idx="105" formatCode="0%">
                  <c:v>0.35909569787419771</c:v>
                </c:pt>
                <c:pt idx="106" formatCode="0%">
                  <c:v>0.3602720993774477</c:v>
                </c:pt>
                <c:pt idx="107" formatCode="0%">
                  <c:v>0.36142651206755277</c:v>
                </c:pt>
                <c:pt idx="108" formatCode="0%">
                  <c:v>0.36255954674487811</c:v>
                </c:pt>
                <c:pt idx="109" formatCode="0%">
                  <c:v>0.36367179179509662</c:v>
                </c:pt>
                <c:pt idx="110" formatCode="0%">
                  <c:v>0.36476381420803838</c:v>
                </c:pt>
                <c:pt idx="111" formatCode="0%">
                  <c:v>0.36583616054146773</c:v>
                </c:pt>
                <c:pt idx="112" formatCode="0%">
                  <c:v>0.36748124490784334</c:v>
                </c:pt>
                <c:pt idx="113" formatCode="0%">
                  <c:v>0.36910117422958183</c:v>
                </c:pt>
                <c:pt idx="114" formatCode="0%">
                  <c:v>0.37069268373865827</c:v>
                </c:pt>
                <c:pt idx="115" formatCode="0%">
                  <c:v>0.37225651482148991</c:v>
                </c:pt>
                <c:pt idx="116" formatCode="0%">
                  <c:v>0.37379338329944517</c:v>
                </c:pt>
                <c:pt idx="117" formatCode="0%">
                  <c:v>0.37530398052136693</c:v>
                </c:pt>
                <c:pt idx="118" formatCode="0%">
                  <c:v>0.37678897440054432</c:v>
                </c:pt>
                <c:pt idx="119" formatCode="0%">
                  <c:v>0.3782490103993994</c:v>
                </c:pt>
                <c:pt idx="120" formatCode="0%">
                  <c:v>0.37968471246494018</c:v>
                </c:pt>
                <c:pt idx="121" formatCode="0%">
                  <c:v>0.38109668391782742</c:v>
                </c:pt>
                <c:pt idx="122" formatCode="0%">
                  <c:v>0.38248550829771655</c:v>
                </c:pt>
                <c:pt idx="123" formatCode="0%">
                  <c:v>0.3838517501673635</c:v>
                </c:pt>
                <c:pt idx="124" formatCode="0%">
                  <c:v>0.38519595587782263</c:v>
                </c:pt>
                <c:pt idx="125" formatCode="0%">
                  <c:v>0.38651865429691445</c:v>
                </c:pt>
                <c:pt idx="126" formatCode="0%">
                  <c:v>0.38782035750300481</c:v>
                </c:pt>
                <c:pt idx="127" formatCode="0%">
                  <c:v>0.38910156144600716</c:v>
                </c:pt>
                <c:pt idx="128" formatCode="0%">
                  <c:v>0.3903627465774</c:v>
                </c:pt>
                <c:pt idx="129" formatCode="0%">
                  <c:v>0.39160437845094181</c:v>
                </c:pt>
                <c:pt idx="130" formatCode="0%">
                  <c:v>0.39282690829565992</c:v>
                </c:pt>
                <c:pt idx="131" formatCode="0%">
                  <c:v>0.39403077356259608</c:v>
                </c:pt>
                <c:pt idx="132" formatCode="0%">
                  <c:v>0.39521639844669987</c:v>
                </c:pt>
                <c:pt idx="133" formatCode="0%">
                  <c:v>0.39638419438517808</c:v>
                </c:pt>
                <c:pt idx="134" formatCode="0%">
                  <c:v>0.3975345605335297</c:v>
                </c:pt>
                <c:pt idx="135" formatCode="0%">
                  <c:v>0.39866788422042426</c:v>
                </c:pt>
                <c:pt idx="136" formatCode="0%">
                  <c:v>0.39978454138251146</c:v>
                </c:pt>
                <c:pt idx="137" formatCode="0%">
                  <c:v>0.40088489698018887</c:v>
                </c:pt>
                <c:pt idx="138" formatCode="0%">
                  <c:v>0.40196930539529102</c:v>
                </c:pt>
                <c:pt idx="139" formatCode="0%">
                  <c:v>0.40303811081161478</c:v>
                </c:pt>
                <c:pt idx="140" formatCode="0%">
                  <c:v>0.40409164757913396</c:v>
                </c:pt>
                <c:pt idx="141" formatCode="0%">
                  <c:v>0.40513024056271668</c:v>
                </c:pt>
                <c:pt idx="142" formatCode="0%">
                  <c:v>0.40615420547610803</c:v>
                </c:pt>
                <c:pt idx="143" formatCode="0%">
                  <c:v>0.40716384920189957</c:v>
                </c:pt>
                <c:pt idx="144" formatCode="0%">
                  <c:v>0.40815947009816622</c:v>
                </c:pt>
                <c:pt idx="145" formatCode="0%">
                  <c:v>0.40914135829241538</c:v>
                </c:pt>
                <c:pt idx="146" formatCode="0%">
                  <c:v>0.4101097959634557</c:v>
                </c:pt>
                <c:pt idx="147" formatCode="0%">
                  <c:v>0.41106505761176076</c:v>
                </c:pt>
                <c:pt idx="148" formatCode="0%">
                  <c:v>0.4120074103188725</c:v>
                </c:pt>
                <c:pt idx="149" formatCode="0%">
                  <c:v>0.41293711399635863</c:v>
                </c:pt>
                <c:pt idx="150" formatCode="0%">
                  <c:v>0.41385442162481151</c:v>
                </c:pt>
                <c:pt idx="151" formatCode="0%">
                  <c:v>0.41475957948335113</c:v>
                </c:pt>
                <c:pt idx="152" formatCode="0%">
                  <c:v>0.41565282737006781</c:v>
                </c:pt>
                <c:pt idx="153" formatCode="0%">
                  <c:v>0.41653439881382104</c:v>
                </c:pt>
                <c:pt idx="154" formatCode="0%">
                  <c:v>0.41740452127778521</c:v>
                </c:pt>
                <c:pt idx="155" formatCode="0%">
                  <c:v>0.41826341635511738</c:v>
                </c:pt>
                <c:pt idx="156" formatCode="0%">
                  <c:v>0.41911129995709939</c:v>
                </c:pt>
                <c:pt idx="157" formatCode="0%">
                  <c:v>0.41994838249408778</c:v>
                </c:pt>
                <c:pt idx="158" formatCode="0%">
                  <c:v>0.42077486904959555</c:v>
                </c:pt>
                <c:pt idx="159" formatCode="0%">
                  <c:v>0.42159095954780118</c:v>
                </c:pt>
                <c:pt idx="160" formatCode="0%">
                  <c:v>0.42239684891477935</c:v>
                </c:pt>
                <c:pt idx="161" formatCode="0%">
                  <c:v>0.42319272723372037</c:v>
                </c:pt>
                <c:pt idx="162" formatCode="0%">
                  <c:v>0.42397877989440297</c:v>
                </c:pt>
                <c:pt idx="163" formatCode="0%">
                  <c:v>0.42475518773716303</c:v>
                </c:pt>
                <c:pt idx="164" formatCode="0%">
                  <c:v>0.42552212719159671</c:v>
                </c:pt>
                <c:pt idx="165" formatCode="0%">
                  <c:v>0.42627977041021914</c:v>
                </c:pt>
                <c:pt idx="166" formatCode="0%">
                  <c:v>0.42702828539729198</c:v>
                </c:pt>
                <c:pt idx="167" formatCode="0%">
                  <c:v>0.42811747286836954</c:v>
                </c:pt>
                <c:pt idx="168" formatCode="0%">
                  <c:v>0.42955552389799678</c:v>
                </c:pt>
                <c:pt idx="169" formatCode="0%">
                  <c:v>0.43097655657224376</c:v>
                </c:pt>
                <c:pt idx="170" formatCode="0%">
                  <c:v>0.43238087121502888</c:v>
                </c:pt>
                <c:pt idx="171" formatCode="0%">
                  <c:v>0.43376876112515</c:v>
                </c:pt>
                <c:pt idx="172" formatCode="0%">
                  <c:v>0.4351405127805022</c:v>
                </c:pt>
                <c:pt idx="173" formatCode="0%">
                  <c:v>0.43649640603521456</c:v>
                </c:pt>
                <c:pt idx="174" formatCode="0%">
                  <c:v>0.43783671430998772</c:v>
                </c:pt>
                <c:pt idx="175" formatCode="0%">
                  <c:v>0.43916170477590621</c:v>
                </c:pt>
                <c:pt idx="176" formatCode="0%">
                  <c:v>0.44047163853198484</c:v>
                </c:pt>
                <c:pt idx="177" formatCode="0%">
                  <c:v>0.44176677077669524</c:v>
                </c:pt>
                <c:pt idx="178" formatCode="0%">
                  <c:v>0.44304735097371228</c:v>
                </c:pt>
                <c:pt idx="179" formatCode="0%">
                  <c:v>0.44431362301210359</c:v>
                </c:pt>
                <c:pt idx="180" formatCode="0%">
                  <c:v>0.44556582536117928</c:v>
                </c:pt>
                <c:pt idx="181" formatCode="0%">
                  <c:v>0.44680419122020987</c:v>
                </c:pt>
                <c:pt idx="182" formatCode="0%">
                  <c:v>0.44802894866320719</c:v>
                </c:pt>
                <c:pt idx="183" formatCode="0%">
                  <c:v>0.44924032077895881</c:v>
                </c:pt>
                <c:pt idx="184" formatCode="0%">
                  <c:v>0.45043852580649563</c:v>
                </c:pt>
                <c:pt idx="185" formatCode="0%">
                  <c:v>0.4516237772661672</c:v>
                </c:pt>
                <c:pt idx="186" formatCode="0%">
                  <c:v>0.45279628408648742</c:v>
                </c:pt>
                <c:pt idx="187" formatCode="0%">
                  <c:v>0.45395625072691115</c:v>
                </c:pt>
                <c:pt idx="188" formatCode="0%">
                  <c:v>0.45510387729669205</c:v>
                </c:pt>
                <c:pt idx="189" formatCode="0%">
                  <c:v>0.45623935966996743</c:v>
                </c:pt>
                <c:pt idx="190" formatCode="0%">
                  <c:v>0.45736288959720839</c:v>
                </c:pt>
                <c:pt idx="191" formatCode="0%">
                  <c:v>0.45847465481316918</c:v>
                </c:pt>
                <c:pt idx="192" formatCode="0%">
                  <c:v>0.4595748391414638</c:v>
                </c:pt>
                <c:pt idx="193" formatCode="0%">
                  <c:v>0.46066362259589011</c:v>
                </c:pt>
                <c:pt idx="194" formatCode="0%">
                  <c:v>0.46174118147862125</c:v>
                </c:pt>
                <c:pt idx="195" formatCode="0%">
                  <c:v>0.46280768847537562</c:v>
                </c:pt>
                <c:pt idx="196" formatCode="0%">
                  <c:v>0.4638633127476734</c:v>
                </c:pt>
                <c:pt idx="197" formatCode="0%">
                  <c:v>0.46490822002228283</c:v>
                </c:pt>
                <c:pt idx="198" formatCode="0%">
                  <c:v>0.46594257267795686</c:v>
                </c:pt>
                <c:pt idx="199" formatCode="0%">
                  <c:v>0.46696652982955378</c:v>
                </c:pt>
                <c:pt idx="200" formatCode="0%">
                  <c:v>0.46798024740963462</c:v>
                </c:pt>
                <c:pt idx="201" formatCode="0%">
                  <c:v>0.468983878247625</c:v>
                </c:pt>
                <c:pt idx="202" formatCode="0%">
                  <c:v>0.46997757214662567</c:v>
                </c:pt>
                <c:pt idx="203" formatCode="0%">
                  <c:v>0.47096147595795135</c:v>
                </c:pt>
                <c:pt idx="204" formatCode="0%">
                  <c:v>0.47193573365347979</c:v>
                </c:pt>
                <c:pt idx="205" formatCode="0%">
                  <c:v>0.47290048639588089</c:v>
                </c:pt>
                <c:pt idx="206" formatCode="0%">
                  <c:v>0.47385587260680251</c:v>
                </c:pt>
                <c:pt idx="207" formatCode="0%">
                  <c:v>0.47480202803307753</c:v>
                </c:pt>
                <c:pt idx="208" formatCode="0%">
                  <c:v>0.47573908581102303</c:v>
                </c:pt>
                <c:pt idx="209" formatCode="0%">
                  <c:v>0.4766671765288924</c:v>
                </c:pt>
                <c:pt idx="210" formatCode="0%">
                  <c:v>0.47758642828754411</c:v>
                </c:pt>
                <c:pt idx="211" formatCode="0%">
                  <c:v>0.47849696675938375</c:v>
                </c:pt>
                <c:pt idx="212" formatCode="0%">
                  <c:v>0.47939891524564021</c:v>
                </c:pt>
                <c:pt idx="213" formatCode="0%">
                  <c:v>0.48029239473202562</c:v>
                </c:pt>
                <c:pt idx="214" formatCode="0%">
                  <c:v>0.48117752394283736</c:v>
                </c:pt>
                <c:pt idx="215" formatCode="0%">
                  <c:v>0.48205441939354843</c:v>
                </c:pt>
                <c:pt idx="216" formatCode="0%">
                  <c:v>0.48292319544193824</c:v>
                </c:pt>
                <c:pt idx="217" formatCode="0%">
                  <c:v>0.48378396433780818</c:v>
                </c:pt>
                <c:pt idx="218" formatCode="0%">
                  <c:v>0.48463683627133081</c:v>
                </c:pt>
                <c:pt idx="219" formatCode="0%">
                  <c:v>0.48548191942007241</c:v>
                </c:pt>
                <c:pt idx="220" formatCode="0%">
                  <c:v>0.48631931999473449</c:v>
                </c:pt>
                <c:pt idx="221" formatCode="0%">
                  <c:v>0.48714914228365308</c:v>
                </c:pt>
                <c:pt idx="222" formatCode="0%">
                  <c:v>0.48797148869609491</c:v>
                </c:pt>
                <c:pt idx="223" formatCode="0%">
                  <c:v>0.48881658870695532</c:v>
                </c:pt>
                <c:pt idx="224" formatCode="0%">
                  <c:v>0.48965455102519773</c:v>
                </c:pt>
                <c:pt idx="225" formatCode="0%">
                  <c:v>0.4904850647895001</c:v>
                </c:pt>
                <c:pt idx="226" formatCode="0%">
                  <c:v>0.49130822887447234</c:v>
                </c:pt>
                <c:pt idx="227" formatCode="0%">
                  <c:v>0.49212414041244057</c:v>
                </c:pt>
                <c:pt idx="228" formatCode="0%">
                  <c:v>0.49293289483165464</c:v>
                </c:pt>
                <c:pt idx="229" formatCode="0%">
                  <c:v>0.49373458589349556</c:v>
                </c:pt>
                <c:pt idx="230" formatCode="0%">
                  <c:v>0.49452930572871195</c:v>
                </c:pt>
                <c:pt idx="231" formatCode="0%">
                  <c:v>0.49531714487271428</c:v>
                </c:pt>
                <c:pt idx="232" formatCode="0%">
                  <c:v>0.49609819229995789</c:v>
                </c:pt>
                <c:pt idx="233" formatCode="0%">
                  <c:v>0.49687253545743981</c:v>
                </c:pt>
                <c:pt idx="234" formatCode="0%">
                  <c:v>0.49764026029733638</c:v>
                </c:pt>
                <c:pt idx="235" formatCode="0%">
                  <c:v>0.49840145130880836</c:v>
                </c:pt>
                <c:pt idx="236" formatCode="0%">
                  <c:v>0.4991561915489966</c:v>
                </c:pt>
                <c:pt idx="237" formatCode="0%">
                  <c:v>0.49990456267323391</c:v>
                </c:pt>
                <c:pt idx="238" formatCode="0%">
                  <c:v>0.50064664496449462</c:v>
                </c:pt>
                <c:pt idx="239" formatCode="0%">
                  <c:v>0.50138251736210437</c:v>
                </c:pt>
                <c:pt idx="240" formatCode="0%">
                  <c:v>0.50211225748973409</c:v>
                </c:pt>
                <c:pt idx="241" formatCode="0%">
                  <c:v>0.50283594168269474</c:v>
                </c:pt>
                <c:pt idx="242" formatCode="0%">
                  <c:v>0.50355364501455646</c:v>
                </c:pt>
                <c:pt idx="243" formatCode="0%">
                  <c:v>0.5042654413231108</c:v>
                </c:pt>
                <c:pt idx="244" formatCode="0%">
                  <c:v>0.50497140323569323</c:v>
                </c:pt>
                <c:pt idx="245" formatCode="0%">
                  <c:v>0.5056716021938874</c:v>
                </c:pt>
                <c:pt idx="246" formatCode="0%">
                  <c:v>0.50636610847762453</c:v>
                </c:pt>
                <c:pt idx="247" formatCode="0%">
                  <c:v>0.5070549912286999</c:v>
                </c:pt>
                <c:pt idx="248" formatCode="0%">
                  <c:v>0.5077383184737182</c:v>
                </c:pt>
                <c:pt idx="249" formatCode="0%">
                  <c:v>0.50841615714648747</c:v>
                </c:pt>
                <c:pt idx="250" formatCode="0%">
                  <c:v>0.50908857310987432</c:v>
                </c:pt>
                <c:pt idx="251" formatCode="0%">
                  <c:v>0.50975563117713873</c:v>
                </c:pt>
                <c:pt idx="252" formatCode="0%">
                  <c:v>0.5104173951327583</c:v>
                </c:pt>
                <c:pt idx="253" formatCode="0%">
                  <c:v>0.51107392775276028</c:v>
                </c:pt>
                <c:pt idx="254" formatCode="0%">
                  <c:v>0.5117252908245733</c:v>
                </c:pt>
                <c:pt idx="255" formatCode="0%">
                  <c:v>0.51237154516641104</c:v>
                </c:pt>
                <c:pt idx="256" formatCode="0%">
                  <c:v>0.51301275064620344</c:v>
                </c:pt>
                <c:pt idx="257" formatCode="0%">
                  <c:v>0.51364896620008293</c:v>
                </c:pt>
                <c:pt idx="258" formatCode="0%">
                  <c:v>0.51428024985044418</c:v>
                </c:pt>
                <c:pt idx="259" formatCode="0%">
                  <c:v>0.51490665872358232</c:v>
                </c:pt>
                <c:pt idx="260" formatCode="0%">
                  <c:v>0.51552824906692718</c:v>
                </c:pt>
                <c:pt idx="261" formatCode="0%">
                  <c:v>0.51614507626587847</c:v>
                </c:pt>
                <c:pt idx="262" formatCode="0%">
                  <c:v>0.51675719486025773</c:v>
                </c:pt>
                <c:pt idx="263" formatCode="0%">
                  <c:v>0.51736465856038327</c:v>
                </c:pt>
                <c:pt idx="264" formatCode="0%">
                  <c:v>0.51796752026278048</c:v>
                </c:pt>
                <c:pt idx="265" formatCode="0%">
                  <c:v>0.51856583206553686</c:v>
                </c:pt>
                <c:pt idx="266" formatCode="0%">
                  <c:v>0.51915964528331027</c:v>
                </c:pt>
                <c:pt idx="267" formatCode="0%">
                  <c:v>0.51974901046199906</c:v>
                </c:pt>
                <c:pt idx="268" formatCode="0%">
                  <c:v>0.52033397739308584</c:v>
                </c:pt>
                <c:pt idx="269" formatCode="0%">
                  <c:v>0.52091459512765881</c:v>
                </c:pt>
                <c:pt idx="270" formatCode="0%">
                  <c:v>0.5214909119901241</c:v>
                </c:pt>
                <c:pt idx="271" formatCode="0%">
                  <c:v>0.52206297559161163</c:v>
                </c:pt>
                <c:pt idx="272" formatCode="0%">
                  <c:v>0.5226308328430882</c:v>
                </c:pt>
                <c:pt idx="273" formatCode="0%">
                  <c:v>0.52319452996818028</c:v>
                </c:pt>
                <c:pt idx="274" formatCode="0%">
                  <c:v>0.52375411251571713</c:v>
                </c:pt>
                <c:pt idx="275" formatCode="0%">
                  <c:v>0.52430962537199843</c:v>
                </c:pt>
                <c:pt idx="276" formatCode="0%">
                  <c:v>0.52486111277280001</c:v>
                </c:pt>
                <c:pt idx="277" formatCode="0%">
                  <c:v>0.52540861831511199</c:v>
                </c:pt>
                <c:pt idx="278" formatCode="0%">
                  <c:v>0.5259521849686305</c:v>
                </c:pt>
                <c:pt idx="279" formatCode="0%">
                  <c:v>0.52649185508699825</c:v>
                </c:pt>
                <c:pt idx="280" formatCode="0%">
                  <c:v>0.52702767041880638</c:v>
                </c:pt>
                <c:pt idx="281" formatCode="0%">
                  <c:v>0.52755967211835952</c:v>
                </c:pt>
                <c:pt idx="282" formatCode="0%">
                  <c:v>0.52808790075621381</c:v>
                </c:pt>
                <c:pt idx="283" formatCode="0%">
                  <c:v>0.52861239632948953</c:v>
                </c:pt>
                <c:pt idx="284" formatCode="0%">
                  <c:v>0.52913319827196736</c:v>
                </c:pt>
                <c:pt idx="285" formatCode="0%">
                  <c:v>0.52965034546397194</c:v>
                </c:pt>
                <c:pt idx="286" formatCode="0%">
                  <c:v>0.53016387624204631</c:v>
                </c:pt>
                <c:pt idx="287" formatCode="0%">
                  <c:v>0.53067382840842681</c:v>
                </c:pt>
                <c:pt idx="288" formatCode="0%">
                  <c:v>0.53118023924031854</c:v>
                </c:pt>
                <c:pt idx="289" formatCode="0%">
                  <c:v>0.5316831454989791</c:v>
                </c:pt>
                <c:pt idx="290" formatCode="0%">
                  <c:v>0.53218258343861458</c:v>
                </c:pt>
                <c:pt idx="291" formatCode="0%">
                  <c:v>0.532678588815091</c:v>
                </c:pt>
                <c:pt idx="292" formatCode="0%">
                  <c:v>0.53317119689446824</c:v>
                </c:pt>
                <c:pt idx="293" formatCode="0%">
                  <c:v>0.53366044246135813</c:v>
                </c:pt>
                <c:pt idx="294" formatCode="0%">
                  <c:v>0.53414635982711289</c:v>
                </c:pt>
                <c:pt idx="295" formatCode="0%">
                  <c:v>0.53462898283784555</c:v>
                </c:pt>
                <c:pt idx="296" formatCode="0%">
                  <c:v>0.53510834488228953</c:v>
                </c:pt>
                <c:pt idx="297" formatCode="0%">
                  <c:v>0.53558447889949812</c:v>
                </c:pt>
                <c:pt idx="298" formatCode="0%">
                  <c:v>0.53605741738638979</c:v>
                </c:pt>
                <c:pt idx="299" formatCode="0%">
                  <c:v>0.53652719240514191</c:v>
                </c:pt>
                <c:pt idx="300" formatCode="0%">
                  <c:v>0.53699383559043556</c:v>
                </c:pt>
                <c:pt idx="301" formatCode="0%">
                  <c:v>0.53745737815655781</c:v>
                </c:pt>
                <c:pt idx="302" formatCode="0%">
                  <c:v>0.53791785090436151</c:v>
                </c:pt>
                <c:pt idx="303" formatCode="0%">
                  <c:v>0.53837528422808711</c:v>
                </c:pt>
                <c:pt idx="304" formatCode="0%">
                  <c:v>0.53882970812205144</c:v>
                </c:pt>
                <c:pt idx="305" formatCode="0%">
                  <c:v>0.53928115218720285</c:v>
                </c:pt>
                <c:pt idx="306" formatCode="0%">
                  <c:v>0.53972964563754955</c:v>
                </c:pt>
                <c:pt idx="307" formatCode="0%">
                  <c:v>0.54017521730646045</c:v>
                </c:pt>
                <c:pt idx="308" formatCode="0%">
                  <c:v>0.54061789565284613</c:v>
                </c:pt>
                <c:pt idx="309" formatCode="0%">
                  <c:v>0.54105770876721637</c:v>
                </c:pt>
                <c:pt idx="310" formatCode="0%">
                  <c:v>0.54149468437762305</c:v>
                </c:pt>
                <c:pt idx="311" formatCode="0%">
                  <c:v>0.54192884985548662</c:v>
                </c:pt>
                <c:pt idx="312" formatCode="0%">
                  <c:v>0.5423602322213128</c:v>
                </c:pt>
                <c:pt idx="313" formatCode="0%">
                  <c:v>0.54278885815029665</c:v>
                </c:pt>
                <c:pt idx="314" formatCode="0%">
                  <c:v>0.54321475397782193</c:v>
                </c:pt>
                <c:pt idx="315" formatCode="0%">
                  <c:v>0.54363794570485502</c:v>
                </c:pt>
                <c:pt idx="316" formatCode="0%">
                  <c:v>0.54405845900323602</c:v>
                </c:pt>
                <c:pt idx="317" formatCode="0%">
                  <c:v>0.54447631922087003</c:v>
                </c:pt>
                <c:pt idx="318" formatCode="0%">
                  <c:v>0.54489155138682088</c:v>
                </c:pt>
                <c:pt idx="319" formatCode="0%">
                  <c:v>0.54530418021630822</c:v>
                </c:pt>
                <c:pt idx="320" formatCode="0%">
                  <c:v>0.54571423011561115</c:v>
                </c:pt>
                <c:pt idx="321" formatCode="0%">
                  <c:v>0.54612172518688107</c:v>
                </c:pt>
                <c:pt idx="322" formatCode="0%">
                  <c:v>0.54652668923286307</c:v>
                </c:pt>
                <c:pt idx="323" formatCode="0%">
                  <c:v>0.54692914576153306</c:v>
                </c:pt>
                <c:pt idx="324" formatCode="0%">
                  <c:v>0.54732911799064321</c:v>
                </c:pt>
                <c:pt idx="325" formatCode="0%">
                  <c:v>0.5477266288521897</c:v>
                </c:pt>
                <c:pt idx="326" formatCode="0%">
                  <c:v>0.54812170099679414</c:v>
                </c:pt>
                <c:pt idx="327" formatCode="0%">
                  <c:v>0.54851435679800653</c:v>
                </c:pt>
                <c:pt idx="328" formatCode="0%">
                  <c:v>0.5489046183565286</c:v>
                </c:pt>
                <c:pt idx="329" formatCode="0%">
                  <c:v>0.54929250750436065</c:v>
                </c:pt>
                <c:pt idx="330" formatCode="0%">
                  <c:v>0.54967804580887225</c:v>
                </c:pt>
                <c:pt idx="331" formatCode="0%">
                  <c:v>0.550061254576801</c:v>
                </c:pt>
                <c:pt idx="332" formatCode="0%">
                  <c:v>0.55044215485817583</c:v>
                </c:pt>
                <c:pt idx="333" formatCode="0%">
                  <c:v>0.55082076745017305</c:v>
                </c:pt>
                <c:pt idx="334" formatCode="0%">
                  <c:v>0.55119711290090079</c:v>
                </c:pt>
                <c:pt idx="335" formatCode="0%">
                  <c:v>0.55157121151311672</c:v>
                </c:pt>
                <c:pt idx="336" formatCode="0%">
                  <c:v>0.55194308334787889</c:v>
                </c:pt>
                <c:pt idx="337" formatCode="0%">
                  <c:v>0.55231274822813226</c:v>
                </c:pt>
                <c:pt idx="338" formatCode="0%">
                  <c:v>0.55268022574223019</c:v>
                </c:pt>
                <c:pt idx="339" formatCode="0%">
                  <c:v>0.55304553524739553</c:v>
                </c:pt>
                <c:pt idx="340" formatCode="0%">
                  <c:v>0.55340869587311847</c:v>
                </c:pt>
                <c:pt idx="341" formatCode="0%">
                  <c:v>0.55376972652449719</c:v>
                </c:pt>
                <c:pt idx="342" formatCode="0%">
                  <c:v>0.55412864588551691</c:v>
                </c:pt>
                <c:pt idx="343" formatCode="0%">
                  <c:v>0.55448547242227408</c:v>
                </c:pt>
                <c:pt idx="344" formatCode="0%">
                  <c:v>0.55484022438614322</c:v>
                </c:pt>
                <c:pt idx="345" formatCode="0%">
                  <c:v>0.55519291981688856</c:v>
                </c:pt>
                <c:pt idx="346" formatCode="0%">
                  <c:v>0.55554357654572184</c:v>
                </c:pt>
                <c:pt idx="347" formatCode="0%">
                  <c:v>0.55589221219830842</c:v>
                </c:pt>
                <c:pt idx="348" formatCode="0%">
                  <c:v>0.55623884419771918</c:v>
                </c:pt>
                <c:pt idx="349" formatCode="0%">
                  <c:v>0.55658348976733385</c:v>
                </c:pt>
                <c:pt idx="350" formatCode="0%">
                  <c:v>0.55692616593369348</c:v>
                </c:pt>
              </c:numCache>
            </c:numRef>
          </c:val>
          <c:smooth val="0"/>
          <c:extLst>
            <c:ext xmlns:c16="http://schemas.microsoft.com/office/drawing/2014/chart" uri="{C3380CC4-5D6E-409C-BE32-E72D297353CC}">
              <c16:uniqueId val="{00000000-61E3-46C2-A2C4-3AB832060F0E}"/>
            </c:ext>
          </c:extLst>
        </c:ser>
        <c:ser>
          <c:idx val="2"/>
          <c:order val="1"/>
          <c:tx>
            <c:strRef>
              <c:f>Sheet1!$C$3</c:f>
              <c:strCache>
                <c:ptCount val="1"/>
                <c:pt idx="0">
                  <c:v>Own-account worker</c:v>
                </c:pt>
              </c:strCache>
            </c:strRef>
          </c:tx>
          <c:spPr>
            <a:ln w="31750" cap="rnd" cmpd="sng" algn="ctr">
              <a:solidFill>
                <a:srgbClr val="7F0506"/>
              </a:solidFill>
              <a:prstDash val="dash"/>
              <a:round/>
            </a:ln>
            <a:effectLst/>
          </c:spPr>
          <c:marker>
            <c:symbol val="none"/>
          </c:marker>
          <c:cat>
            <c:numRef>
              <c:f>Sheet1!$A$5:$A$355</c:f>
              <c:numCache>
                <c:formatCode>0%</c:formatCode>
                <c:ptCount val="351"/>
                <c:pt idx="0" formatCode="General">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2.7499999999999898</c:v>
                </c:pt>
                <c:pt idx="276">
                  <c:v>2.75999999999999</c:v>
                </c:pt>
                <c:pt idx="277">
                  <c:v>2.7699999999999898</c:v>
                </c:pt>
                <c:pt idx="278">
                  <c:v>2.77999999999999</c:v>
                </c:pt>
                <c:pt idx="279">
                  <c:v>2.7899999999999898</c:v>
                </c:pt>
                <c:pt idx="280">
                  <c:v>2.7999999999999901</c:v>
                </c:pt>
                <c:pt idx="281">
                  <c:v>2.8099999999999898</c:v>
                </c:pt>
                <c:pt idx="282">
                  <c:v>2.8199999999999901</c:v>
                </c:pt>
                <c:pt idx="283">
                  <c:v>2.8299999999999899</c:v>
                </c:pt>
                <c:pt idx="284">
                  <c:v>2.8399999999999901</c:v>
                </c:pt>
                <c:pt idx="285">
                  <c:v>2.8499999999999899</c:v>
                </c:pt>
                <c:pt idx="286">
                  <c:v>2.8599999999999901</c:v>
                </c:pt>
                <c:pt idx="287">
                  <c:v>2.8699999999999899</c:v>
                </c:pt>
                <c:pt idx="288">
                  <c:v>2.8799999999999901</c:v>
                </c:pt>
                <c:pt idx="289">
                  <c:v>2.8899999999999899</c:v>
                </c:pt>
                <c:pt idx="290">
                  <c:v>2.8999999999999901</c:v>
                </c:pt>
                <c:pt idx="291">
                  <c:v>2.9099999999999899</c:v>
                </c:pt>
                <c:pt idx="292">
                  <c:v>2.9199999999999902</c:v>
                </c:pt>
                <c:pt idx="293">
                  <c:v>2.9299999999999899</c:v>
                </c:pt>
                <c:pt idx="294">
                  <c:v>2.9399999999999902</c:v>
                </c:pt>
                <c:pt idx="295">
                  <c:v>2.94999999999999</c:v>
                </c:pt>
                <c:pt idx="296">
                  <c:v>2.9599999999999902</c:v>
                </c:pt>
                <c:pt idx="297">
                  <c:v>2.96999999999999</c:v>
                </c:pt>
                <c:pt idx="298">
                  <c:v>2.9799999999999902</c:v>
                </c:pt>
                <c:pt idx="299">
                  <c:v>2.98999999999999</c:v>
                </c:pt>
                <c:pt idx="300">
                  <c:v>2.9999999999999898</c:v>
                </c:pt>
                <c:pt idx="301">
                  <c:v>3.00999999999999</c:v>
                </c:pt>
                <c:pt idx="302">
                  <c:v>3.0199999999999898</c:v>
                </c:pt>
                <c:pt idx="303">
                  <c:v>3.02999999999999</c:v>
                </c:pt>
                <c:pt idx="304">
                  <c:v>3.0399999999999898</c:v>
                </c:pt>
                <c:pt idx="305">
                  <c:v>3.0499999999999901</c:v>
                </c:pt>
                <c:pt idx="306">
                  <c:v>3.0599999999999898</c:v>
                </c:pt>
                <c:pt idx="307">
                  <c:v>3.0699999999999901</c:v>
                </c:pt>
                <c:pt idx="308">
                  <c:v>3.0799999999999899</c:v>
                </c:pt>
                <c:pt idx="309">
                  <c:v>3.0899999999999901</c:v>
                </c:pt>
                <c:pt idx="310">
                  <c:v>3.0999999999999899</c:v>
                </c:pt>
                <c:pt idx="311">
                  <c:v>3.1099999999999901</c:v>
                </c:pt>
                <c:pt idx="312">
                  <c:v>3.1199999999999899</c:v>
                </c:pt>
                <c:pt idx="313">
                  <c:v>3.1299999999999901</c:v>
                </c:pt>
                <c:pt idx="314">
                  <c:v>3.1399999999999899</c:v>
                </c:pt>
                <c:pt idx="315">
                  <c:v>3.1499999999999901</c:v>
                </c:pt>
                <c:pt idx="316">
                  <c:v>3.1599999999999899</c:v>
                </c:pt>
                <c:pt idx="317">
                  <c:v>3.1699999999999902</c:v>
                </c:pt>
                <c:pt idx="318">
                  <c:v>3.1799999999999899</c:v>
                </c:pt>
                <c:pt idx="319">
                  <c:v>3.1899999999999902</c:v>
                </c:pt>
                <c:pt idx="320">
                  <c:v>3.19999999999999</c:v>
                </c:pt>
                <c:pt idx="321">
                  <c:v>3.2099999999999902</c:v>
                </c:pt>
                <c:pt idx="322">
                  <c:v>3.2199999999999802</c:v>
                </c:pt>
                <c:pt idx="323">
                  <c:v>3.22999999999998</c:v>
                </c:pt>
                <c:pt idx="324">
                  <c:v>3.2399999999999798</c:v>
                </c:pt>
                <c:pt idx="325">
                  <c:v>3.24999999999998</c:v>
                </c:pt>
                <c:pt idx="326">
                  <c:v>3.2599999999999798</c:v>
                </c:pt>
                <c:pt idx="327">
                  <c:v>3.26999999999998</c:v>
                </c:pt>
                <c:pt idx="328">
                  <c:v>3.2799999999999798</c:v>
                </c:pt>
                <c:pt idx="329">
                  <c:v>3.2899999999999801</c:v>
                </c:pt>
                <c:pt idx="330">
                  <c:v>3.2999999999999798</c:v>
                </c:pt>
                <c:pt idx="331">
                  <c:v>3.3099999999999801</c:v>
                </c:pt>
                <c:pt idx="332">
                  <c:v>3.3199999999999799</c:v>
                </c:pt>
                <c:pt idx="333">
                  <c:v>3.3299999999999801</c:v>
                </c:pt>
                <c:pt idx="334">
                  <c:v>3.3399999999999799</c:v>
                </c:pt>
                <c:pt idx="335">
                  <c:v>3.3499999999999801</c:v>
                </c:pt>
                <c:pt idx="336">
                  <c:v>3.3599999999999799</c:v>
                </c:pt>
                <c:pt idx="337">
                  <c:v>3.3699999999999801</c:v>
                </c:pt>
                <c:pt idx="338">
                  <c:v>3.3799999999999799</c:v>
                </c:pt>
                <c:pt idx="339">
                  <c:v>3.3899999999999801</c:v>
                </c:pt>
                <c:pt idx="340">
                  <c:v>3.3999999999999799</c:v>
                </c:pt>
                <c:pt idx="341">
                  <c:v>3.4099999999999802</c:v>
                </c:pt>
                <c:pt idx="342">
                  <c:v>3.4199999999999799</c:v>
                </c:pt>
                <c:pt idx="343">
                  <c:v>3.4299999999999802</c:v>
                </c:pt>
                <c:pt idx="344">
                  <c:v>3.43999999999998</c:v>
                </c:pt>
                <c:pt idx="345">
                  <c:v>3.4499999999999802</c:v>
                </c:pt>
                <c:pt idx="346">
                  <c:v>3.45999999999998</c:v>
                </c:pt>
                <c:pt idx="347">
                  <c:v>3.4699999999999802</c:v>
                </c:pt>
                <c:pt idx="348">
                  <c:v>3.47999999999998</c:v>
                </c:pt>
                <c:pt idx="349">
                  <c:v>3.4899999999999798</c:v>
                </c:pt>
                <c:pt idx="350">
                  <c:v>3.49999999999998</c:v>
                </c:pt>
              </c:numCache>
            </c:numRef>
          </c:cat>
          <c:val>
            <c:numRef>
              <c:f>Sheet1!$C$5:$C$355</c:f>
              <c:numCache>
                <c:formatCode>0%</c:formatCode>
                <c:ptCount val="351"/>
                <c:pt idx="1">
                  <c:v>14.434659053526953</c:v>
                </c:pt>
                <c:pt idx="2">
                  <c:v>7.2623295267634767</c:v>
                </c:pt>
                <c:pt idx="3">
                  <c:v>4.8715530178423165</c:v>
                </c:pt>
                <c:pt idx="4">
                  <c:v>3.6761647633817378</c:v>
                </c:pt>
                <c:pt idx="5">
                  <c:v>2.9589318107053901</c:v>
                </c:pt>
                <c:pt idx="6">
                  <c:v>2.4807765089211586</c:v>
                </c:pt>
                <c:pt idx="7">
                  <c:v>2.1392370076467069</c:v>
                </c:pt>
                <c:pt idx="8">
                  <c:v>1.8830823816908691</c:v>
                </c:pt>
                <c:pt idx="9">
                  <c:v>1.6838510059474392</c:v>
                </c:pt>
                <c:pt idx="10">
                  <c:v>1.5244659053526952</c:v>
                </c:pt>
                <c:pt idx="11">
                  <c:v>1.3940599139569956</c:v>
                </c:pt>
                <c:pt idx="12">
                  <c:v>1.2853882544605792</c:v>
                </c:pt>
                <c:pt idx="13">
                  <c:v>1.1934353118097656</c:v>
                </c:pt>
                <c:pt idx="14">
                  <c:v>1.1146185038233536</c:v>
                </c:pt>
                <c:pt idx="15">
                  <c:v>1.0463106035684635</c:v>
                </c:pt>
                <c:pt idx="16">
                  <c:v>0.98654119084543446</c:v>
                </c:pt>
                <c:pt idx="17">
                  <c:v>0.93380347373687944</c:v>
                </c:pt>
                <c:pt idx="18">
                  <c:v>0.88692550297371953</c:v>
                </c:pt>
                <c:pt idx="19">
                  <c:v>0.84498205544878691</c:v>
                </c:pt>
                <c:pt idx="20">
                  <c:v>0.80723295267634754</c:v>
                </c:pt>
                <c:pt idx="21">
                  <c:v>0.77307900254890249</c:v>
                </c:pt>
                <c:pt idx="22">
                  <c:v>0.74202995697849783</c:v>
                </c:pt>
                <c:pt idx="23">
                  <c:v>0.71368082841421532</c:v>
                </c:pt>
                <c:pt idx="24">
                  <c:v>0.68769412723028966</c:v>
                </c:pt>
                <c:pt idx="25">
                  <c:v>0.663786362141078</c:v>
                </c:pt>
                <c:pt idx="26">
                  <c:v>0.64171765590488272</c:v>
                </c:pt>
                <c:pt idx="27">
                  <c:v>0.6212836686491463</c:v>
                </c:pt>
                <c:pt idx="28">
                  <c:v>0.60230925191167672</c:v>
                </c:pt>
                <c:pt idx="29">
                  <c:v>0.58464341563886035</c:v>
                </c:pt>
                <c:pt idx="30">
                  <c:v>0.56815530178423168</c:v>
                </c:pt>
                <c:pt idx="31">
                  <c:v>0.55273093721054689</c:v>
                </c:pt>
                <c:pt idx="32">
                  <c:v>0.53827059542271727</c:v>
                </c:pt>
                <c:pt idx="33">
                  <c:v>0.52468663798566517</c:v>
                </c:pt>
                <c:pt idx="34">
                  <c:v>0.51190173686843976</c:v>
                </c:pt>
                <c:pt idx="35">
                  <c:v>0.49984740152934154</c:v>
                </c:pt>
                <c:pt idx="36">
                  <c:v>0.48846275148685975</c:v>
                </c:pt>
                <c:pt idx="37">
                  <c:v>0.47769348793316085</c:v>
                </c:pt>
                <c:pt idx="38">
                  <c:v>0.46749102772439344</c:v>
                </c:pt>
                <c:pt idx="39">
                  <c:v>0.45781177060325517</c:v>
                </c:pt>
                <c:pt idx="40">
                  <c:v>0.44861647633817375</c:v>
                </c:pt>
                <c:pt idx="41">
                  <c:v>0.43986973301285248</c:v>
                </c:pt>
                <c:pt idx="42">
                  <c:v>0.43153950127445123</c:v>
                </c:pt>
                <c:pt idx="43">
                  <c:v>0.4235967221750454</c:v>
                </c:pt>
                <c:pt idx="44">
                  <c:v>0.4160149784892489</c:v>
                </c:pt>
                <c:pt idx="45">
                  <c:v>0.40877020118948776</c:v>
                </c:pt>
                <c:pt idx="46">
                  <c:v>0.40184041420710759</c:v>
                </c:pt>
                <c:pt idx="47">
                  <c:v>0.39520551177716917</c:v>
                </c:pt>
                <c:pt idx="48">
                  <c:v>0.38884706361514482</c:v>
                </c:pt>
                <c:pt idx="49">
                  <c:v>0.38274814394952966</c:v>
                </c:pt>
                <c:pt idx="50">
                  <c:v>0.37689318107053904</c:v>
                </c:pt>
                <c:pt idx="51">
                  <c:v>0.37126782457895979</c:v>
                </c:pt>
                <c:pt idx="52">
                  <c:v>0.3658588279524414</c:v>
                </c:pt>
                <c:pt idx="53">
                  <c:v>0.36065394440616888</c:v>
                </c:pt>
                <c:pt idx="54">
                  <c:v>0.35564183432457319</c:v>
                </c:pt>
                <c:pt idx="55">
                  <c:v>0.35081198279139914</c:v>
                </c:pt>
                <c:pt idx="56">
                  <c:v>0.3461546259558384</c:v>
                </c:pt>
                <c:pt idx="57">
                  <c:v>0.34166068514959563</c:v>
                </c:pt>
                <c:pt idx="58">
                  <c:v>0.33732170781943022</c:v>
                </c:pt>
                <c:pt idx="59">
                  <c:v>0.33312981446655848</c:v>
                </c:pt>
                <c:pt idx="60">
                  <c:v>0.33037486097404328</c:v>
                </c:pt>
                <c:pt idx="61">
                  <c:v>0.3285654370236491</c:v>
                </c:pt>
                <c:pt idx="62">
                  <c:v>0.32681438158778381</c:v>
                </c:pt>
                <c:pt idx="63">
                  <c:v>0.32511891521337455</c:v>
                </c:pt>
                <c:pt idx="64">
                  <c:v>0.32347643216316557</c:v>
                </c:pt>
                <c:pt idx="65">
                  <c:v>0.32188448705296296</c:v>
                </c:pt>
                <c:pt idx="66">
                  <c:v>0.32034078270367572</c:v>
                </c:pt>
                <c:pt idx="67">
                  <c:v>0.31884315908123273</c:v>
                </c:pt>
                <c:pt idx="68">
                  <c:v>0.31738958321239114</c:v>
                </c:pt>
                <c:pt idx="69">
                  <c:v>0.31604183617106335</c:v>
                </c:pt>
                <c:pt idx="70">
                  <c:v>0.31498409565433388</c:v>
                </c:pt>
                <c:pt idx="71">
                  <c:v>0.31395615064511795</c:v>
                </c:pt>
                <c:pt idx="72">
                  <c:v>0.31295675966393577</c:v>
                </c:pt>
                <c:pt idx="73">
                  <c:v>0.31198474925758046</c:v>
                </c:pt>
                <c:pt idx="74">
                  <c:v>0.31103900940274831</c:v>
                </c:pt>
                <c:pt idx="75">
                  <c:v>0.3101184892773784</c:v>
                </c:pt>
                <c:pt idx="76">
                  <c:v>0.3092221933658339</c:v>
                </c:pt>
                <c:pt idx="77">
                  <c:v>0.30834917786757632</c:v>
                </c:pt>
                <c:pt idx="78">
                  <c:v>0.30749854738209459</c:v>
                </c:pt>
                <c:pt idx="79">
                  <c:v>0.30666945184561234</c:v>
                </c:pt>
                <c:pt idx="80">
                  <c:v>0.30586108369754217</c:v>
                </c:pt>
                <c:pt idx="81">
                  <c:v>0.30507267525683174</c:v>
                </c:pt>
                <c:pt idx="82">
                  <c:v>0.30430349629028508</c:v>
                </c:pt>
                <c:pt idx="83">
                  <c:v>0.30355285175666719</c:v>
                </c:pt>
                <c:pt idx="84">
                  <c:v>0.30282007971194491</c:v>
                </c:pt>
                <c:pt idx="85">
                  <c:v>0.30210454936239267</c:v>
                </c:pt>
                <c:pt idx="86">
                  <c:v>0.30140565925352764</c:v>
                </c:pt>
                <c:pt idx="87">
                  <c:v>0.3007228355839468</c:v>
                </c:pt>
                <c:pt idx="88">
                  <c:v>0.30005553063412926</c:v>
                </c:pt>
                <c:pt idx="89">
                  <c:v>0.29940322130116148</c:v>
                </c:pt>
                <c:pt idx="90">
                  <c:v>0.29876540773114862</c:v>
                </c:pt>
                <c:pt idx="91">
                  <c:v>0.29814161204179535</c:v>
                </c:pt>
                <c:pt idx="92">
                  <c:v>0.29753137712829753</c:v>
                </c:pt>
                <c:pt idx="93">
                  <c:v>0.29693426554627284</c:v>
                </c:pt>
                <c:pt idx="94">
                  <c:v>0.29634985846599338</c:v>
                </c:pt>
                <c:pt idx="95">
                  <c:v>0.29577775469266709</c:v>
                </c:pt>
                <c:pt idx="96">
                  <c:v>0.29521756974795182</c:v>
                </c:pt>
                <c:pt idx="97">
                  <c:v>0.29466893500828223</c:v>
                </c:pt>
                <c:pt idx="98">
                  <c:v>0.2941314968959528</c:v>
                </c:pt>
                <c:pt idx="99">
                  <c:v>0.29360491611922601</c:v>
                </c:pt>
                <c:pt idx="100">
                  <c:v>0.29308886695803371</c:v>
                </c:pt>
                <c:pt idx="101">
                  <c:v>0.2925830365921126</c:v>
                </c:pt>
                <c:pt idx="102">
                  <c:v>0.29208712446866053</c:v>
                </c:pt>
                <c:pt idx="103">
                  <c:v>0.29160084170682887</c:v>
                </c:pt>
                <c:pt idx="104">
                  <c:v>0.29112391053657088</c:v>
                </c:pt>
                <c:pt idx="105">
                  <c:v>0.29065606376955594</c:v>
                </c:pt>
                <c:pt idx="106">
                  <c:v>0.29019704430003179</c:v>
                </c:pt>
                <c:pt idx="107">
                  <c:v>0.29024337100374947</c:v>
                </c:pt>
                <c:pt idx="108">
                  <c:v>0.2906114879388999</c:v>
                </c:pt>
                <c:pt idx="109">
                  <c:v>0.29097285043487336</c:v>
                </c:pt>
                <c:pt idx="110">
                  <c:v>0.29132764270364719</c:v>
                </c:pt>
                <c:pt idx="111">
                  <c:v>0.29167604231892968</c:v>
                </c:pt>
                <c:pt idx="112">
                  <c:v>0.29201822051251064</c:v>
                </c:pt>
                <c:pt idx="113">
                  <c:v>0.29235434245487785</c:v>
                </c:pt>
                <c:pt idx="114">
                  <c:v>0.29268456752106309</c:v>
                </c:pt>
                <c:pt idx="115">
                  <c:v>0.29300904954261908</c:v>
                </c:pt>
                <c:pt idx="116">
                  <c:v>0.29332793704656202</c:v>
                </c:pt>
                <c:pt idx="117">
                  <c:v>0.29364137348206149</c:v>
                </c:pt>
                <c:pt idx="118">
                  <c:v>0.29394949743560334</c:v>
                </c:pt>
                <c:pt idx="119">
                  <c:v>0.29425244283530411</c:v>
                </c:pt>
                <c:pt idx="120">
                  <c:v>0.29455033914500994</c:v>
                </c:pt>
                <c:pt idx="121">
                  <c:v>0.29484331154877019</c:v>
                </c:pt>
                <c:pt idx="122">
                  <c:v>0.29513148112623933</c:v>
                </c:pt>
                <c:pt idx="123">
                  <c:v>0.29541496501952191</c:v>
                </c:pt>
                <c:pt idx="124">
                  <c:v>0.29569387659194513</c:v>
                </c:pt>
                <c:pt idx="125">
                  <c:v>0.29596832557920955</c:v>
                </c:pt>
                <c:pt idx="126">
                  <c:v>0.29623841823334279</c:v>
                </c:pt>
                <c:pt idx="127">
                  <c:v>0.29650425745985193</c:v>
                </c:pt>
                <c:pt idx="128">
                  <c:v>0.29676594294844683</c:v>
                </c:pt>
                <c:pt idx="129">
                  <c:v>0.2970235712976837</c:v>
                </c:pt>
                <c:pt idx="130">
                  <c:v>0.29727723613385537</c:v>
                </c:pt>
                <c:pt idx="131">
                  <c:v>0.29752702822443655</c:v>
                </c:pt>
                <c:pt idx="132">
                  <c:v>0.29777303558637269</c:v>
                </c:pt>
                <c:pt idx="133">
                  <c:v>0.29801534358948267</c:v>
                </c:pt>
                <c:pt idx="134">
                  <c:v>0.29825403505523285</c:v>
                </c:pt>
                <c:pt idx="135">
                  <c:v>0.29848919035111998</c:v>
                </c:pt>
                <c:pt idx="136">
                  <c:v>0.29872088748089115</c:v>
                </c:pt>
                <c:pt idx="137">
                  <c:v>0.29894920217081161</c:v>
                </c:pt>
                <c:pt idx="138">
                  <c:v>0.29917420795218264</c:v>
                </c:pt>
                <c:pt idx="139">
                  <c:v>0.29939597624029635</c:v>
                </c:pt>
                <c:pt idx="140">
                  <c:v>0.29961457641000855</c:v>
                </c:pt>
                <c:pt idx="141">
                  <c:v>0.29983007586809357</c:v>
                </c:pt>
                <c:pt idx="142">
                  <c:v>0.30004254012254361</c:v>
                </c:pt>
                <c:pt idx="143">
                  <c:v>0.3002520328489594</c:v>
                </c:pt>
                <c:pt idx="144">
                  <c:v>0.30045861595417495</c:v>
                </c:pt>
                <c:pt idx="145">
                  <c:v>0.30066234963724964</c:v>
                </c:pt>
                <c:pt idx="146">
                  <c:v>0.30086329244795335</c:v>
                </c:pt>
                <c:pt idx="147">
                  <c:v>0.3010615013428653</c:v>
                </c:pt>
                <c:pt idx="148">
                  <c:v>0.30125703173919732</c:v>
                </c:pt>
                <c:pt idx="149">
                  <c:v>0.30144993756645094</c:v>
                </c:pt>
                <c:pt idx="150">
                  <c:v>0.3016402713160079</c:v>
                </c:pt>
                <c:pt idx="151">
                  <c:v>0.30182808408874962</c:v>
                </c:pt>
                <c:pt idx="152">
                  <c:v>0.30201342564079731</c:v>
                </c:pt>
                <c:pt idx="153">
                  <c:v>0.3021963444274588</c:v>
                </c:pt>
                <c:pt idx="154">
                  <c:v>0.30306931167427437</c:v>
                </c:pt>
                <c:pt idx="155">
                  <c:v>0.30437209030863388</c:v>
                </c:pt>
                <c:pt idx="156">
                  <c:v>0.30565816665280926</c:v>
                </c:pt>
                <c:pt idx="157">
                  <c:v>0.3069278598588423</c:v>
                </c:pt>
                <c:pt idx="158">
                  <c:v>0.30818148099897624</c:v>
                </c:pt>
                <c:pt idx="159">
                  <c:v>0.30941933331973737</c:v>
                </c:pt>
                <c:pt idx="160">
                  <c:v>0.31064171248648903</c:v>
                </c:pt>
                <c:pt idx="161">
                  <c:v>0.31184890681887112</c:v>
                </c:pt>
                <c:pt idx="162">
                  <c:v>0.31304119751752008</c:v>
                </c:pt>
                <c:pt idx="163">
                  <c:v>0.31421885888244322</c:v>
                </c:pt>
                <c:pt idx="164">
                  <c:v>0.31538215852340384</c:v>
                </c:pt>
                <c:pt idx="165">
                  <c:v>0.31653135756265599</c:v>
                </c:pt>
                <c:pt idx="166">
                  <c:v>0.31766671083035086</c:v>
                </c:pt>
                <c:pt idx="167">
                  <c:v>0.31878846705292363</c:v>
                </c:pt>
                <c:pt idx="168">
                  <c:v>0.31989686903475151</c:v>
                </c:pt>
                <c:pt idx="169">
                  <c:v>0.32099215383336244</c:v>
                </c:pt>
                <c:pt idx="170">
                  <c:v>0.32207455292846021</c:v>
                </c:pt>
                <c:pt idx="171">
                  <c:v>0.32314429238501896</c:v>
                </c:pt>
                <c:pt idx="172">
                  <c:v>0.32420159301068746</c:v>
                </c:pt>
                <c:pt idx="173">
                  <c:v>0.32524667050773554</c:v>
                </c:pt>
                <c:pt idx="174">
                  <c:v>0.32627973561975998</c:v>
                </c:pt>
                <c:pt idx="175">
                  <c:v>0.32730099427336135</c:v>
                </c:pt>
                <c:pt idx="176">
                  <c:v>0.32831064771499002</c:v>
                </c:pt>
                <c:pt idx="177">
                  <c:v>0.32930889264315394</c:v>
                </c:pt>
                <c:pt idx="178">
                  <c:v>0.33029592133616992</c:v>
                </c:pt>
                <c:pt idx="179">
                  <c:v>0.33127192177563269</c:v>
                </c:pt>
                <c:pt idx="180">
                  <c:v>0.33223707776576805</c:v>
                </c:pt>
                <c:pt idx="181">
                  <c:v>0.33319156904883007</c:v>
                </c:pt>
                <c:pt idx="182">
                  <c:v>0.33413557141669364</c:v>
                </c:pt>
                <c:pt idx="183">
                  <c:v>0.33506925681878824</c:v>
                </c:pt>
                <c:pt idx="184">
                  <c:v>0.33599279346651217</c:v>
                </c:pt>
                <c:pt idx="185">
                  <c:v>0.33690634593426078</c:v>
                </c:pt>
                <c:pt idx="186">
                  <c:v>0.33781007525719486</c:v>
                </c:pt>
                <c:pt idx="187">
                  <c:v>0.33870413902587299</c:v>
                </c:pt>
                <c:pt idx="188">
                  <c:v>0.33958869147786297</c:v>
                </c:pt>
                <c:pt idx="189">
                  <c:v>0.34046388358644569</c:v>
                </c:pt>
                <c:pt idx="190">
                  <c:v>0.34132986314651709</c:v>
                </c:pt>
                <c:pt idx="191">
                  <c:v>0.34218677485779186</c:v>
                </c:pt>
                <c:pt idx="192">
                  <c:v>0.34303476040540753</c:v>
                </c:pt>
                <c:pt idx="193">
                  <c:v>0.34387395853802194</c:v>
                </c:pt>
                <c:pt idx="194">
                  <c:v>0.3447045051434961</c:v>
                </c:pt>
                <c:pt idx="195">
                  <c:v>0.34552653332224736</c:v>
                </c:pt>
                <c:pt idx="196">
                  <c:v>0.34634017345835838</c:v>
                </c:pt>
                <c:pt idx="197">
                  <c:v>0.34714555328851904</c:v>
                </c:pt>
                <c:pt idx="198">
                  <c:v>0.34794279796888</c:v>
                </c:pt>
                <c:pt idx="199">
                  <c:v>0.34873203013989063</c:v>
                </c:pt>
                <c:pt idx="200">
                  <c:v>0.34951336998919125</c:v>
                </c:pt>
                <c:pt idx="201">
                  <c:v>0.35031751459348776</c:v>
                </c:pt>
                <c:pt idx="202">
                  <c:v>0.3511327744222329</c:v>
                </c:pt>
                <c:pt idx="203">
                  <c:v>0.3519400021344386</c:v>
                </c:pt>
                <c:pt idx="204">
                  <c:v>0.35273931584946588</c:v>
                </c:pt>
                <c:pt idx="205">
                  <c:v>0.3535308313819075</c:v>
                </c:pt>
                <c:pt idx="206">
                  <c:v>0.35431466229752928</c:v>
                </c:pt>
                <c:pt idx="207">
                  <c:v>0.35509091996758957</c:v>
                </c:pt>
                <c:pt idx="208">
                  <c:v>0.35585971362159152</c:v>
                </c:pt>
                <c:pt idx="209">
                  <c:v>0.35662115039852171</c:v>
                </c:pt>
                <c:pt idx="210">
                  <c:v>0.35737533539662403</c:v>
                </c:pt>
                <c:pt idx="211">
                  <c:v>0.35812237172175843</c:v>
                </c:pt>
                <c:pt idx="212">
                  <c:v>0.35886236053439169</c:v>
                </c:pt>
                <c:pt idx="213">
                  <c:v>0.35959540109526311</c:v>
                </c:pt>
                <c:pt idx="214">
                  <c:v>0.36032159080977122</c:v>
                </c:pt>
                <c:pt idx="215">
                  <c:v>0.36104102527112109</c:v>
                </c:pt>
                <c:pt idx="216">
                  <c:v>0.36175379830227333</c:v>
                </c:pt>
                <c:pt idx="217">
                  <c:v>0.36246000199673284</c:v>
                </c:pt>
                <c:pt idx="218">
                  <c:v>0.36315972675821573</c:v>
                </c:pt>
                <c:pt idx="219">
                  <c:v>0.36385306133922851</c:v>
                </c:pt>
                <c:pt idx="220">
                  <c:v>0.36454009287859562</c:v>
                </c:pt>
                <c:pt idx="221">
                  <c:v>0.36522090693796849</c:v>
                </c:pt>
                <c:pt idx="222">
                  <c:v>0.36589558753734702</c:v>
                </c:pt>
                <c:pt idx="223">
                  <c:v>0.36656421718964594</c:v>
                </c:pt>
                <c:pt idx="224">
                  <c:v>0.36722687693433503</c:v>
                </c:pt>
                <c:pt idx="225">
                  <c:v>0.36788364637018239</c:v>
                </c:pt>
                <c:pt idx="226">
                  <c:v>0.36853460368712843</c:v>
                </c:pt>
                <c:pt idx="227">
                  <c:v>0.36917982569731733</c:v>
                </c:pt>
                <c:pt idx="228">
                  <c:v>0.3698193878653116</c:v>
                </c:pt>
                <c:pt idx="229">
                  <c:v>0.37045336433751547</c:v>
                </c:pt>
                <c:pt idx="230">
                  <c:v>0.37108182797083061</c:v>
                </c:pt>
                <c:pt idx="231">
                  <c:v>0.37170485036056722</c:v>
                </c:pt>
                <c:pt idx="232">
                  <c:v>0.37232250186763377</c:v>
                </c:pt>
                <c:pt idx="233">
                  <c:v>0.37293485164502588</c:v>
                </c:pt>
                <c:pt idx="234">
                  <c:v>0.3735419676636369</c:v>
                </c:pt>
                <c:pt idx="235">
                  <c:v>0.37414391673740865</c:v>
                </c:pt>
                <c:pt idx="236">
                  <c:v>0.37474076454784333</c:v>
                </c:pt>
                <c:pt idx="237">
                  <c:v>0.37533257566789474</c:v>
                </c:pt>
                <c:pt idx="238">
                  <c:v>0.37591941358525649</c:v>
                </c:pt>
                <c:pt idx="239">
                  <c:v>0.37650134072506714</c:v>
                </c:pt>
                <c:pt idx="240">
                  <c:v>0.37707841847204598</c:v>
                </c:pt>
                <c:pt idx="241">
                  <c:v>0.37765070719207899</c:v>
                </c:pt>
                <c:pt idx="242">
                  <c:v>0.37821826625326876</c:v>
                </c:pt>
                <c:pt idx="243">
                  <c:v>0.37878115404646517</c:v>
                </c:pt>
                <c:pt idx="244">
                  <c:v>0.37933942800529113</c:v>
                </c:pt>
                <c:pt idx="245">
                  <c:v>0.37989314462567775</c:v>
                </c:pt>
                <c:pt idx="246">
                  <c:v>0.38044235948492289</c:v>
                </c:pt>
                <c:pt idx="247">
                  <c:v>0.38098712726028766</c:v>
                </c:pt>
                <c:pt idx="248">
                  <c:v>0.38152750174714128</c:v>
                </c:pt>
                <c:pt idx="249">
                  <c:v>0.38206353587667086</c:v>
                </c:pt>
                <c:pt idx="250">
                  <c:v>0.38259528173316415</c:v>
                </c:pt>
                <c:pt idx="251">
                  <c:v>0.38312279057088061</c:v>
                </c:pt>
                <c:pt idx="252">
                  <c:v>0.38364611283052003</c:v>
                </c:pt>
                <c:pt idx="253">
                  <c:v>0.38416529815530054</c:v>
                </c:pt>
                <c:pt idx="254">
                  <c:v>0.38468039540665766</c:v>
                </c:pt>
                <c:pt idx="255">
                  <c:v>0.38519145267957267</c:v>
                </c:pt>
                <c:pt idx="256">
                  <c:v>0.38569851731754318</c:v>
                </c:pt>
                <c:pt idx="257">
                  <c:v>0.38620163592720252</c:v>
                </c:pt>
                <c:pt idx="258">
                  <c:v>0.38670085439260093</c:v>
                </c:pt>
                <c:pt idx="259">
                  <c:v>0.38719621788915459</c:v>
                </c:pt>
                <c:pt idx="260">
                  <c:v>0.38768777089727319</c:v>
                </c:pt>
                <c:pt idx="261">
                  <c:v>0.38817555721567443</c:v>
                </c:pt>
                <c:pt idx="262">
                  <c:v>0.38865961997439324</c:v>
                </c:pt>
                <c:pt idx="263">
                  <c:v>0.38914000164749446</c:v>
                </c:pt>
                <c:pt idx="264">
                  <c:v>0.38961674406549629</c:v>
                </c:pt>
                <c:pt idx="265">
                  <c:v>0.39008988842751335</c:v>
                </c:pt>
                <c:pt idx="266">
                  <c:v>0.39055947531312418</c:v>
                </c:pt>
                <c:pt idx="267">
                  <c:v>0.39102554469397388</c:v>
                </c:pt>
                <c:pt idx="268">
                  <c:v>0.39148813594511578</c:v>
                </c:pt>
                <c:pt idx="269">
                  <c:v>0.3919472878561005</c:v>
                </c:pt>
                <c:pt idx="270">
                  <c:v>0.39240303864181864</c:v>
                </c:pt>
                <c:pt idx="271">
                  <c:v>0.39285542595310341</c:v>
                </c:pt>
                <c:pt idx="272">
                  <c:v>0.3933044868870994</c:v>
                </c:pt>
                <c:pt idx="273">
                  <c:v>0.3937502579974031</c:v>
                </c:pt>
                <c:pt idx="274">
                  <c:v>0.39419277530398195</c:v>
                </c:pt>
                <c:pt idx="275">
                  <c:v>0.3946320743028765</c:v>
                </c:pt>
                <c:pt idx="276">
                  <c:v>0.39506818997569221</c:v>
                </c:pt>
                <c:pt idx="277">
                  <c:v>0.39550115679888465</c:v>
                </c:pt>
                <c:pt idx="278">
                  <c:v>0.39593100875284548</c:v>
                </c:pt>
                <c:pt idx="279">
                  <c:v>0.39635777933079225</c:v>
                </c:pt>
                <c:pt idx="280">
                  <c:v>0.39678150154746794</c:v>
                </c:pt>
                <c:pt idx="281">
                  <c:v>0.39720220794765487</c:v>
                </c:pt>
                <c:pt idx="282">
                  <c:v>0.39761993061450723</c:v>
                </c:pt>
                <c:pt idx="283">
                  <c:v>0.39803470117770684</c:v>
                </c:pt>
                <c:pt idx="284">
                  <c:v>0.39844655082144731</c:v>
                </c:pt>
                <c:pt idx="285">
                  <c:v>0.3988555102922493</c:v>
                </c:pt>
                <c:pt idx="286">
                  <c:v>0.39926160990661197</c:v>
                </c:pt>
                <c:pt idx="287">
                  <c:v>0.39966487955850538</c:v>
                </c:pt>
                <c:pt idx="288">
                  <c:v>0.40006534872670496</c:v>
                </c:pt>
                <c:pt idx="289">
                  <c:v>0.40046304648197589</c:v>
                </c:pt>
                <c:pt idx="290">
                  <c:v>0.400858001494107</c:v>
                </c:pt>
                <c:pt idx="291">
                  <c:v>0.40125024203880083</c:v>
                </c:pt>
                <c:pt idx="292">
                  <c:v>0.40163979600442135</c:v>
                </c:pt>
                <c:pt idx="293">
                  <c:v>0.40202669089860421</c:v>
                </c:pt>
                <c:pt idx="294">
                  <c:v>0.40241095385473147</c:v>
                </c:pt>
                <c:pt idx="295">
                  <c:v>0.40279261163827473</c:v>
                </c:pt>
                <c:pt idx="296">
                  <c:v>0.40317169065301028</c:v>
                </c:pt>
                <c:pt idx="297">
                  <c:v>0.40354821694710791</c:v>
                </c:pt>
                <c:pt idx="298">
                  <c:v>0.40392221621909752</c:v>
                </c:pt>
                <c:pt idx="299">
                  <c:v>0.40429371382371582</c:v>
                </c:pt>
                <c:pt idx="300">
                  <c:v>0.40466273477763681</c:v>
                </c:pt>
                <c:pt idx="301">
                  <c:v>0.40502930376508645</c:v>
                </c:pt>
                <c:pt idx="302">
                  <c:v>0.4053934451433478</c:v>
                </c:pt>
                <c:pt idx="303">
                  <c:v>0.40575518294815527</c:v>
                </c:pt>
                <c:pt idx="304">
                  <c:v>0.40611454089898369</c:v>
                </c:pt>
                <c:pt idx="305">
                  <c:v>0.40647154240423294</c:v>
                </c:pt>
                <c:pt idx="306">
                  <c:v>0.40682621056631058</c:v>
                </c:pt>
                <c:pt idx="307">
                  <c:v>0.40717856818661574</c:v>
                </c:pt>
                <c:pt idx="308">
                  <c:v>0.40752863777042547</c:v>
                </c:pt>
                <c:pt idx="309">
                  <c:v>0.40787644153168617</c:v>
                </c:pt>
                <c:pt idx="310">
                  <c:v>0.40822200139771309</c:v>
                </c:pt>
                <c:pt idx="311">
                  <c:v>0.40856533901379755</c:v>
                </c:pt>
                <c:pt idx="312">
                  <c:v>0.4089064757477277</c:v>
                </c:pt>
                <c:pt idx="313">
                  <c:v>0.40924543269422059</c:v>
                </c:pt>
                <c:pt idx="314">
                  <c:v>0.4095822306792708</c:v>
                </c:pt>
                <c:pt idx="315">
                  <c:v>0.40991689026441602</c:v>
                </c:pt>
                <c:pt idx="316">
                  <c:v>0.41024943175092093</c:v>
                </c:pt>
                <c:pt idx="317">
                  <c:v>0.41057987518388339</c:v>
                </c:pt>
                <c:pt idx="318">
                  <c:v>0.41091427429706728</c:v>
                </c:pt>
                <c:pt idx="319">
                  <c:v>0.41128758378202945</c:v>
                </c:pt>
                <c:pt idx="320">
                  <c:v>0.41165856008271068</c:v>
                </c:pt>
                <c:pt idx="321">
                  <c:v>0.41202722500457134</c:v>
                </c:pt>
                <c:pt idx="322">
                  <c:v>0.41239360008219694</c:v>
                </c:pt>
                <c:pt idx="323">
                  <c:v>0.41275770658349042</c:v>
                </c:pt>
                <c:pt idx="324">
                  <c:v>0.41311956551378831</c:v>
                </c:pt>
                <c:pt idx="325">
                  <c:v>0.41347919761989976</c:v>
                </c:pt>
                <c:pt idx="326">
                  <c:v>0.41383662339407173</c:v>
                </c:pt>
                <c:pt idx="327">
                  <c:v>0.41419186307788203</c:v>
                </c:pt>
                <c:pt idx="328">
                  <c:v>0.41454493666605918</c:v>
                </c:pt>
                <c:pt idx="329">
                  <c:v>0.41489586391023531</c:v>
                </c:pt>
                <c:pt idx="330">
                  <c:v>0.41524466432262847</c:v>
                </c:pt>
                <c:pt idx="331">
                  <c:v>0.41559135717965984</c:v>
                </c:pt>
                <c:pt idx="332">
                  <c:v>0.41593596152550427</c:v>
                </c:pt>
                <c:pt idx="333">
                  <c:v>0.41627849617557783</c:v>
                </c:pt>
                <c:pt idx="334">
                  <c:v>0.41661897971996231</c:v>
                </c:pt>
                <c:pt idx="335">
                  <c:v>0.41695743052676842</c:v>
                </c:pt>
                <c:pt idx="336">
                  <c:v>0.41729386674543872</c:v>
                </c:pt>
                <c:pt idx="337">
                  <c:v>0.41762830630999231</c:v>
                </c:pt>
                <c:pt idx="338">
                  <c:v>0.41796076694221129</c:v>
                </c:pt>
                <c:pt idx="339">
                  <c:v>0.41829126615477114</c:v>
                </c:pt>
                <c:pt idx="340">
                  <c:v>0.4186198212543159</c:v>
                </c:pt>
                <c:pt idx="341">
                  <c:v>0.41894644934447922</c:v>
                </c:pt>
                <c:pt idx="342">
                  <c:v>0.41927116732885206</c:v>
                </c:pt>
                <c:pt idx="343">
                  <c:v>0.41959399191389912</c:v>
                </c:pt>
                <c:pt idx="344">
                  <c:v>0.41991493961182391</c:v>
                </c:pt>
                <c:pt idx="345">
                  <c:v>0.42023402674338384</c:v>
                </c:pt>
                <c:pt idx="346">
                  <c:v>0.42055126944065724</c:v>
                </c:pt>
                <c:pt idx="347">
                  <c:v>0.42086668364976199</c:v>
                </c:pt>
                <c:pt idx="348">
                  <c:v>0.42118028513352701</c:v>
                </c:pt>
                <c:pt idx="349">
                  <c:v>0.42149208947411865</c:v>
                </c:pt>
                <c:pt idx="350">
                  <c:v>0.42180211207562118</c:v>
                </c:pt>
              </c:numCache>
            </c:numRef>
          </c:val>
          <c:smooth val="0"/>
          <c:extLst>
            <c:ext xmlns:c16="http://schemas.microsoft.com/office/drawing/2014/chart" uri="{C3380CC4-5D6E-409C-BE32-E72D297353CC}">
              <c16:uniqueId val="{00000001-61E3-46C2-A2C4-3AB832060F0E}"/>
            </c:ext>
          </c:extLst>
        </c:ser>
        <c:ser>
          <c:idx val="10"/>
          <c:order val="2"/>
          <c:tx>
            <c:strRef>
              <c:f>Sheet1!$D$3</c:f>
              <c:strCache>
                <c:ptCount val="1"/>
                <c:pt idx="0">
                  <c:v>Liberal professional</c:v>
                </c:pt>
              </c:strCache>
            </c:strRef>
          </c:tx>
          <c:spPr>
            <a:ln w="31750" cap="rnd" cmpd="sng" algn="ctr">
              <a:solidFill>
                <a:srgbClr val="8CC841"/>
              </a:solidFill>
              <a:prstDash val="sysDash"/>
              <a:round/>
            </a:ln>
            <a:effectLst/>
          </c:spPr>
          <c:marker>
            <c:symbol val="none"/>
          </c:marker>
          <c:cat>
            <c:numRef>
              <c:f>Sheet1!$A$5:$A$355</c:f>
              <c:numCache>
                <c:formatCode>0%</c:formatCode>
                <c:ptCount val="351"/>
                <c:pt idx="0" formatCode="General">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2.7499999999999898</c:v>
                </c:pt>
                <c:pt idx="276">
                  <c:v>2.75999999999999</c:v>
                </c:pt>
                <c:pt idx="277">
                  <c:v>2.7699999999999898</c:v>
                </c:pt>
                <c:pt idx="278">
                  <c:v>2.77999999999999</c:v>
                </c:pt>
                <c:pt idx="279">
                  <c:v>2.7899999999999898</c:v>
                </c:pt>
                <c:pt idx="280">
                  <c:v>2.7999999999999901</c:v>
                </c:pt>
                <c:pt idx="281">
                  <c:v>2.8099999999999898</c:v>
                </c:pt>
                <c:pt idx="282">
                  <c:v>2.8199999999999901</c:v>
                </c:pt>
                <c:pt idx="283">
                  <c:v>2.8299999999999899</c:v>
                </c:pt>
                <c:pt idx="284">
                  <c:v>2.8399999999999901</c:v>
                </c:pt>
                <c:pt idx="285">
                  <c:v>2.8499999999999899</c:v>
                </c:pt>
                <c:pt idx="286">
                  <c:v>2.8599999999999901</c:v>
                </c:pt>
                <c:pt idx="287">
                  <c:v>2.8699999999999899</c:v>
                </c:pt>
                <c:pt idx="288">
                  <c:v>2.8799999999999901</c:v>
                </c:pt>
                <c:pt idx="289">
                  <c:v>2.8899999999999899</c:v>
                </c:pt>
                <c:pt idx="290">
                  <c:v>2.8999999999999901</c:v>
                </c:pt>
                <c:pt idx="291">
                  <c:v>2.9099999999999899</c:v>
                </c:pt>
                <c:pt idx="292">
                  <c:v>2.9199999999999902</c:v>
                </c:pt>
                <c:pt idx="293">
                  <c:v>2.9299999999999899</c:v>
                </c:pt>
                <c:pt idx="294">
                  <c:v>2.9399999999999902</c:v>
                </c:pt>
                <c:pt idx="295">
                  <c:v>2.94999999999999</c:v>
                </c:pt>
                <c:pt idx="296">
                  <c:v>2.9599999999999902</c:v>
                </c:pt>
                <c:pt idx="297">
                  <c:v>2.96999999999999</c:v>
                </c:pt>
                <c:pt idx="298">
                  <c:v>2.9799999999999902</c:v>
                </c:pt>
                <c:pt idx="299">
                  <c:v>2.98999999999999</c:v>
                </c:pt>
                <c:pt idx="300">
                  <c:v>2.9999999999999898</c:v>
                </c:pt>
                <c:pt idx="301">
                  <c:v>3.00999999999999</c:v>
                </c:pt>
                <c:pt idx="302">
                  <c:v>3.0199999999999898</c:v>
                </c:pt>
                <c:pt idx="303">
                  <c:v>3.02999999999999</c:v>
                </c:pt>
                <c:pt idx="304">
                  <c:v>3.0399999999999898</c:v>
                </c:pt>
                <c:pt idx="305">
                  <c:v>3.0499999999999901</c:v>
                </c:pt>
                <c:pt idx="306">
                  <c:v>3.0599999999999898</c:v>
                </c:pt>
                <c:pt idx="307">
                  <c:v>3.0699999999999901</c:v>
                </c:pt>
                <c:pt idx="308">
                  <c:v>3.0799999999999899</c:v>
                </c:pt>
                <c:pt idx="309">
                  <c:v>3.0899999999999901</c:v>
                </c:pt>
                <c:pt idx="310">
                  <c:v>3.0999999999999899</c:v>
                </c:pt>
                <c:pt idx="311">
                  <c:v>3.1099999999999901</c:v>
                </c:pt>
                <c:pt idx="312">
                  <c:v>3.1199999999999899</c:v>
                </c:pt>
                <c:pt idx="313">
                  <c:v>3.1299999999999901</c:v>
                </c:pt>
                <c:pt idx="314">
                  <c:v>3.1399999999999899</c:v>
                </c:pt>
                <c:pt idx="315">
                  <c:v>3.1499999999999901</c:v>
                </c:pt>
                <c:pt idx="316">
                  <c:v>3.1599999999999899</c:v>
                </c:pt>
                <c:pt idx="317">
                  <c:v>3.1699999999999902</c:v>
                </c:pt>
                <c:pt idx="318">
                  <c:v>3.1799999999999899</c:v>
                </c:pt>
                <c:pt idx="319">
                  <c:v>3.1899999999999902</c:v>
                </c:pt>
                <c:pt idx="320">
                  <c:v>3.19999999999999</c:v>
                </c:pt>
                <c:pt idx="321">
                  <c:v>3.2099999999999902</c:v>
                </c:pt>
                <c:pt idx="322">
                  <c:v>3.2199999999999802</c:v>
                </c:pt>
                <c:pt idx="323">
                  <c:v>3.22999999999998</c:v>
                </c:pt>
                <c:pt idx="324">
                  <c:v>3.2399999999999798</c:v>
                </c:pt>
                <c:pt idx="325">
                  <c:v>3.24999999999998</c:v>
                </c:pt>
                <c:pt idx="326">
                  <c:v>3.2599999999999798</c:v>
                </c:pt>
                <c:pt idx="327">
                  <c:v>3.26999999999998</c:v>
                </c:pt>
                <c:pt idx="328">
                  <c:v>3.2799999999999798</c:v>
                </c:pt>
                <c:pt idx="329">
                  <c:v>3.2899999999999801</c:v>
                </c:pt>
                <c:pt idx="330">
                  <c:v>3.2999999999999798</c:v>
                </c:pt>
                <c:pt idx="331">
                  <c:v>3.3099999999999801</c:v>
                </c:pt>
                <c:pt idx="332">
                  <c:v>3.3199999999999799</c:v>
                </c:pt>
                <c:pt idx="333">
                  <c:v>3.3299999999999801</c:v>
                </c:pt>
                <c:pt idx="334">
                  <c:v>3.3399999999999799</c:v>
                </c:pt>
                <c:pt idx="335">
                  <c:v>3.3499999999999801</c:v>
                </c:pt>
                <c:pt idx="336">
                  <c:v>3.3599999999999799</c:v>
                </c:pt>
                <c:pt idx="337">
                  <c:v>3.3699999999999801</c:v>
                </c:pt>
                <c:pt idx="338">
                  <c:v>3.3799999999999799</c:v>
                </c:pt>
                <c:pt idx="339">
                  <c:v>3.3899999999999801</c:v>
                </c:pt>
                <c:pt idx="340">
                  <c:v>3.3999999999999799</c:v>
                </c:pt>
                <c:pt idx="341">
                  <c:v>3.4099999999999802</c:v>
                </c:pt>
                <c:pt idx="342">
                  <c:v>3.4199999999999799</c:v>
                </c:pt>
                <c:pt idx="343">
                  <c:v>3.4299999999999802</c:v>
                </c:pt>
                <c:pt idx="344">
                  <c:v>3.43999999999998</c:v>
                </c:pt>
                <c:pt idx="345">
                  <c:v>3.4499999999999802</c:v>
                </c:pt>
                <c:pt idx="346">
                  <c:v>3.45999999999998</c:v>
                </c:pt>
                <c:pt idx="347">
                  <c:v>3.4699999999999802</c:v>
                </c:pt>
                <c:pt idx="348">
                  <c:v>3.47999999999998</c:v>
                </c:pt>
                <c:pt idx="349">
                  <c:v>3.4899999999999798</c:v>
                </c:pt>
                <c:pt idx="350">
                  <c:v>3.49999999999998</c:v>
                </c:pt>
              </c:numCache>
            </c:numRef>
          </c:cat>
          <c:val>
            <c:numRef>
              <c:f>Sheet1!$D$5:$D$355</c:f>
              <c:numCache>
                <c:formatCode>0%</c:formatCode>
                <c:ptCount val="351"/>
                <c:pt idx="1">
                  <c:v>17.924296724470135</c:v>
                </c:pt>
                <c:pt idx="2">
                  <c:v>9.0071483622350677</c:v>
                </c:pt>
                <c:pt idx="3">
                  <c:v>6.0347655748233784</c:v>
                </c:pt>
                <c:pt idx="4">
                  <c:v>4.5485741811175338</c:v>
                </c:pt>
                <c:pt idx="5">
                  <c:v>3.6568593448940265</c:v>
                </c:pt>
                <c:pt idx="6">
                  <c:v>3.0623827874116891</c:v>
                </c:pt>
                <c:pt idx="7">
                  <c:v>2.6377566749243044</c:v>
                </c:pt>
                <c:pt idx="8">
                  <c:v>2.3192870905587668</c:v>
                </c:pt>
                <c:pt idx="9">
                  <c:v>2.0715885249411263</c:v>
                </c:pt>
                <c:pt idx="10">
                  <c:v>1.8734296724470134</c:v>
                </c:pt>
                <c:pt idx="11">
                  <c:v>1.7112997022245577</c:v>
                </c:pt>
                <c:pt idx="12">
                  <c:v>1.5761913937058445</c:v>
                </c:pt>
                <c:pt idx="13">
                  <c:v>1.4618689788053951</c:v>
                </c:pt>
                <c:pt idx="14">
                  <c:v>1.3638783374621524</c:v>
                </c:pt>
                <c:pt idx="15">
                  <c:v>1.2789531149646758</c:v>
                </c:pt>
                <c:pt idx="16">
                  <c:v>1.2046435452793833</c:v>
                </c:pt>
                <c:pt idx="17">
                  <c:v>1.1390762779100079</c:v>
                </c:pt>
                <c:pt idx="18">
                  <c:v>1.0807942624705631</c:v>
                </c:pt>
                <c:pt idx="19">
                  <c:v>1.0286471960247439</c:v>
                </c:pt>
                <c:pt idx="20">
                  <c:v>0.98171483622350675</c:v>
                </c:pt>
                <c:pt idx="21">
                  <c:v>0.93925222497476835</c:v>
                </c:pt>
                <c:pt idx="22">
                  <c:v>0.9006498511122788</c:v>
                </c:pt>
                <c:pt idx="23">
                  <c:v>0.86540420541174501</c:v>
                </c:pt>
                <c:pt idx="24">
                  <c:v>0.83309569685292229</c:v>
                </c:pt>
                <c:pt idx="25">
                  <c:v>0.80337186897880541</c:v>
                </c:pt>
                <c:pt idx="26">
                  <c:v>0.77593448940269749</c:v>
                </c:pt>
                <c:pt idx="27">
                  <c:v>0.75052950831370857</c:v>
                </c:pt>
                <c:pt idx="28">
                  <c:v>0.72693916873107622</c:v>
                </c:pt>
                <c:pt idx="29">
                  <c:v>0.70497574911965977</c:v>
                </c:pt>
                <c:pt idx="30">
                  <c:v>0.68447655748233793</c:v>
                </c:pt>
                <c:pt idx="31">
                  <c:v>0.66529989433774628</c:v>
                </c:pt>
                <c:pt idx="32">
                  <c:v>0.64732177263969182</c:v>
                </c:pt>
                <c:pt idx="33">
                  <c:v>0.63043323407485241</c:v>
                </c:pt>
                <c:pt idx="34">
                  <c:v>0.61453813895500398</c:v>
                </c:pt>
                <c:pt idx="35">
                  <c:v>0.59955133498486102</c:v>
                </c:pt>
                <c:pt idx="36">
                  <c:v>0.58539713123528148</c:v>
                </c:pt>
                <c:pt idx="37">
                  <c:v>0.57200801958027392</c:v>
                </c:pt>
                <c:pt idx="38">
                  <c:v>0.55932359801237197</c:v>
                </c:pt>
                <c:pt idx="39">
                  <c:v>0.54728965960179832</c:v>
                </c:pt>
                <c:pt idx="40">
                  <c:v>0.53585741811175336</c:v>
                </c:pt>
                <c:pt idx="41">
                  <c:v>0.524982846938296</c:v>
                </c:pt>
                <c:pt idx="42">
                  <c:v>0.5146261124873841</c:v>
                </c:pt>
                <c:pt idx="43">
                  <c:v>0.50475108661558454</c:v>
                </c:pt>
                <c:pt idx="44">
                  <c:v>0.49532492555613944</c:v>
                </c:pt>
                <c:pt idx="45">
                  <c:v>0.48631770498822519</c:v>
                </c:pt>
                <c:pt idx="46">
                  <c:v>0.47770210270587249</c:v>
                </c:pt>
                <c:pt idx="47">
                  <c:v>0.46945312179723697</c:v>
                </c:pt>
                <c:pt idx="48">
                  <c:v>0.46154784842646118</c:v>
                </c:pt>
                <c:pt idx="49">
                  <c:v>0.45396523927490079</c:v>
                </c:pt>
                <c:pt idx="50">
                  <c:v>0.44668593448940275</c:v>
                </c:pt>
                <c:pt idx="51">
                  <c:v>0.43969209263666931</c:v>
                </c:pt>
                <c:pt idx="52">
                  <c:v>0.43296724470134873</c:v>
                </c:pt>
                <c:pt idx="53">
                  <c:v>0.42649616461264406</c:v>
                </c:pt>
                <c:pt idx="54">
                  <c:v>0.42026475415685433</c:v>
                </c:pt>
                <c:pt idx="55">
                  <c:v>0.41425994044491155</c:v>
                </c:pt>
                <c:pt idx="56">
                  <c:v>0.40846958436553804</c:v>
                </c:pt>
                <c:pt idx="57">
                  <c:v>0.40288239867491465</c:v>
                </c:pt>
                <c:pt idx="58">
                  <c:v>0.39748787455982992</c:v>
                </c:pt>
                <c:pt idx="59">
                  <c:v>0.39227621566898535</c:v>
                </c:pt>
                <c:pt idx="60">
                  <c:v>0.3872382787411689</c:v>
                </c:pt>
                <c:pt idx="61">
                  <c:v>0.3823655200732809</c:v>
                </c:pt>
                <c:pt idx="62">
                  <c:v>0.37764994716887312</c:v>
                </c:pt>
                <c:pt idx="63">
                  <c:v>0.37308407499158941</c:v>
                </c:pt>
                <c:pt idx="64">
                  <c:v>0.37021265097044032</c:v>
                </c:pt>
                <c:pt idx="65">
                  <c:v>0.36790168710935667</c:v>
                </c:pt>
                <c:pt idx="66">
                  <c:v>0.36566075245618457</c:v>
                </c:pt>
                <c:pt idx="67">
                  <c:v>0.36348671137474897</c:v>
                </c:pt>
                <c:pt idx="68">
                  <c:v>0.36137661267806154</c:v>
                </c:pt>
                <c:pt idx="69">
                  <c:v>0.35932767626243745</c:v>
                </c:pt>
                <c:pt idx="70">
                  <c:v>0.35733728088725975</c:v>
                </c:pt>
                <c:pt idx="71">
                  <c:v>0.35540295298743924</c:v>
                </c:pt>
                <c:pt idx="72">
                  <c:v>0.3535223564181692</c:v>
                </c:pt>
                <c:pt idx="73">
                  <c:v>0.35180328537943706</c:v>
                </c:pt>
                <c:pt idx="74">
                  <c:v>0.35031945719863389</c:v>
                </c:pt>
                <c:pt idx="75">
                  <c:v>0.34887519776931875</c:v>
                </c:pt>
                <c:pt idx="76">
                  <c:v>0.34746894516709081</c:v>
                </c:pt>
                <c:pt idx="77">
                  <c:v>0.34609921860647924</c:v>
                </c:pt>
                <c:pt idx="78">
                  <c:v>0.34476461323972957</c:v>
                </c:pt>
                <c:pt idx="79">
                  <c:v>0.34346379535061905</c:v>
                </c:pt>
                <c:pt idx="80">
                  <c:v>0.34219549790873627</c:v>
                </c:pt>
                <c:pt idx="81">
                  <c:v>0.3409585164530729</c:v>
                </c:pt>
                <c:pt idx="82">
                  <c:v>0.33975170527681592</c:v>
                </c:pt>
                <c:pt idx="83">
                  <c:v>0.33857397388793858</c:v>
                </c:pt>
                <c:pt idx="84">
                  <c:v>0.33742428372260602</c:v>
                </c:pt>
                <c:pt idx="85">
                  <c:v>0.33630164509057536</c:v>
                </c:pt>
                <c:pt idx="86">
                  <c:v>0.3352051143337082</c:v>
                </c:pt>
                <c:pt idx="87">
                  <c:v>0.33413379118044717</c:v>
                </c:pt>
                <c:pt idx="88">
                  <c:v>0.33308681628066933</c:v>
                </c:pt>
                <c:pt idx="89">
                  <c:v>0.33206336890672927</c:v>
                </c:pt>
                <c:pt idx="90">
                  <c:v>0.33106266480776558</c:v>
                </c:pt>
                <c:pt idx="91">
                  <c:v>0.33008395420548248</c:v>
                </c:pt>
                <c:pt idx="92">
                  <c:v>0.32912651992064029</c:v>
                </c:pt>
                <c:pt idx="93">
                  <c:v>0.32818967562041834</c:v>
                </c:pt>
                <c:pt idx="94">
                  <c:v>0.32727276417764795</c:v>
                </c:pt>
                <c:pt idx="95">
                  <c:v>0.32637515613367268</c:v>
                </c:pt>
                <c:pt idx="96">
                  <c:v>0.32549624825728024</c:v>
                </c:pt>
                <c:pt idx="97">
                  <c:v>0.32463546219277217</c:v>
                </c:pt>
                <c:pt idx="98">
                  <c:v>0.32379224319080513</c:v>
                </c:pt>
                <c:pt idx="99">
                  <c:v>0.32296605891615054</c:v>
                </c:pt>
                <c:pt idx="100">
                  <c:v>0.322156398326989</c:v>
                </c:pt>
                <c:pt idx="101">
                  <c:v>0.32136277062078122</c:v>
                </c:pt>
                <c:pt idx="102">
                  <c:v>0.32058470424214608</c:v>
                </c:pt>
                <c:pt idx="103">
                  <c:v>0.31982174594853308</c:v>
                </c:pt>
                <c:pt idx="104">
                  <c:v>0.31907345992979713</c:v>
                </c:pt>
                <c:pt idx="105">
                  <c:v>0.31833942697808476</c:v>
                </c:pt>
                <c:pt idx="106">
                  <c:v>0.31761924370470662</c:v>
                </c:pt>
                <c:pt idx="107">
                  <c:v>0.31691252180092433</c:v>
                </c:pt>
                <c:pt idx="108">
                  <c:v>0.31621888733980469</c:v>
                </c:pt>
                <c:pt idx="109">
                  <c:v>0.31553798011650369</c:v>
                </c:pt>
                <c:pt idx="110">
                  <c:v>0.31486945302453551</c:v>
                </c:pt>
                <c:pt idx="111">
                  <c:v>0.31482283213708567</c:v>
                </c:pt>
                <c:pt idx="112">
                  <c:v>0.31495834256443311</c:v>
                </c:pt>
                <c:pt idx="113">
                  <c:v>0.31509145457713722</c:v>
                </c:pt>
                <c:pt idx="114">
                  <c:v>0.31522223129137283</c:v>
                </c:pt>
                <c:pt idx="115">
                  <c:v>0.31535073362796961</c:v>
                </c:pt>
                <c:pt idx="116">
                  <c:v>0.31547702040703884</c:v>
                </c:pt>
                <c:pt idx="117">
                  <c:v>0.31560114843774789</c:v>
                </c:pt>
                <c:pt idx="118">
                  <c:v>0.31572317260352972</c:v>
                </c:pt>
                <c:pt idx="119">
                  <c:v>0.31584314594299584</c:v>
                </c:pt>
                <c:pt idx="120">
                  <c:v>0.31596111972680418</c:v>
                </c:pt>
                <c:pt idx="121">
                  <c:v>0.31607714353071492</c:v>
                </c:pt>
                <c:pt idx="122">
                  <c:v>0.31619126530505332</c:v>
                </c:pt>
                <c:pt idx="123">
                  <c:v>0.3163035314407846</c:v>
                </c:pt>
                <c:pt idx="124">
                  <c:v>0.31641398683239119</c:v>
                </c:pt>
                <c:pt idx="125">
                  <c:v>0.31652267493773206</c:v>
                </c:pt>
                <c:pt idx="126">
                  <c:v>0.3166296378350516</c:v>
                </c:pt>
                <c:pt idx="127">
                  <c:v>0.31673491627729533</c:v>
                </c:pt>
                <c:pt idx="128">
                  <c:v>0.31683854974387893</c:v>
                </c:pt>
                <c:pt idx="129">
                  <c:v>0.31694057649005042</c:v>
                </c:pt>
                <c:pt idx="130">
                  <c:v>0.31704103359397307</c:v>
                </c:pt>
                <c:pt idx="131">
                  <c:v>0.31713995700165271</c:v>
                </c:pt>
                <c:pt idx="132">
                  <c:v>0.31723738156982201</c:v>
                </c:pt>
                <c:pt idx="133">
                  <c:v>0.31733334110689104</c:v>
                </c:pt>
                <c:pt idx="134">
                  <c:v>0.3174278684120635</c:v>
                </c:pt>
                <c:pt idx="135">
                  <c:v>0.31752099531271483</c:v>
                </c:pt>
                <c:pt idx="136">
                  <c:v>0.31761275270012135</c:v>
                </c:pt>
                <c:pt idx="137">
                  <c:v>0.31770317056362413</c:v>
                </c:pt>
                <c:pt idx="138">
                  <c:v>0.31779227802330795</c:v>
                </c:pt>
                <c:pt idx="139">
                  <c:v>0.31788010336126982</c:v>
                </c:pt>
                <c:pt idx="140">
                  <c:v>0.31796667405154644</c:v>
                </c:pt>
                <c:pt idx="141">
                  <c:v>0.31805201678876954</c:v>
                </c:pt>
                <c:pt idx="142">
                  <c:v>0.31813615751560914</c:v>
                </c:pt>
                <c:pt idx="143">
                  <c:v>0.31821912144906644</c:v>
                </c:pt>
                <c:pt idx="144">
                  <c:v>0.3183009331056702</c:v>
                </c:pt>
                <c:pt idx="145">
                  <c:v>0.31838161632563111</c:v>
                </c:pt>
                <c:pt idx="146">
                  <c:v>0.31846119429600345</c:v>
                </c:pt>
                <c:pt idx="147">
                  <c:v>0.31853968957290141</c:v>
                </c:pt>
                <c:pt idx="148">
                  <c:v>0.31861712410281418</c:v>
                </c:pt>
                <c:pt idx="149">
                  <c:v>0.31869351924306383</c:v>
                </c:pt>
                <c:pt idx="150">
                  <c:v>0.31876889578144335</c:v>
                </c:pt>
                <c:pt idx="151">
                  <c:v>0.31884327395507617</c:v>
                </c:pt>
                <c:pt idx="152">
                  <c:v>0.31891667346852964</c:v>
                </c:pt>
                <c:pt idx="153">
                  <c:v>0.318989113511219</c:v>
                </c:pt>
                <c:pt idx="154">
                  <c:v>0.31906061277413322</c:v>
                </c:pt>
                <c:pt idx="155">
                  <c:v>0.3191311894659129</c:v>
                </c:pt>
                <c:pt idx="156">
                  <c:v>0.31920086132831094</c:v>
                </c:pt>
                <c:pt idx="157">
                  <c:v>0.31926964565106059</c:v>
                </c:pt>
                <c:pt idx="158">
                  <c:v>0.32019546519091441</c:v>
                </c:pt>
                <c:pt idx="159">
                  <c:v>0.32135775786266968</c:v>
                </c:pt>
                <c:pt idx="160">
                  <c:v>0.32250552187602805</c:v>
                </c:pt>
                <c:pt idx="161">
                  <c:v>0.3236390279513322</c:v>
                </c:pt>
                <c:pt idx="162">
                  <c:v>0.32475854012447214</c:v>
                </c:pt>
                <c:pt idx="163">
                  <c:v>0.32586431595192927</c:v>
                </c:pt>
                <c:pt idx="164">
                  <c:v>0.32695660670832</c:v>
                </c:pt>
                <c:pt idx="165">
                  <c:v>0.32803565757675446</c:v>
                </c:pt>
                <c:pt idx="166">
                  <c:v>0.32910170783231618</c:v>
                </c:pt>
                <c:pt idx="167">
                  <c:v>0.33015499101894896</c:v>
                </c:pt>
                <c:pt idx="168">
                  <c:v>0.33119573512002665</c:v>
                </c:pt>
                <c:pt idx="169">
                  <c:v>0.33222416272286676</c:v>
                </c:pt>
                <c:pt idx="170">
                  <c:v>0.33324049117743809</c:v>
                </c:pt>
                <c:pt idx="171">
                  <c:v>0.3342449327494999</c:v>
                </c:pt>
                <c:pt idx="172">
                  <c:v>0.33523769476839815</c:v>
                </c:pt>
                <c:pt idx="173">
                  <c:v>0.33621897976973686</c:v>
                </c:pt>
                <c:pt idx="174">
                  <c:v>0.33718898563312921</c:v>
                </c:pt>
                <c:pt idx="175">
                  <c:v>0.33814790571522563</c:v>
                </c:pt>
                <c:pt idx="176">
                  <c:v>0.33909592897820728</c:v>
                </c:pt>
                <c:pt idx="177">
                  <c:v>0.34003324011392366</c:v>
                </c:pt>
                <c:pt idx="178">
                  <c:v>0.34096001966384543</c:v>
                </c:pt>
                <c:pt idx="179">
                  <c:v>0.34187644413499713</c:v>
                </c:pt>
                <c:pt idx="180">
                  <c:v>0.34278268611202489</c:v>
                </c:pt>
                <c:pt idx="181">
                  <c:v>0.34367891436554959</c:v>
                </c:pt>
                <c:pt idx="182">
                  <c:v>0.34456529395694768</c:v>
                </c:pt>
                <c:pt idx="183">
                  <c:v>0.34544198633969664</c:v>
                </c:pt>
                <c:pt idx="184">
                  <c:v>0.3463091494574157</c:v>
                </c:pt>
                <c:pt idx="185">
                  <c:v>0.34716693783872693</c:v>
                </c:pt>
                <c:pt idx="186">
                  <c:v>0.34801550268905634</c:v>
                </c:pt>
                <c:pt idx="187">
                  <c:v>0.34885499197948922</c:v>
                </c:pt>
                <c:pt idx="188">
                  <c:v>0.34968555053278977</c:v>
                </c:pt>
                <c:pt idx="189">
                  <c:v>0.35050732010669039</c:v>
                </c:pt>
                <c:pt idx="190">
                  <c:v>0.35132043947454994</c:v>
                </c:pt>
                <c:pt idx="191">
                  <c:v>0.35212504450347892</c:v>
                </c:pt>
                <c:pt idx="192">
                  <c:v>0.35292126823002334</c:v>
                </c:pt>
                <c:pt idx="193">
                  <c:v>0.35370924093349471</c:v>
                </c:pt>
                <c:pt idx="194">
                  <c:v>0.3544890902070334</c:v>
                </c:pt>
                <c:pt idx="195">
                  <c:v>0.35526094102648448</c:v>
                </c:pt>
                <c:pt idx="196">
                  <c:v>0.35602491581716572</c:v>
                </c:pt>
                <c:pt idx="197">
                  <c:v>0.35678113451860138</c:v>
                </c:pt>
                <c:pt idx="198">
                  <c:v>0.35752971464729538</c:v>
                </c:pt>
                <c:pt idx="199">
                  <c:v>0.35827077135761048</c:v>
                </c:pt>
                <c:pt idx="200">
                  <c:v>0.35900441750082246</c:v>
                </c:pt>
                <c:pt idx="201">
                  <c:v>0.35973076368241036</c:v>
                </c:pt>
                <c:pt idx="202">
                  <c:v>0.36044991831764595</c:v>
                </c:pt>
                <c:pt idx="203">
                  <c:v>0.36116198768553931</c:v>
                </c:pt>
                <c:pt idx="204">
                  <c:v>0.36186707598119844</c:v>
                </c:pt>
                <c:pt idx="205">
                  <c:v>0.36260332814099322</c:v>
                </c:pt>
                <c:pt idx="206">
                  <c:v>0.36334311781021172</c:v>
                </c:pt>
                <c:pt idx="207">
                  <c:v>0.36407575975315759</c:v>
                </c:pt>
                <c:pt idx="208">
                  <c:v>0.36480135706203659</c:v>
                </c:pt>
                <c:pt idx="209">
                  <c:v>0.36552001085599817</c:v>
                </c:pt>
                <c:pt idx="210">
                  <c:v>0.36623182032811247</c:v>
                </c:pt>
                <c:pt idx="211">
                  <c:v>0.36693688279101239</c:v>
                </c:pt>
                <c:pt idx="212">
                  <c:v>0.36763529372124348</c:v>
                </c:pt>
                <c:pt idx="213">
                  <c:v>0.36832714680236439</c:v>
                </c:pt>
                <c:pt idx="214">
                  <c:v>0.36901253396683931</c:v>
                </c:pt>
                <c:pt idx="215">
                  <c:v>0.36969154543676097</c:v>
                </c:pt>
                <c:pt idx="216">
                  <c:v>0.37036426976344267</c:v>
                </c:pt>
                <c:pt idx="217">
                  <c:v>0.37103079386591531</c:v>
                </c:pt>
                <c:pt idx="218">
                  <c:v>0.37169120306836523</c:v>
                </c:pt>
                <c:pt idx="219">
                  <c:v>0.37234558113654614</c:v>
                </c:pt>
                <c:pt idx="220">
                  <c:v>0.37299401031319823</c:v>
                </c:pt>
                <c:pt idx="221">
                  <c:v>0.37363657135250505</c:v>
                </c:pt>
                <c:pt idx="222">
                  <c:v>0.37427334355361991</c:v>
                </c:pt>
                <c:pt idx="223">
                  <c:v>0.37490440479328974</c:v>
                </c:pt>
                <c:pt idx="224">
                  <c:v>0.3755298315576055</c:v>
                </c:pt>
                <c:pt idx="225">
                  <c:v>0.3761496989729049</c:v>
                </c:pt>
                <c:pt idx="226">
                  <c:v>0.37676408083585661</c:v>
                </c:pt>
                <c:pt idx="227">
                  <c:v>0.3773730496427472</c:v>
                </c:pt>
                <c:pt idx="228">
                  <c:v>0.37797667661799828</c:v>
                </c:pt>
                <c:pt idx="229">
                  <c:v>0.37857503174193724</c:v>
                </c:pt>
                <c:pt idx="230">
                  <c:v>0.37916818377784173</c:v>
                </c:pt>
                <c:pt idx="231">
                  <c:v>0.37975620029828405</c:v>
                </c:pt>
                <c:pt idx="232">
                  <c:v>0.38033914771079141</c:v>
                </c:pt>
                <c:pt idx="233">
                  <c:v>0.38091709128284812</c:v>
                </c:pt>
                <c:pt idx="234">
                  <c:v>0.38149009516625482</c:v>
                </c:pt>
                <c:pt idx="235">
                  <c:v>0.38205822242086646</c:v>
                </c:pt>
                <c:pt idx="236">
                  <c:v>0.38262153503772717</c:v>
                </c:pt>
                <c:pt idx="237">
                  <c:v>0.38318009396161862</c:v>
                </c:pt>
                <c:pt idx="238">
                  <c:v>0.38373395911304037</c:v>
                </c:pt>
                <c:pt idx="239">
                  <c:v>0.38428318940963863</c:v>
                </c:pt>
                <c:pt idx="240">
                  <c:v>0.38482784278709842</c:v>
                </c:pt>
                <c:pt idx="241">
                  <c:v>0.38536797621951707</c:v>
                </c:pt>
                <c:pt idx="242">
                  <c:v>0.38590364573927111</c:v>
                </c:pt>
                <c:pt idx="243">
                  <c:v>0.38643490645639345</c:v>
                </c:pt>
                <c:pt idx="244">
                  <c:v>0.38696181257747381</c:v>
                </c:pt>
                <c:pt idx="245">
                  <c:v>0.38748441742409639</c:v>
                </c:pt>
                <c:pt idx="246">
                  <c:v>0.38800277345082773</c:v>
                </c:pt>
                <c:pt idx="247">
                  <c:v>0.38851693226276768</c:v>
                </c:pt>
                <c:pt idx="248">
                  <c:v>0.38902694463267584</c:v>
                </c:pt>
                <c:pt idx="249">
                  <c:v>0.38953286051768515</c:v>
                </c:pt>
                <c:pt idx="250">
                  <c:v>0.39003472907561448</c:v>
                </c:pt>
                <c:pt idx="251">
                  <c:v>0.3905325986808908</c:v>
                </c:pt>
                <c:pt idx="252">
                  <c:v>0.39102651694009372</c:v>
                </c:pt>
                <c:pt idx="253">
                  <c:v>0.39151653070712888</c:v>
                </c:pt>
                <c:pt idx="254">
                  <c:v>0.39200268609804573</c:v>
                </c:pt>
                <c:pt idx="255">
                  <c:v>0.39248502850550437</c:v>
                </c:pt>
                <c:pt idx="256">
                  <c:v>0.39296360261290475</c:v>
                </c:pt>
                <c:pt idx="257">
                  <c:v>0.39343845240818526</c:v>
                </c:pt>
                <c:pt idx="258">
                  <c:v>0.39390962119730089</c:v>
                </c:pt>
                <c:pt idx="259">
                  <c:v>0.39437715161738851</c:v>
                </c:pt>
                <c:pt idx="260">
                  <c:v>0.39484108564962933</c:v>
                </c:pt>
                <c:pt idx="261">
                  <c:v>0.39530146463181465</c:v>
                </c:pt>
                <c:pt idx="262">
                  <c:v>0.39575832927062449</c:v>
                </c:pt>
                <c:pt idx="263">
                  <c:v>0.39621171965362595</c:v>
                </c:pt>
                <c:pt idx="264">
                  <c:v>0.3966616752609986</c:v>
                </c:pt>
                <c:pt idx="265">
                  <c:v>0.39710823497699477</c:v>
                </c:pt>
                <c:pt idx="266">
                  <c:v>0.39755143710114138</c:v>
                </c:pt>
                <c:pt idx="267">
                  <c:v>0.39799131935918958</c:v>
                </c:pt>
                <c:pt idx="268">
                  <c:v>0.39842791891381946</c:v>
                </c:pt>
                <c:pt idx="269">
                  <c:v>0.39886127237510632</c:v>
                </c:pt>
                <c:pt idx="270">
                  <c:v>0.39929141581075417</c:v>
                </c:pt>
                <c:pt idx="271">
                  <c:v>0.39971838475610189</c:v>
                </c:pt>
                <c:pt idx="272">
                  <c:v>0.40014221422391033</c:v>
                </c:pt>
                <c:pt idx="273">
                  <c:v>0.40056293871393261</c:v>
                </c:pt>
                <c:pt idx="274">
                  <c:v>0.400980592222276</c:v>
                </c:pt>
                <c:pt idx="275">
                  <c:v>0.40139520825055863</c:v>
                </c:pt>
                <c:pt idx="276">
                  <c:v>0.40180681981486815</c:v>
                </c:pt>
                <c:pt idx="277">
                  <c:v>0.40221545945452569</c:v>
                </c:pt>
                <c:pt idx="278">
                  <c:v>0.40262115924066044</c:v>
                </c:pt>
                <c:pt idx="279">
                  <c:v>0.40302395078460079</c:v>
                </c:pt>
                <c:pt idx="280">
                  <c:v>0.40342386524608426</c:v>
                </c:pt>
                <c:pt idx="281">
                  <c:v>0.40382093334129399</c:v>
                </c:pt>
                <c:pt idx="282">
                  <c:v>0.40421518535072204</c:v>
                </c:pt>
                <c:pt idx="283">
                  <c:v>0.40460665112686789</c:v>
                </c:pt>
                <c:pt idx="284">
                  <c:v>0.40499536010177328</c:v>
                </c:pt>
                <c:pt idx="285">
                  <c:v>0.40538134129439868</c:v>
                </c:pt>
                <c:pt idx="286">
                  <c:v>0.4057646233178448</c:v>
                </c:pt>
                <c:pt idx="287">
                  <c:v>0.40614523438642375</c:v>
                </c:pt>
                <c:pt idx="288">
                  <c:v>0.40652320232258193</c:v>
                </c:pt>
                <c:pt idx="289">
                  <c:v>0.40689855456368029</c:v>
                </c:pt>
                <c:pt idx="290">
                  <c:v>0.40727131816863316</c:v>
                </c:pt>
                <c:pt idx="291">
                  <c:v>0.40764151982441105</c:v>
                </c:pt>
                <c:pt idx="292">
                  <c:v>0.40800918585240964</c:v>
                </c:pt>
                <c:pt idx="293">
                  <c:v>0.40837434221468805</c:v>
                </c:pt>
                <c:pt idx="294">
                  <c:v>0.40873701452008032</c:v>
                </c:pt>
                <c:pt idx="295">
                  <c:v>0.40909722803018173</c:v>
                </c:pt>
                <c:pt idx="296">
                  <c:v>0.40945500766521492</c:v>
                </c:pt>
                <c:pt idx="297">
                  <c:v>0.40981037800977649</c:v>
                </c:pt>
                <c:pt idx="298">
                  <c:v>0.41016336331846853</c:v>
                </c:pt>
                <c:pt idx="299">
                  <c:v>0.41051398752141677</c:v>
                </c:pt>
                <c:pt idx="300">
                  <c:v>0.41086227422967869</c:v>
                </c:pt>
                <c:pt idx="301">
                  <c:v>0.41120824674054363</c:v>
                </c:pt>
                <c:pt idx="302">
                  <c:v>0.41155192804272717</c:v>
                </c:pt>
                <c:pt idx="303">
                  <c:v>0.41189334082146412</c:v>
                </c:pt>
                <c:pt idx="304">
                  <c:v>0.41223250746349877</c:v>
                </c:pt>
                <c:pt idx="305">
                  <c:v>0.41256945006197904</c:v>
                </c:pt>
                <c:pt idx="306">
                  <c:v>0.41290419042125365</c:v>
                </c:pt>
                <c:pt idx="307">
                  <c:v>0.41323675006157529</c:v>
                </c:pt>
                <c:pt idx="308">
                  <c:v>0.41356715022371304</c:v>
                </c:pt>
                <c:pt idx="309">
                  <c:v>0.41389541187347445</c:v>
                </c:pt>
                <c:pt idx="310">
                  <c:v>0.41422155570614072</c:v>
                </c:pt>
                <c:pt idx="311">
                  <c:v>0.41454560215081548</c:v>
                </c:pt>
                <c:pt idx="312">
                  <c:v>0.41486757137469105</c:v>
                </c:pt>
                <c:pt idx="313">
                  <c:v>0.41518748328723204</c:v>
                </c:pt>
                <c:pt idx="314">
                  <c:v>0.41550535754427897</c:v>
                </c:pt>
                <c:pt idx="315">
                  <c:v>0.41582121355207496</c:v>
                </c:pt>
                <c:pt idx="316">
                  <c:v>0.41613507047121395</c:v>
                </c:pt>
                <c:pt idx="317">
                  <c:v>0.41644694722051612</c:v>
                </c:pt>
                <c:pt idx="318">
                  <c:v>0.41675686248082899</c:v>
                </c:pt>
                <c:pt idx="319">
                  <c:v>0.41706483469875738</c:v>
                </c:pt>
                <c:pt idx="320">
                  <c:v>0.41737088209032386</c:v>
                </c:pt>
                <c:pt idx="321">
                  <c:v>0.41767502264455952</c:v>
                </c:pt>
                <c:pt idx="322">
                  <c:v>0.41799093031679968</c:v>
                </c:pt>
                <c:pt idx="323">
                  <c:v>0.41833770762232036</c:v>
                </c:pt>
                <c:pt idx="324">
                  <c:v>0.41868234432718981</c:v>
                </c:pt>
                <c:pt idx="325">
                  <c:v>0.41902486019079849</c:v>
                </c:pt>
                <c:pt idx="326">
                  <c:v>0.4193652747300905</c:v>
                </c:pt>
                <c:pt idx="327">
                  <c:v>0.4197036072232706</c:v>
                </c:pt>
                <c:pt idx="328">
                  <c:v>0.42003987671344356</c:v>
                </c:pt>
                <c:pt idx="329">
                  <c:v>0.42037410201218695</c:v>
                </c:pt>
                <c:pt idx="330">
                  <c:v>0.42070630170305912</c:v>
                </c:pt>
                <c:pt idx="331">
                  <c:v>0.42103649414504374</c:v>
                </c:pt>
                <c:pt idx="332">
                  <c:v>0.42136469747593219</c:v>
                </c:pt>
                <c:pt idx="333">
                  <c:v>0.42169092961564414</c:v>
                </c:pt>
                <c:pt idx="334">
                  <c:v>0.42201520826948952</c:v>
                </c:pt>
                <c:pt idx="335">
                  <c:v>0.4223375509313716</c:v>
                </c:pt>
                <c:pt idx="336">
                  <c:v>0.42265797488693296</c:v>
                </c:pt>
                <c:pt idx="337">
                  <c:v>0.42297649721664543</c:v>
                </c:pt>
                <c:pt idx="338">
                  <c:v>0.42329313479884467</c:v>
                </c:pt>
                <c:pt idx="339">
                  <c:v>0.42360790431271239</c:v>
                </c:pt>
                <c:pt idx="340">
                  <c:v>0.42392082224120436</c:v>
                </c:pt>
                <c:pt idx="341">
                  <c:v>0.42423190487392809</c:v>
                </c:pt>
                <c:pt idx="342">
                  <c:v>0.4245411683099693</c:v>
                </c:pt>
                <c:pt idx="343">
                  <c:v>0.42484862846066912</c:v>
                </c:pt>
                <c:pt idx="344">
                  <c:v>0.42515430105235319</c:v>
                </c:pt>
                <c:pt idx="345">
                  <c:v>0.42545820162901299</c:v>
                </c:pt>
                <c:pt idx="346">
                  <c:v>0.42576034555494074</c:v>
                </c:pt>
                <c:pt idx="347">
                  <c:v>0.42606074801731841</c:v>
                </c:pt>
                <c:pt idx="348">
                  <c:v>0.42635942402876292</c:v>
                </c:pt>
                <c:pt idx="349">
                  <c:v>0.42665638842982667</c:v>
                </c:pt>
                <c:pt idx="350">
                  <c:v>0.42695165589145573</c:v>
                </c:pt>
              </c:numCache>
            </c:numRef>
          </c:val>
          <c:smooth val="0"/>
          <c:extLst>
            <c:ext xmlns:c16="http://schemas.microsoft.com/office/drawing/2014/chart" uri="{C3380CC4-5D6E-409C-BE32-E72D297353CC}">
              <c16:uniqueId val="{00000002-61E3-46C2-A2C4-3AB832060F0E}"/>
            </c:ext>
          </c:extLst>
        </c:ser>
        <c:ser>
          <c:idx val="7"/>
          <c:order val="3"/>
          <c:tx>
            <c:strRef>
              <c:f>Sheet1!$E$3</c:f>
              <c:strCache>
                <c:ptCount val="1"/>
                <c:pt idx="0">
                  <c:v>Incorp. own-account worker*</c:v>
                </c:pt>
              </c:strCache>
            </c:strRef>
          </c:tx>
          <c:spPr>
            <a:ln w="31750" cap="rnd" cmpd="sng" algn="ctr">
              <a:solidFill>
                <a:srgbClr val="F47920"/>
              </a:solidFill>
              <a:prstDash val="solid"/>
              <a:round/>
            </a:ln>
            <a:effectLst/>
          </c:spPr>
          <c:marker>
            <c:symbol val="none"/>
          </c:marker>
          <c:cat>
            <c:numRef>
              <c:f>Sheet1!$A$5:$A$355</c:f>
              <c:numCache>
                <c:formatCode>0%</c:formatCode>
                <c:ptCount val="351"/>
                <c:pt idx="0" formatCode="General">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2.7499999999999898</c:v>
                </c:pt>
                <c:pt idx="276">
                  <c:v>2.75999999999999</c:v>
                </c:pt>
                <c:pt idx="277">
                  <c:v>2.7699999999999898</c:v>
                </c:pt>
                <c:pt idx="278">
                  <c:v>2.77999999999999</c:v>
                </c:pt>
                <c:pt idx="279">
                  <c:v>2.7899999999999898</c:v>
                </c:pt>
                <c:pt idx="280">
                  <c:v>2.7999999999999901</c:v>
                </c:pt>
                <c:pt idx="281">
                  <c:v>2.8099999999999898</c:v>
                </c:pt>
                <c:pt idx="282">
                  <c:v>2.8199999999999901</c:v>
                </c:pt>
                <c:pt idx="283">
                  <c:v>2.8299999999999899</c:v>
                </c:pt>
                <c:pt idx="284">
                  <c:v>2.8399999999999901</c:v>
                </c:pt>
                <c:pt idx="285">
                  <c:v>2.8499999999999899</c:v>
                </c:pt>
                <c:pt idx="286">
                  <c:v>2.8599999999999901</c:v>
                </c:pt>
                <c:pt idx="287">
                  <c:v>2.8699999999999899</c:v>
                </c:pt>
                <c:pt idx="288">
                  <c:v>2.8799999999999901</c:v>
                </c:pt>
                <c:pt idx="289">
                  <c:v>2.8899999999999899</c:v>
                </c:pt>
                <c:pt idx="290">
                  <c:v>2.8999999999999901</c:v>
                </c:pt>
                <c:pt idx="291">
                  <c:v>2.9099999999999899</c:v>
                </c:pt>
                <c:pt idx="292">
                  <c:v>2.9199999999999902</c:v>
                </c:pt>
                <c:pt idx="293">
                  <c:v>2.9299999999999899</c:v>
                </c:pt>
                <c:pt idx="294">
                  <c:v>2.9399999999999902</c:v>
                </c:pt>
                <c:pt idx="295">
                  <c:v>2.94999999999999</c:v>
                </c:pt>
                <c:pt idx="296">
                  <c:v>2.9599999999999902</c:v>
                </c:pt>
                <c:pt idx="297">
                  <c:v>2.96999999999999</c:v>
                </c:pt>
                <c:pt idx="298">
                  <c:v>2.9799999999999902</c:v>
                </c:pt>
                <c:pt idx="299">
                  <c:v>2.98999999999999</c:v>
                </c:pt>
                <c:pt idx="300">
                  <c:v>2.9999999999999898</c:v>
                </c:pt>
                <c:pt idx="301">
                  <c:v>3.00999999999999</c:v>
                </c:pt>
                <c:pt idx="302">
                  <c:v>3.0199999999999898</c:v>
                </c:pt>
                <c:pt idx="303">
                  <c:v>3.02999999999999</c:v>
                </c:pt>
                <c:pt idx="304">
                  <c:v>3.0399999999999898</c:v>
                </c:pt>
                <c:pt idx="305">
                  <c:v>3.0499999999999901</c:v>
                </c:pt>
                <c:pt idx="306">
                  <c:v>3.0599999999999898</c:v>
                </c:pt>
                <c:pt idx="307">
                  <c:v>3.0699999999999901</c:v>
                </c:pt>
                <c:pt idx="308">
                  <c:v>3.0799999999999899</c:v>
                </c:pt>
                <c:pt idx="309">
                  <c:v>3.0899999999999901</c:v>
                </c:pt>
                <c:pt idx="310">
                  <c:v>3.0999999999999899</c:v>
                </c:pt>
                <c:pt idx="311">
                  <c:v>3.1099999999999901</c:v>
                </c:pt>
                <c:pt idx="312">
                  <c:v>3.1199999999999899</c:v>
                </c:pt>
                <c:pt idx="313">
                  <c:v>3.1299999999999901</c:v>
                </c:pt>
                <c:pt idx="314">
                  <c:v>3.1399999999999899</c:v>
                </c:pt>
                <c:pt idx="315">
                  <c:v>3.1499999999999901</c:v>
                </c:pt>
                <c:pt idx="316">
                  <c:v>3.1599999999999899</c:v>
                </c:pt>
                <c:pt idx="317">
                  <c:v>3.1699999999999902</c:v>
                </c:pt>
                <c:pt idx="318">
                  <c:v>3.1799999999999899</c:v>
                </c:pt>
                <c:pt idx="319">
                  <c:v>3.1899999999999902</c:v>
                </c:pt>
                <c:pt idx="320">
                  <c:v>3.19999999999999</c:v>
                </c:pt>
                <c:pt idx="321">
                  <c:v>3.2099999999999902</c:v>
                </c:pt>
                <c:pt idx="322">
                  <c:v>3.2199999999999802</c:v>
                </c:pt>
                <c:pt idx="323">
                  <c:v>3.22999999999998</c:v>
                </c:pt>
                <c:pt idx="324">
                  <c:v>3.2399999999999798</c:v>
                </c:pt>
                <c:pt idx="325">
                  <c:v>3.24999999999998</c:v>
                </c:pt>
                <c:pt idx="326">
                  <c:v>3.2599999999999798</c:v>
                </c:pt>
                <c:pt idx="327">
                  <c:v>3.26999999999998</c:v>
                </c:pt>
                <c:pt idx="328">
                  <c:v>3.2799999999999798</c:v>
                </c:pt>
                <c:pt idx="329">
                  <c:v>3.2899999999999801</c:v>
                </c:pt>
                <c:pt idx="330">
                  <c:v>3.2999999999999798</c:v>
                </c:pt>
                <c:pt idx="331">
                  <c:v>3.3099999999999801</c:v>
                </c:pt>
                <c:pt idx="332">
                  <c:v>3.3199999999999799</c:v>
                </c:pt>
                <c:pt idx="333">
                  <c:v>3.3299999999999801</c:v>
                </c:pt>
                <c:pt idx="334">
                  <c:v>3.3399999999999799</c:v>
                </c:pt>
                <c:pt idx="335">
                  <c:v>3.3499999999999801</c:v>
                </c:pt>
                <c:pt idx="336">
                  <c:v>3.3599999999999799</c:v>
                </c:pt>
                <c:pt idx="337">
                  <c:v>3.3699999999999801</c:v>
                </c:pt>
                <c:pt idx="338">
                  <c:v>3.3799999999999799</c:v>
                </c:pt>
                <c:pt idx="339">
                  <c:v>3.3899999999999801</c:v>
                </c:pt>
                <c:pt idx="340">
                  <c:v>3.3999999999999799</c:v>
                </c:pt>
                <c:pt idx="341">
                  <c:v>3.4099999999999802</c:v>
                </c:pt>
                <c:pt idx="342">
                  <c:v>3.4199999999999799</c:v>
                </c:pt>
                <c:pt idx="343">
                  <c:v>3.4299999999999802</c:v>
                </c:pt>
                <c:pt idx="344">
                  <c:v>3.43999999999998</c:v>
                </c:pt>
                <c:pt idx="345">
                  <c:v>3.4499999999999802</c:v>
                </c:pt>
                <c:pt idx="346">
                  <c:v>3.45999999999998</c:v>
                </c:pt>
                <c:pt idx="347">
                  <c:v>3.4699999999999802</c:v>
                </c:pt>
                <c:pt idx="348">
                  <c:v>3.47999999999998</c:v>
                </c:pt>
                <c:pt idx="349">
                  <c:v>3.4899999999999798</c:v>
                </c:pt>
                <c:pt idx="350">
                  <c:v>3.49999999999998</c:v>
                </c:pt>
              </c:numCache>
            </c:numRef>
          </c:cat>
          <c:val>
            <c:numRef>
              <c:f>Sheet1!$E$5:$E$355</c:f>
              <c:numCache>
                <c:formatCode>0%</c:formatCode>
                <c:ptCount val="351"/>
                <c:pt idx="1">
                  <c:v>14.613259053526951</c:v>
                </c:pt>
                <c:pt idx="2">
                  <c:v>7.4409295267634761</c:v>
                </c:pt>
                <c:pt idx="3">
                  <c:v>5.0501530178423177</c:v>
                </c:pt>
                <c:pt idx="4">
                  <c:v>3.8547647633817381</c:v>
                </c:pt>
                <c:pt idx="5">
                  <c:v>3.1375318107053896</c:v>
                </c:pt>
                <c:pt idx="6">
                  <c:v>2.6593765089211585</c:v>
                </c:pt>
                <c:pt idx="7">
                  <c:v>2.3178370076467072</c:v>
                </c:pt>
                <c:pt idx="8">
                  <c:v>2.0616823816908689</c:v>
                </c:pt>
                <c:pt idx="9">
                  <c:v>1.8624510059474391</c:v>
                </c:pt>
                <c:pt idx="10">
                  <c:v>1.7030659053526953</c:v>
                </c:pt>
                <c:pt idx="11">
                  <c:v>1.5726599139569954</c:v>
                </c:pt>
                <c:pt idx="12">
                  <c:v>1.4639882544605793</c:v>
                </c:pt>
                <c:pt idx="13">
                  <c:v>1.3720353118097652</c:v>
                </c:pt>
                <c:pt idx="14">
                  <c:v>1.2932185038233535</c:v>
                </c:pt>
                <c:pt idx="15">
                  <c:v>1.2249106035684634</c:v>
                </c:pt>
                <c:pt idx="16">
                  <c:v>1.1651411908454343</c:v>
                </c:pt>
                <c:pt idx="17">
                  <c:v>1.1124034737368793</c:v>
                </c:pt>
                <c:pt idx="18">
                  <c:v>1.0655255029737196</c:v>
                </c:pt>
                <c:pt idx="19">
                  <c:v>1.0235820554487871</c:v>
                </c:pt>
                <c:pt idx="20">
                  <c:v>0.98583295267634752</c:v>
                </c:pt>
                <c:pt idx="21">
                  <c:v>0.95167900254890236</c:v>
                </c:pt>
                <c:pt idx="22">
                  <c:v>0.9206299569784977</c:v>
                </c:pt>
                <c:pt idx="23">
                  <c:v>0.89228082841421508</c:v>
                </c:pt>
                <c:pt idx="24">
                  <c:v>0.86629412723028976</c:v>
                </c:pt>
                <c:pt idx="25">
                  <c:v>0.84238636214107809</c:v>
                </c:pt>
                <c:pt idx="26">
                  <c:v>0.8203176559048827</c:v>
                </c:pt>
                <c:pt idx="27">
                  <c:v>0.79988366864914628</c:v>
                </c:pt>
                <c:pt idx="28">
                  <c:v>0.78090925191167671</c:v>
                </c:pt>
                <c:pt idx="29">
                  <c:v>0.76324341563886045</c:v>
                </c:pt>
                <c:pt idx="30">
                  <c:v>0.74675530178423177</c:v>
                </c:pt>
                <c:pt idx="31">
                  <c:v>0.73133093721054687</c:v>
                </c:pt>
                <c:pt idx="32">
                  <c:v>0.71687059542271725</c:v>
                </c:pt>
                <c:pt idx="33">
                  <c:v>0.70328663798566515</c:v>
                </c:pt>
                <c:pt idx="34">
                  <c:v>0.69050173686843974</c:v>
                </c:pt>
                <c:pt idx="35">
                  <c:v>0.67844740152934147</c:v>
                </c:pt>
                <c:pt idx="36">
                  <c:v>0.66706275148685978</c:v>
                </c:pt>
                <c:pt idx="37">
                  <c:v>0.656293487933161</c:v>
                </c:pt>
                <c:pt idx="38">
                  <c:v>0.64609102772439331</c:v>
                </c:pt>
                <c:pt idx="39">
                  <c:v>0.63641177060325516</c:v>
                </c:pt>
                <c:pt idx="40">
                  <c:v>0.62721647633817368</c:v>
                </c:pt>
                <c:pt idx="41">
                  <c:v>0.61846973301285257</c:v>
                </c:pt>
                <c:pt idx="42">
                  <c:v>0.61013950127445127</c:v>
                </c:pt>
                <c:pt idx="43">
                  <c:v>0.60219672217504538</c:v>
                </c:pt>
                <c:pt idx="44">
                  <c:v>0.59461497848924882</c:v>
                </c:pt>
                <c:pt idx="45">
                  <c:v>0.58737020118948768</c:v>
                </c:pt>
                <c:pt idx="46">
                  <c:v>0.58044041420710757</c:v>
                </c:pt>
                <c:pt idx="47">
                  <c:v>0.57380551177716921</c:v>
                </c:pt>
                <c:pt idx="48">
                  <c:v>0.56744706361514474</c:v>
                </c:pt>
                <c:pt idx="49">
                  <c:v>0.56134814394952959</c:v>
                </c:pt>
                <c:pt idx="50">
                  <c:v>0.55549318107053902</c:v>
                </c:pt>
                <c:pt idx="51">
                  <c:v>0.54986782457895989</c:v>
                </c:pt>
                <c:pt idx="52">
                  <c:v>0.54445882795244138</c:v>
                </c:pt>
                <c:pt idx="53">
                  <c:v>0.53925394440616892</c:v>
                </c:pt>
                <c:pt idx="54">
                  <c:v>0.53424183432457317</c:v>
                </c:pt>
                <c:pt idx="55">
                  <c:v>0.52941198279139901</c:v>
                </c:pt>
                <c:pt idx="56">
                  <c:v>0.52475462595583844</c:v>
                </c:pt>
                <c:pt idx="57">
                  <c:v>0.52026068514959567</c:v>
                </c:pt>
                <c:pt idx="58">
                  <c:v>0.51592170781943014</c:v>
                </c:pt>
                <c:pt idx="59">
                  <c:v>0.51172981446655852</c:v>
                </c:pt>
                <c:pt idx="60">
                  <c:v>0.50767765089211592</c:v>
                </c:pt>
                <c:pt idx="61">
                  <c:v>0.50375834513978601</c:v>
                </c:pt>
                <c:pt idx="62">
                  <c:v>0.49996546860527341</c:v>
                </c:pt>
                <c:pt idx="63">
                  <c:v>0.49629300084963407</c:v>
                </c:pt>
                <c:pt idx="64">
                  <c:v>0.4927352977113586</c:v>
                </c:pt>
                <c:pt idx="65">
                  <c:v>0.48928706236195307</c:v>
                </c:pt>
                <c:pt idx="66">
                  <c:v>0.48594331899283261</c:v>
                </c:pt>
                <c:pt idx="67">
                  <c:v>0.48269938885861119</c:v>
                </c:pt>
                <c:pt idx="68">
                  <c:v>0.47955086843421979</c:v>
                </c:pt>
                <c:pt idx="69">
                  <c:v>0.47649360947140507</c:v>
                </c:pt>
                <c:pt idx="70">
                  <c:v>0.47352370076467076</c:v>
                </c:pt>
                <c:pt idx="71">
                  <c:v>0.47063745145812608</c:v>
                </c:pt>
                <c:pt idx="72">
                  <c:v>0.46783137574342992</c:v>
                </c:pt>
                <c:pt idx="73">
                  <c:v>0.46510217881543764</c:v>
                </c:pt>
                <c:pt idx="74">
                  <c:v>0.46244674396658042</c:v>
                </c:pt>
                <c:pt idx="75">
                  <c:v>0.4598621207136927</c:v>
                </c:pt>
                <c:pt idx="76">
                  <c:v>0.45734551386219674</c:v>
                </c:pt>
                <c:pt idx="77">
                  <c:v>0.45489427342242794</c:v>
                </c:pt>
                <c:pt idx="78">
                  <c:v>0.45250588530162755</c:v>
                </c:pt>
                <c:pt idx="79">
                  <c:v>0.45017796270287275</c:v>
                </c:pt>
                <c:pt idx="80">
                  <c:v>0.44790823816908687</c:v>
                </c:pt>
                <c:pt idx="81">
                  <c:v>0.4456945562163821</c:v>
                </c:pt>
                <c:pt idx="82">
                  <c:v>0.44353486650642626</c:v>
                </c:pt>
                <c:pt idx="83">
                  <c:v>0.4414272175123729</c:v>
                </c:pt>
                <c:pt idx="84">
                  <c:v>0.43936975063722555</c:v>
                </c:pt>
                <c:pt idx="85">
                  <c:v>0.43736069474737582</c:v>
                </c:pt>
                <c:pt idx="86">
                  <c:v>0.43539836108752267</c:v>
                </c:pt>
                <c:pt idx="87">
                  <c:v>0.43348113854628684</c:v>
                </c:pt>
                <c:pt idx="88">
                  <c:v>0.43160748924462444</c:v>
                </c:pt>
                <c:pt idx="89">
                  <c:v>0.42977594442165118</c:v>
                </c:pt>
                <c:pt idx="90">
                  <c:v>0.42798510059474382</c:v>
                </c:pt>
                <c:pt idx="91">
                  <c:v>0.42623361597282361</c:v>
                </c:pt>
                <c:pt idx="92">
                  <c:v>0.42452020710355381</c:v>
                </c:pt>
                <c:pt idx="93">
                  <c:v>0.42284364573684896</c:v>
                </c:pt>
                <c:pt idx="94">
                  <c:v>0.42120275588858458</c:v>
                </c:pt>
                <c:pt idx="95">
                  <c:v>0.41959641108975732</c:v>
                </c:pt>
                <c:pt idx="96">
                  <c:v>0.4180235318075724</c:v>
                </c:pt>
                <c:pt idx="97">
                  <c:v>0.41648308302605097</c:v>
                </c:pt>
                <c:pt idx="98">
                  <c:v>0.41497407197476488</c:v>
                </c:pt>
                <c:pt idx="99">
                  <c:v>0.41349554599522176</c:v>
                </c:pt>
                <c:pt idx="100">
                  <c:v>0.41204659053526949</c:v>
                </c:pt>
                <c:pt idx="101">
                  <c:v>0.41062632726264303</c:v>
                </c:pt>
                <c:pt idx="102">
                  <c:v>0.40923391228947986</c:v>
                </c:pt>
                <c:pt idx="103">
                  <c:v>0.40786853450026167</c:v>
                </c:pt>
                <c:pt idx="104">
                  <c:v>0.40652941397622061</c:v>
                </c:pt>
                <c:pt idx="105">
                  <c:v>0.40521580050978045</c:v>
                </c:pt>
                <c:pt idx="106">
                  <c:v>0.40392697220308449</c:v>
                </c:pt>
                <c:pt idx="107">
                  <c:v>0.40266223414511171</c:v>
                </c:pt>
                <c:pt idx="108">
                  <c:v>0.40142091716228662</c:v>
                </c:pt>
                <c:pt idx="109">
                  <c:v>0.40020237663786201</c:v>
                </c:pt>
                <c:pt idx="110">
                  <c:v>0.39900599139569959</c:v>
                </c:pt>
                <c:pt idx="111">
                  <c:v>0.39783116264438684</c:v>
                </c:pt>
                <c:pt idx="112">
                  <c:v>0.39667731297791914</c:v>
                </c:pt>
                <c:pt idx="113">
                  <c:v>0.39554388542944197</c:v>
                </c:pt>
                <c:pt idx="114">
                  <c:v>0.39443034257479781</c:v>
                </c:pt>
                <c:pt idx="115">
                  <c:v>0.39333616568284308</c:v>
                </c:pt>
                <c:pt idx="116">
                  <c:v>0.3922608539097151</c:v>
                </c:pt>
                <c:pt idx="117">
                  <c:v>0.39120392353441835</c:v>
                </c:pt>
                <c:pt idx="118">
                  <c:v>0.39016490723327929</c:v>
                </c:pt>
                <c:pt idx="119">
                  <c:v>0.38914335339098277</c:v>
                </c:pt>
                <c:pt idx="120">
                  <c:v>0.38813882544605799</c:v>
                </c:pt>
                <c:pt idx="121">
                  <c:v>0.38715090126881779</c:v>
                </c:pt>
                <c:pt idx="122">
                  <c:v>0.38617917256989309</c:v>
                </c:pt>
                <c:pt idx="123">
                  <c:v>0.38522324433761745</c:v>
                </c:pt>
                <c:pt idx="124">
                  <c:v>0.38428273430263665</c:v>
                </c:pt>
                <c:pt idx="125">
                  <c:v>0.3833572724282156</c:v>
                </c:pt>
                <c:pt idx="126">
                  <c:v>0.38244650042481704</c:v>
                </c:pt>
                <c:pt idx="127">
                  <c:v>0.38155007128761376</c:v>
                </c:pt>
                <c:pt idx="128">
                  <c:v>0.38066764885567933</c:v>
                </c:pt>
                <c:pt idx="129">
                  <c:v>0.37979890739168176</c:v>
                </c:pt>
                <c:pt idx="130">
                  <c:v>0.37894353118097657</c:v>
                </c:pt>
                <c:pt idx="131">
                  <c:v>0.37810121414906067</c:v>
                </c:pt>
                <c:pt idx="132">
                  <c:v>0.37727165949641633</c:v>
                </c:pt>
                <c:pt idx="133">
                  <c:v>0.37645457934982668</c:v>
                </c:pt>
                <c:pt idx="134">
                  <c:v>0.37564969442930551</c:v>
                </c:pt>
                <c:pt idx="135">
                  <c:v>0.37485673372982925</c:v>
                </c:pt>
                <c:pt idx="136">
                  <c:v>0.37407543421710993</c:v>
                </c:pt>
                <c:pt idx="137">
                  <c:v>0.37330554053669296</c:v>
                </c:pt>
                <c:pt idx="138">
                  <c:v>0.37254680473570256</c:v>
                </c:pt>
                <c:pt idx="139">
                  <c:v>0.37179898599659678</c:v>
                </c:pt>
                <c:pt idx="140">
                  <c:v>0.37106185038233541</c:v>
                </c:pt>
                <c:pt idx="141">
                  <c:v>0.37033517059238974</c:v>
                </c:pt>
                <c:pt idx="142">
                  <c:v>0.36961872572906307</c:v>
                </c:pt>
                <c:pt idx="143">
                  <c:v>0.368912301073615</c:v>
                </c:pt>
                <c:pt idx="144">
                  <c:v>0.36821568787171494</c:v>
                </c:pt>
                <c:pt idx="145">
                  <c:v>0.36752868312777204</c:v>
                </c:pt>
                <c:pt idx="146">
                  <c:v>0.36685108940771882</c:v>
                </c:pt>
                <c:pt idx="147">
                  <c:v>0.36618271464984314</c:v>
                </c:pt>
                <c:pt idx="148">
                  <c:v>0.36552337198329021</c:v>
                </c:pt>
                <c:pt idx="149">
                  <c:v>0.36487287955387215</c:v>
                </c:pt>
                <c:pt idx="150">
                  <c:v>0.36423106035684627</c:v>
                </c:pt>
                <c:pt idx="151">
                  <c:v>0.36359774207633738</c:v>
                </c:pt>
                <c:pt idx="152">
                  <c:v>0.36297275693109837</c:v>
                </c:pt>
                <c:pt idx="153">
                  <c:v>0.36235594152631989</c:v>
                </c:pt>
                <c:pt idx="154">
                  <c:v>0.361747136711214</c:v>
                </c:pt>
                <c:pt idx="155">
                  <c:v>0.36114618744210936</c:v>
                </c:pt>
                <c:pt idx="156">
                  <c:v>0.36055294265081372</c:v>
                </c:pt>
                <c:pt idx="157">
                  <c:v>0.35996725511800604</c:v>
                </c:pt>
                <c:pt idx="158">
                  <c:v>0.35938898135143638</c:v>
                </c:pt>
                <c:pt idx="159">
                  <c:v>0.3588179814687229</c:v>
                </c:pt>
                <c:pt idx="160">
                  <c:v>0.35825411908454341</c:v>
                </c:pt>
                <c:pt idx="161">
                  <c:v>0.35769726120203071</c:v>
                </c:pt>
                <c:pt idx="162">
                  <c:v>0.35714727810819102</c:v>
                </c:pt>
                <c:pt idx="163">
                  <c:v>0.35660404327317147</c:v>
                </c:pt>
                <c:pt idx="164">
                  <c:v>0.35606743325321311</c:v>
                </c:pt>
                <c:pt idx="165">
                  <c:v>0.35553732759713302</c:v>
                </c:pt>
                <c:pt idx="166">
                  <c:v>0.35501360875618648</c:v>
                </c:pt>
                <c:pt idx="167">
                  <c:v>0.35449616199716738</c:v>
                </c:pt>
                <c:pt idx="168">
                  <c:v>0.35398487531861283</c:v>
                </c:pt>
                <c:pt idx="169">
                  <c:v>0.353479639369982</c:v>
                </c:pt>
                <c:pt idx="170">
                  <c:v>0.35298034737368794</c:v>
                </c:pt>
                <c:pt idx="171">
                  <c:v>0.35248689504986525</c:v>
                </c:pt>
                <c:pt idx="172">
                  <c:v>0.35199918054376134</c:v>
                </c:pt>
                <c:pt idx="173">
                  <c:v>0.35151710435564709</c:v>
                </c:pt>
                <c:pt idx="174">
                  <c:v>0.35104056927314337</c:v>
                </c:pt>
                <c:pt idx="175">
                  <c:v>0.35056948030586832</c:v>
                </c:pt>
                <c:pt idx="176">
                  <c:v>0.35010374462231214</c:v>
                </c:pt>
                <c:pt idx="177">
                  <c:v>0.34964327148885282</c:v>
                </c:pt>
                <c:pt idx="178">
                  <c:v>0.34918797221082554</c:v>
                </c:pt>
                <c:pt idx="179">
                  <c:v>0.3487377600755695</c:v>
                </c:pt>
                <c:pt idx="180">
                  <c:v>0.34829255029737194</c:v>
                </c:pt>
                <c:pt idx="181">
                  <c:v>0.3478522599642373</c:v>
                </c:pt>
                <c:pt idx="182">
                  <c:v>0.34741680798641178</c:v>
                </c:pt>
                <c:pt idx="183">
                  <c:v>0.34698611504659538</c:v>
                </c:pt>
                <c:pt idx="184">
                  <c:v>0.34656010355177685</c:v>
                </c:pt>
                <c:pt idx="185">
                  <c:v>0.34613869758663213</c:v>
                </c:pt>
                <c:pt idx="186">
                  <c:v>0.34572182286842451</c:v>
                </c:pt>
                <c:pt idx="187">
                  <c:v>0.34530940670335264</c:v>
                </c:pt>
                <c:pt idx="188">
                  <c:v>0.34490137794429226</c:v>
                </c:pt>
                <c:pt idx="189">
                  <c:v>0.34449766694987805</c:v>
                </c:pt>
                <c:pt idx="190">
                  <c:v>0.34409820554487869</c:v>
                </c:pt>
                <c:pt idx="191">
                  <c:v>0.34370292698181643</c:v>
                </c:pt>
                <c:pt idx="192">
                  <c:v>0.34331176590378626</c:v>
                </c:pt>
                <c:pt idx="193">
                  <c:v>0.34292465830842972</c:v>
                </c:pt>
                <c:pt idx="194">
                  <c:v>0.34254154151302546</c:v>
                </c:pt>
                <c:pt idx="195">
                  <c:v>0.34216235412065105</c:v>
                </c:pt>
                <c:pt idx="196">
                  <c:v>0.34178703598738236</c:v>
                </c:pt>
                <c:pt idx="197">
                  <c:v>0.34141552819049215</c:v>
                </c:pt>
                <c:pt idx="198">
                  <c:v>0.34104777299761091</c:v>
                </c:pt>
                <c:pt idx="199">
                  <c:v>0.34068371383681884</c:v>
                </c:pt>
                <c:pt idx="200">
                  <c:v>0.34032329526763477</c:v>
                </c:pt>
                <c:pt idx="201">
                  <c:v>0.33996646295287042</c:v>
                </c:pt>
                <c:pt idx="202">
                  <c:v>0.33961316363132155</c:v>
                </c:pt>
                <c:pt idx="203">
                  <c:v>0.33926334509126577</c:v>
                </c:pt>
                <c:pt idx="204">
                  <c:v>0.33891695614473999</c:v>
                </c:pt>
                <c:pt idx="205">
                  <c:v>0.33857394660257045</c:v>
                </c:pt>
                <c:pt idx="206">
                  <c:v>0.33823426725013084</c:v>
                </c:pt>
                <c:pt idx="207">
                  <c:v>0.33789786982380166</c:v>
                </c:pt>
                <c:pt idx="208">
                  <c:v>0.33756470698811031</c:v>
                </c:pt>
                <c:pt idx="209">
                  <c:v>0.33723473231352613</c:v>
                </c:pt>
                <c:pt idx="210">
                  <c:v>0.3369079002548902</c:v>
                </c:pt>
                <c:pt idx="211">
                  <c:v>0.33658416613045949</c:v>
                </c:pt>
                <c:pt idx="212">
                  <c:v>0.33626348610154222</c:v>
                </c:pt>
                <c:pt idx="213">
                  <c:v>0.33594581715270871</c:v>
                </c:pt>
                <c:pt idx="214">
                  <c:v>0.33563111707255583</c:v>
                </c:pt>
                <c:pt idx="215">
                  <c:v>0.3353193444350091</c:v>
                </c:pt>
                <c:pt idx="216">
                  <c:v>0.33501045858114326</c:v>
                </c:pt>
                <c:pt idx="217">
                  <c:v>0.33470441960150665</c:v>
                </c:pt>
                <c:pt idx="218">
                  <c:v>0.33440118831893095</c:v>
                </c:pt>
                <c:pt idx="219">
                  <c:v>0.33410072627181253</c:v>
                </c:pt>
                <c:pt idx="220">
                  <c:v>0.33380299569784971</c:v>
                </c:pt>
                <c:pt idx="221">
                  <c:v>0.33350795951822154</c:v>
                </c:pt>
                <c:pt idx="222">
                  <c:v>0.33321558132219348</c:v>
                </c:pt>
                <c:pt idx="223">
                  <c:v>0.33292582535213877</c:v>
                </c:pt>
                <c:pt idx="224">
                  <c:v>0.33263865648895963</c:v>
                </c:pt>
                <c:pt idx="225">
                  <c:v>0.33235404023789755</c:v>
                </c:pt>
                <c:pt idx="226">
                  <c:v>0.33207194271472101</c:v>
                </c:pt>
                <c:pt idx="227">
                  <c:v>0.33179233063227737</c:v>
                </c:pt>
                <c:pt idx="228">
                  <c:v>0.33151517128739888</c:v>
                </c:pt>
                <c:pt idx="229">
                  <c:v>0.33124043254815255</c:v>
                </c:pt>
                <c:pt idx="230">
                  <c:v>0.33096808284142154</c:v>
                </c:pt>
                <c:pt idx="231">
                  <c:v>0.33069809114080934</c:v>
                </c:pt>
                <c:pt idx="232">
                  <c:v>0.33043042695485753</c:v>
                </c:pt>
                <c:pt idx="233">
                  <c:v>0.33016506031556631</c:v>
                </c:pt>
                <c:pt idx="234">
                  <c:v>0.32990196176720921</c:v>
                </c:pt>
                <c:pt idx="235">
                  <c:v>0.32964110235543376</c:v>
                </c:pt>
                <c:pt idx="236">
                  <c:v>0.32938245361663965</c:v>
                </c:pt>
                <c:pt idx="237">
                  <c:v>0.32912598756762423</c:v>
                </c:pt>
                <c:pt idx="238">
                  <c:v>0.32887167669549139</c:v>
                </c:pt>
                <c:pt idx="239">
                  <c:v>0.32861949394781154</c:v>
                </c:pt>
                <c:pt idx="240">
                  <c:v>0.328369412723029</c:v>
                </c:pt>
                <c:pt idx="241">
                  <c:v>0.32812140686110769</c:v>
                </c:pt>
                <c:pt idx="242">
                  <c:v>0.32787545063440887</c:v>
                </c:pt>
                <c:pt idx="243">
                  <c:v>0.32763151873879404</c:v>
                </c:pt>
                <c:pt idx="244">
                  <c:v>0.32738958628494652</c:v>
                </c:pt>
                <c:pt idx="245">
                  <c:v>0.32714962878990589</c:v>
                </c:pt>
                <c:pt idx="246">
                  <c:v>0.3269116221688087</c:v>
                </c:pt>
                <c:pt idx="247">
                  <c:v>0.32667554272682969</c:v>
                </c:pt>
                <c:pt idx="248">
                  <c:v>0.32644136715131833</c:v>
                </c:pt>
                <c:pt idx="249">
                  <c:v>0.32620907250412429</c:v>
                </c:pt>
                <c:pt idx="250">
                  <c:v>0.32597863621410778</c:v>
                </c:pt>
                <c:pt idx="251">
                  <c:v>0.32575003606982844</c:v>
                </c:pt>
                <c:pt idx="252">
                  <c:v>0.32552325021240852</c:v>
                </c:pt>
                <c:pt idx="253">
                  <c:v>0.32529825712856503</c:v>
                </c:pt>
                <c:pt idx="254">
                  <c:v>0.32507503564380685</c:v>
                </c:pt>
                <c:pt idx="255">
                  <c:v>0.32485356491579193</c:v>
                </c:pt>
                <c:pt idx="256">
                  <c:v>0.32463382442783961</c:v>
                </c:pt>
                <c:pt idx="257">
                  <c:v>0.32441579398259512</c:v>
                </c:pt>
                <c:pt idx="258">
                  <c:v>0.32419945369584091</c:v>
                </c:pt>
                <c:pt idx="259">
                  <c:v>0.3239847839904515</c:v>
                </c:pt>
                <c:pt idx="260">
                  <c:v>0.32377176559048826</c:v>
                </c:pt>
                <c:pt idx="261">
                  <c:v>0.32356037951542893</c:v>
                </c:pt>
                <c:pt idx="262">
                  <c:v>0.32335060707453034</c:v>
                </c:pt>
                <c:pt idx="263">
                  <c:v>0.32314242986131919</c:v>
                </c:pt>
                <c:pt idx="264">
                  <c:v>0.32293582974820811</c:v>
                </c:pt>
                <c:pt idx="265">
                  <c:v>0.32273078888123374</c:v>
                </c:pt>
                <c:pt idx="266">
                  <c:v>0.32252728967491334</c:v>
                </c:pt>
                <c:pt idx="267">
                  <c:v>0.32232531480721699</c:v>
                </c:pt>
                <c:pt idx="268">
                  <c:v>0.32212484721465279</c:v>
                </c:pt>
                <c:pt idx="269">
                  <c:v>0.32192587008746076</c:v>
                </c:pt>
                <c:pt idx="270">
                  <c:v>0.32172836686491457</c:v>
                </c:pt>
                <c:pt idx="271">
                  <c:v>0.32153232123072678</c:v>
                </c:pt>
                <c:pt idx="272">
                  <c:v>0.32133771710855497</c:v>
                </c:pt>
                <c:pt idx="273">
                  <c:v>0.32114453865760784</c:v>
                </c:pt>
                <c:pt idx="274">
                  <c:v>0.32095277026834651</c:v>
                </c:pt>
                <c:pt idx="275">
                  <c:v>0.32076239655827982</c:v>
                </c:pt>
                <c:pt idx="276">
                  <c:v>0.32057340236785126</c:v>
                </c:pt>
                <c:pt idx="277">
                  <c:v>0.32038577275641494</c:v>
                </c:pt>
                <c:pt idx="278">
                  <c:v>0.32019949299829842</c:v>
                </c:pt>
                <c:pt idx="279">
                  <c:v>0.32001454857894968</c:v>
                </c:pt>
                <c:pt idx="280">
                  <c:v>0.31983092519116768</c:v>
                </c:pt>
                <c:pt idx="281">
                  <c:v>0.31964860873141265</c:v>
                </c:pt>
                <c:pt idx="282">
                  <c:v>0.31946758529619484</c:v>
                </c:pt>
                <c:pt idx="283">
                  <c:v>0.31928784117854048</c:v>
                </c:pt>
                <c:pt idx="284">
                  <c:v>0.31910936286453151</c:v>
                </c:pt>
                <c:pt idx="285">
                  <c:v>0.31893213702991913</c:v>
                </c:pt>
                <c:pt idx="286">
                  <c:v>0.3187561505368075</c:v>
                </c:pt>
                <c:pt idx="287">
                  <c:v>0.31858139043040751</c:v>
                </c:pt>
                <c:pt idx="288">
                  <c:v>0.31840784393585747</c:v>
                </c:pt>
                <c:pt idx="289">
                  <c:v>0.31823549845511051</c:v>
                </c:pt>
                <c:pt idx="290">
                  <c:v>0.31806434156388602</c:v>
                </c:pt>
                <c:pt idx="291">
                  <c:v>0.31789436100868368</c:v>
                </c:pt>
                <c:pt idx="292">
                  <c:v>0.31772554470385939</c:v>
                </c:pt>
                <c:pt idx="293">
                  <c:v>0.3175578807287609</c:v>
                </c:pt>
                <c:pt idx="294">
                  <c:v>0.31739135732492157</c:v>
                </c:pt>
                <c:pt idx="295">
                  <c:v>0.31722596289331167</c:v>
                </c:pt>
                <c:pt idx="296">
                  <c:v>0.31706168599164508</c:v>
                </c:pt>
                <c:pt idx="297">
                  <c:v>0.31689851533174052</c:v>
                </c:pt>
                <c:pt idx="298">
                  <c:v>0.31673643977693611</c:v>
                </c:pt>
                <c:pt idx="299">
                  <c:v>0.31657544833955503</c:v>
                </c:pt>
                <c:pt idx="300">
                  <c:v>0.31641553017842317</c:v>
                </c:pt>
                <c:pt idx="301">
                  <c:v>0.31625667459643503</c:v>
                </c:pt>
                <c:pt idx="302">
                  <c:v>0.31609887103816875</c:v>
                </c:pt>
                <c:pt idx="303">
                  <c:v>0.31594210908754772</c:v>
                </c:pt>
                <c:pt idx="304">
                  <c:v>0.31578637846554919</c:v>
                </c:pt>
                <c:pt idx="305">
                  <c:v>0.31563166902795725</c:v>
                </c:pt>
                <c:pt idx="306">
                  <c:v>0.31547797076315998</c:v>
                </c:pt>
                <c:pt idx="307">
                  <c:v>0.31532527378999009</c:v>
                </c:pt>
                <c:pt idx="308">
                  <c:v>0.31517356835560695</c:v>
                </c:pt>
                <c:pt idx="309">
                  <c:v>0.31502284483342052</c:v>
                </c:pt>
                <c:pt idx="310">
                  <c:v>0.31487309372105471</c:v>
                </c:pt>
                <c:pt idx="311">
                  <c:v>0.31472430563835035</c:v>
                </c:pt>
                <c:pt idx="312">
                  <c:v>0.31457647132540684</c:v>
                </c:pt>
                <c:pt idx="313">
                  <c:v>0.31442958164066115</c:v>
                </c:pt>
                <c:pt idx="314">
                  <c:v>0.31428362755900302</c:v>
                </c:pt>
                <c:pt idx="315">
                  <c:v>0.31413860016992678</c:v>
                </c:pt>
                <c:pt idx="316">
                  <c:v>0.31399449067571816</c:v>
                </c:pt>
                <c:pt idx="317">
                  <c:v>0.31385129038967491</c:v>
                </c:pt>
                <c:pt idx="318">
                  <c:v>0.31370899073436148</c:v>
                </c:pt>
                <c:pt idx="319">
                  <c:v>0.31356758323989636</c:v>
                </c:pt>
                <c:pt idx="320">
                  <c:v>0.31342705954227168</c:v>
                </c:pt>
                <c:pt idx="321">
                  <c:v>0.31328741138170385</c:v>
                </c:pt>
                <c:pt idx="322">
                  <c:v>0.31314863060101539</c:v>
                </c:pt>
                <c:pt idx="323">
                  <c:v>0.31301070914404627</c:v>
                </c:pt>
                <c:pt idx="324">
                  <c:v>0.31287363905409549</c:v>
                </c:pt>
                <c:pt idx="325">
                  <c:v>0.31273741247239062</c:v>
                </c:pt>
                <c:pt idx="326">
                  <c:v>0.31260202163658574</c:v>
                </c:pt>
                <c:pt idx="327">
                  <c:v>0.31246745887928729</c:v>
                </c:pt>
                <c:pt idx="328">
                  <c:v>0.31233371662660653</c:v>
                </c:pt>
                <c:pt idx="329">
                  <c:v>0.31220078739673846</c:v>
                </c:pt>
                <c:pt idx="330">
                  <c:v>0.31206866379856651</c:v>
                </c:pt>
                <c:pt idx="331">
                  <c:v>0.31193733853029287</c:v>
                </c:pt>
                <c:pt idx="332">
                  <c:v>0.31180680437809327</c:v>
                </c:pt>
                <c:pt idx="333">
                  <c:v>0.31167705421479563</c:v>
                </c:pt>
                <c:pt idx="334">
                  <c:v>0.31154808099858367</c:v>
                </c:pt>
                <c:pt idx="335">
                  <c:v>0.31141987777172225</c:v>
                </c:pt>
                <c:pt idx="336">
                  <c:v>0.31129243765930642</c:v>
                </c:pt>
                <c:pt idx="337">
                  <c:v>0.31116575386803247</c:v>
                </c:pt>
                <c:pt idx="338">
                  <c:v>0.311039819684991</c:v>
                </c:pt>
                <c:pt idx="339">
                  <c:v>0.31091462847648066</c:v>
                </c:pt>
                <c:pt idx="340">
                  <c:v>0.31079017368684392</c:v>
                </c:pt>
                <c:pt idx="341">
                  <c:v>0.31066644883732242</c:v>
                </c:pt>
                <c:pt idx="342">
                  <c:v>0.31054344752493257</c:v>
                </c:pt>
                <c:pt idx="343">
                  <c:v>0.31042116342136133</c:v>
                </c:pt>
                <c:pt idx="344">
                  <c:v>0.3102995902718807</c:v>
                </c:pt>
                <c:pt idx="345">
                  <c:v>0.31017872189428103</c:v>
                </c:pt>
                <c:pt idx="346">
                  <c:v>0.31005855217782352</c:v>
                </c:pt>
                <c:pt idx="347">
                  <c:v>0.30993907508221025</c:v>
                </c:pt>
                <c:pt idx="348">
                  <c:v>0.30982028463657174</c:v>
                </c:pt>
                <c:pt idx="349">
                  <c:v>0.30970217493847263</c:v>
                </c:pt>
                <c:pt idx="350">
                  <c:v>0.30958474015293413</c:v>
                </c:pt>
              </c:numCache>
            </c:numRef>
          </c:val>
          <c:smooth val="0"/>
          <c:extLst>
            <c:ext xmlns:c16="http://schemas.microsoft.com/office/drawing/2014/chart" uri="{C3380CC4-5D6E-409C-BE32-E72D297353CC}">
              <c16:uniqueId val="{00000003-61E3-46C2-A2C4-3AB832060F0E}"/>
            </c:ext>
          </c:extLst>
        </c:ser>
        <c:dLbls>
          <c:showLegendKey val="0"/>
          <c:showVal val="0"/>
          <c:showCatName val="0"/>
          <c:showSerName val="0"/>
          <c:showPercent val="0"/>
          <c:showBubbleSize val="0"/>
        </c:dLbls>
        <c:smooth val="0"/>
        <c:axId val="250262656"/>
        <c:axId val="250264192"/>
      </c:lineChart>
      <c:catAx>
        <c:axId val="250262656"/>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a:pPr>
            <a:endParaRPr lang="en-US"/>
          </a:p>
        </c:txPr>
        <c:crossAx val="250264192"/>
        <c:crosses val="autoZero"/>
        <c:auto val="1"/>
        <c:lblAlgn val="ctr"/>
        <c:lblOffset val="0"/>
        <c:tickLblSkip val="25"/>
        <c:tickMarkSkip val="25"/>
        <c:noMultiLvlLbl val="0"/>
      </c:catAx>
      <c:valAx>
        <c:axId val="250264192"/>
        <c:scaling>
          <c:orientation val="minMax"/>
          <c:max val="1"/>
        </c:scaling>
        <c:delete val="0"/>
        <c:axPos val="l"/>
        <c:majorGridlines>
          <c:spPr>
            <a:ln w="9525" cmpd="sng">
              <a:solidFill>
                <a:srgbClr val="C8C8C8"/>
              </a:solidFill>
              <a:prstDash val="solid"/>
            </a:ln>
          </c:spPr>
        </c:majorGridlines>
        <c:numFmt formatCode="0%" sourceLinked="0"/>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250262656"/>
        <c:crosses val="autoZero"/>
        <c:crossBetween val="between"/>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r"/>
      <c:layout>
        <c:manualLayout>
          <c:xMode val="edge"/>
          <c:yMode val="edge"/>
          <c:x val="0.1899084138355496"/>
          <c:y val="6.1210317460317451E-2"/>
          <c:w val="0.80877141890579285"/>
          <c:h val="0.15226613756613758"/>
        </c:manualLayout>
      </c:layout>
      <c:overlay val="1"/>
      <c:spPr>
        <a:noFill/>
        <a:ln>
          <a:noFill/>
          <a:round/>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round/>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a:solidFill>
            <a:schemeClr val="tx1">
              <a:lumMod val="50000"/>
            </a:schemeClr>
          </a:solidFill>
          <a:latin typeface="Arial Narrow" panose="020B060602020203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9974747474748"/>
          <c:y val="0.16492028985507245"/>
          <c:w val="0.83048181818181821"/>
          <c:h val="0.69325772946859909"/>
        </c:manualLayout>
      </c:layout>
      <c:lineChart>
        <c:grouping val="standard"/>
        <c:varyColors val="0"/>
        <c:ser>
          <c:idx val="0"/>
          <c:order val="0"/>
          <c:tx>
            <c:strRef>
              <c:f>'Deaths per capita'!$B$1</c:f>
              <c:strCache>
                <c:ptCount val="1"/>
                <c:pt idx="0">
                  <c:v>Greece</c:v>
                </c:pt>
              </c:strCache>
            </c:strRef>
          </c:tx>
          <c:spPr>
            <a:ln w="31750" cap="rnd">
              <a:solidFill>
                <a:srgbClr val="DA2128"/>
              </a:solidFill>
              <a:prstDash val="solid"/>
              <a:round/>
            </a:ln>
            <a:effectLst/>
          </c:spPr>
          <c:marker>
            <c:symbol val="none"/>
          </c:marker>
          <c:cat>
            <c:numRef>
              <c:f>'Deaths per capita'!$A$2:$A$178</c:f>
              <c:numCache>
                <c:formatCode>m/d/yyyy</c:formatCode>
                <c:ptCount val="177"/>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numCache>
            </c:numRef>
          </c:cat>
          <c:val>
            <c:numRef>
              <c:f>'Deaths per capita'!$B$2:$B$178</c:f>
              <c:numCache>
                <c:formatCode>General</c:formatCode>
                <c:ptCount val="17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9.5941151999950874E-2</c:v>
                </c:pt>
                <c:pt idx="50">
                  <c:v>9.5941151999950874E-2</c:v>
                </c:pt>
                <c:pt idx="51">
                  <c:v>9.5941151999950874E-2</c:v>
                </c:pt>
                <c:pt idx="52">
                  <c:v>0.2878234559998526</c:v>
                </c:pt>
                <c:pt idx="53">
                  <c:v>0.3837646079998035</c:v>
                </c:pt>
                <c:pt idx="54">
                  <c:v>0.3837646079998035</c:v>
                </c:pt>
                <c:pt idx="55">
                  <c:v>0.47970575999975434</c:v>
                </c:pt>
                <c:pt idx="56">
                  <c:v>0.47970575999975434</c:v>
                </c:pt>
                <c:pt idx="57">
                  <c:v>0.57564691199970519</c:v>
                </c:pt>
                <c:pt idx="58">
                  <c:v>0.57564691199970519</c:v>
                </c:pt>
                <c:pt idx="59">
                  <c:v>1.2472349759993613</c:v>
                </c:pt>
                <c:pt idx="60">
                  <c:v>1.4391172799992631</c:v>
                </c:pt>
                <c:pt idx="61">
                  <c:v>1.6309995839991649</c:v>
                </c:pt>
                <c:pt idx="62">
                  <c:v>1.9188230399990174</c:v>
                </c:pt>
                <c:pt idx="63">
                  <c:v>2.110705343998919</c:v>
                </c:pt>
                <c:pt idx="64">
                  <c:v>2.4944699519987226</c:v>
                </c:pt>
                <c:pt idx="65">
                  <c:v>2.6863522559986244</c:v>
                </c:pt>
                <c:pt idx="66">
                  <c:v>3.070116863998428</c:v>
                </c:pt>
                <c:pt idx="67">
                  <c:v>3.6457637759981329</c:v>
                </c:pt>
                <c:pt idx="68">
                  <c:v>4.1254695359978877</c:v>
                </c:pt>
                <c:pt idx="69">
                  <c:v>4.7011164479975927</c:v>
                </c:pt>
                <c:pt idx="70">
                  <c:v>4.7970575999975438</c:v>
                </c:pt>
                <c:pt idx="71">
                  <c:v>5.0848810559973963</c:v>
                </c:pt>
                <c:pt idx="72">
                  <c:v>6.0442925759969048</c:v>
                </c:pt>
                <c:pt idx="73">
                  <c:v>6.5239983359966596</c:v>
                </c:pt>
                <c:pt idx="74">
                  <c:v>7.0037040959964134</c:v>
                </c:pt>
                <c:pt idx="75">
                  <c:v>7.5793510079961184</c:v>
                </c:pt>
                <c:pt idx="76">
                  <c:v>7.7712333119960206</c:v>
                </c:pt>
                <c:pt idx="77">
                  <c:v>7.963115615995922</c:v>
                </c:pt>
                <c:pt idx="78">
                  <c:v>8.3468802239957256</c:v>
                </c:pt>
                <c:pt idx="79">
                  <c:v>8.8265859839954803</c:v>
                </c:pt>
                <c:pt idx="80">
                  <c:v>8.9225271359954306</c:v>
                </c:pt>
                <c:pt idx="81">
                  <c:v>9.4022328959951853</c:v>
                </c:pt>
                <c:pt idx="82">
                  <c:v>9.4981740479951355</c:v>
                </c:pt>
                <c:pt idx="83">
                  <c:v>9.6900563519950378</c:v>
                </c:pt>
                <c:pt idx="84">
                  <c:v>9.785997503994988</c:v>
                </c:pt>
                <c:pt idx="85">
                  <c:v>10.073820959994842</c:v>
                </c:pt>
                <c:pt idx="86">
                  <c:v>10.361644415994695</c:v>
                </c:pt>
                <c:pt idx="87">
                  <c:v>10.553526719994595</c:v>
                </c:pt>
                <c:pt idx="88">
                  <c:v>10.841350175994448</c:v>
                </c:pt>
                <c:pt idx="89">
                  <c:v>11.1291736319943</c:v>
                </c:pt>
                <c:pt idx="90">
                  <c:v>11.608879391994055</c:v>
                </c:pt>
                <c:pt idx="91">
                  <c:v>11.608879391994055</c:v>
                </c:pt>
                <c:pt idx="92">
                  <c:v>11.992643999993859</c:v>
                </c:pt>
                <c:pt idx="93">
                  <c:v>12.472349759993612</c:v>
                </c:pt>
                <c:pt idx="94">
                  <c:v>12.472349759993612</c:v>
                </c:pt>
                <c:pt idx="95">
                  <c:v>12.856114367993417</c:v>
                </c:pt>
                <c:pt idx="96">
                  <c:v>13.047996671993319</c:v>
                </c:pt>
                <c:pt idx="97">
                  <c:v>13.23987897599322</c:v>
                </c:pt>
                <c:pt idx="98">
                  <c:v>13.335820127993172</c:v>
                </c:pt>
                <c:pt idx="99">
                  <c:v>13.431761279993122</c:v>
                </c:pt>
                <c:pt idx="100">
                  <c:v>13.431761279993122</c:v>
                </c:pt>
                <c:pt idx="101">
                  <c:v>13.719584735992974</c:v>
                </c:pt>
                <c:pt idx="102">
                  <c:v>13.815525887992925</c:v>
                </c:pt>
                <c:pt idx="103">
                  <c:v>14.007408191992827</c:v>
                </c:pt>
                <c:pt idx="104">
                  <c:v>14.007408191992827</c:v>
                </c:pt>
                <c:pt idx="105">
                  <c:v>14.103349343992779</c:v>
                </c:pt>
                <c:pt idx="106">
                  <c:v>14.199290495992729</c:v>
                </c:pt>
                <c:pt idx="107">
                  <c:v>14.391172799992631</c:v>
                </c:pt>
                <c:pt idx="108">
                  <c:v>14.487113951992582</c:v>
                </c:pt>
                <c:pt idx="109">
                  <c:v>14.487113951992582</c:v>
                </c:pt>
                <c:pt idx="110">
                  <c:v>14.487113951992582</c:v>
                </c:pt>
                <c:pt idx="111">
                  <c:v>14.583055103992532</c:v>
                </c:pt>
                <c:pt idx="112">
                  <c:v>14.870878559992384</c:v>
                </c:pt>
                <c:pt idx="113">
                  <c:v>14.966819711992336</c:v>
                </c:pt>
                <c:pt idx="114">
                  <c:v>15.350584319992139</c:v>
                </c:pt>
                <c:pt idx="115">
                  <c:v>15.542466623992041</c:v>
                </c:pt>
                <c:pt idx="116">
                  <c:v>15.638407775991991</c:v>
                </c:pt>
                <c:pt idx="117">
                  <c:v>15.830290079991894</c:v>
                </c:pt>
                <c:pt idx="118">
                  <c:v>15.830290079991894</c:v>
                </c:pt>
                <c:pt idx="119">
                  <c:v>15.926231231991844</c:v>
                </c:pt>
                <c:pt idx="120">
                  <c:v>16.118113535991746</c:v>
                </c:pt>
                <c:pt idx="121">
                  <c:v>16.214054687991698</c:v>
                </c:pt>
                <c:pt idx="122">
                  <c:v>16.405936991991599</c:v>
                </c:pt>
                <c:pt idx="123">
                  <c:v>16.405936991991599</c:v>
                </c:pt>
                <c:pt idx="124">
                  <c:v>16.501878143991551</c:v>
                </c:pt>
                <c:pt idx="125">
                  <c:v>16.597819295991499</c:v>
                </c:pt>
                <c:pt idx="126">
                  <c:v>16.597819295991499</c:v>
                </c:pt>
                <c:pt idx="127">
                  <c:v>16.789701599991403</c:v>
                </c:pt>
                <c:pt idx="128">
                  <c:v>16.789701599991403</c:v>
                </c:pt>
                <c:pt idx="129">
                  <c:v>16.789701599991403</c:v>
                </c:pt>
                <c:pt idx="130">
                  <c:v>16.789701599991403</c:v>
                </c:pt>
                <c:pt idx="131">
                  <c:v>17.173466207991204</c:v>
                </c:pt>
                <c:pt idx="132">
                  <c:v>17.173466207991204</c:v>
                </c:pt>
                <c:pt idx="133">
                  <c:v>17.173466207991204</c:v>
                </c:pt>
                <c:pt idx="134">
                  <c:v>17.269407359991156</c:v>
                </c:pt>
                <c:pt idx="135">
                  <c:v>17.269407359991156</c:v>
                </c:pt>
                <c:pt idx="136">
                  <c:v>17.269407359991156</c:v>
                </c:pt>
                <c:pt idx="137">
                  <c:v>17.269407359991156</c:v>
                </c:pt>
                <c:pt idx="138">
                  <c:v>17.46128966399106</c:v>
                </c:pt>
                <c:pt idx="139">
                  <c:v>17.557230815991009</c:v>
                </c:pt>
                <c:pt idx="140">
                  <c:v>17.557230815991009</c:v>
                </c:pt>
                <c:pt idx="141">
                  <c:v>17.557230815991009</c:v>
                </c:pt>
                <c:pt idx="142">
                  <c:v>17.557230815991009</c:v>
                </c:pt>
                <c:pt idx="143">
                  <c:v>17.557230815991009</c:v>
                </c:pt>
                <c:pt idx="144">
                  <c:v>17.557230815991009</c:v>
                </c:pt>
                <c:pt idx="145">
                  <c:v>17.653171967990961</c:v>
                </c:pt>
                <c:pt idx="146">
                  <c:v>17.749113119990913</c:v>
                </c:pt>
                <c:pt idx="147">
                  <c:v>17.940995423990813</c:v>
                </c:pt>
                <c:pt idx="148">
                  <c:v>18.036936575990765</c:v>
                </c:pt>
                <c:pt idx="149">
                  <c:v>18.132877727990714</c:v>
                </c:pt>
                <c:pt idx="150">
                  <c:v>18.228818879990666</c:v>
                </c:pt>
                <c:pt idx="151">
                  <c:v>18.228818879990666</c:v>
                </c:pt>
                <c:pt idx="152">
                  <c:v>18.228818879990666</c:v>
                </c:pt>
                <c:pt idx="153">
                  <c:v>18.228818879990666</c:v>
                </c:pt>
                <c:pt idx="154">
                  <c:v>18.228818879990666</c:v>
                </c:pt>
                <c:pt idx="155">
                  <c:v>18.324760031990618</c:v>
                </c:pt>
                <c:pt idx="156">
                  <c:v>18.324760031990618</c:v>
                </c:pt>
                <c:pt idx="157">
                  <c:v>18.324760031990618</c:v>
                </c:pt>
                <c:pt idx="158">
                  <c:v>18.324760031990618</c:v>
                </c:pt>
                <c:pt idx="159">
                  <c:v>18.324760031990618</c:v>
                </c:pt>
                <c:pt idx="160">
                  <c:v>18.420701183990566</c:v>
                </c:pt>
                <c:pt idx="161">
                  <c:v>18.420701183990566</c:v>
                </c:pt>
                <c:pt idx="162">
                  <c:v>18.420701183990566</c:v>
                </c:pt>
                <c:pt idx="163">
                  <c:v>18.420701183990566</c:v>
                </c:pt>
                <c:pt idx="164">
                  <c:v>18.420701183990566</c:v>
                </c:pt>
                <c:pt idx="165">
                  <c:v>18.420701183990566</c:v>
                </c:pt>
                <c:pt idx="166">
                  <c:v>18.420701183990566</c:v>
                </c:pt>
                <c:pt idx="167">
                  <c:v>18.516642335990518</c:v>
                </c:pt>
                <c:pt idx="168">
                  <c:v>18.516642335990518</c:v>
                </c:pt>
                <c:pt idx="169">
                  <c:v>18.516642335990518</c:v>
                </c:pt>
                <c:pt idx="170">
                  <c:v>18.516642335990518</c:v>
                </c:pt>
                <c:pt idx="171">
                  <c:v>18.516642335990518</c:v>
                </c:pt>
                <c:pt idx="172">
                  <c:v>18.516642335990518</c:v>
                </c:pt>
                <c:pt idx="173">
                  <c:v>18.516642335990518</c:v>
                </c:pt>
                <c:pt idx="174">
                  <c:v>18.516642335990518</c:v>
                </c:pt>
                <c:pt idx="175">
                  <c:v>18.516642335990518</c:v>
                </c:pt>
                <c:pt idx="176">
                  <c:v>18.516642335990518</c:v>
                </c:pt>
              </c:numCache>
            </c:numRef>
          </c:val>
          <c:smooth val="0"/>
          <c:extLst>
            <c:ext xmlns:c16="http://schemas.microsoft.com/office/drawing/2014/chart" uri="{C3380CC4-5D6E-409C-BE32-E72D297353CC}">
              <c16:uniqueId val="{00000000-2CD4-446F-8F00-834FAAB686A4}"/>
            </c:ext>
          </c:extLst>
        </c:ser>
        <c:ser>
          <c:idx val="1"/>
          <c:order val="1"/>
          <c:tx>
            <c:strRef>
              <c:f>'Deaths per capita'!$C$1</c:f>
              <c:strCache>
                <c:ptCount val="1"/>
                <c:pt idx="0">
                  <c:v>OECD</c:v>
                </c:pt>
              </c:strCache>
            </c:strRef>
          </c:tx>
          <c:spPr>
            <a:ln w="31750" cap="rnd">
              <a:solidFill>
                <a:srgbClr val="8CC841"/>
              </a:solidFill>
              <a:prstDash val="solid"/>
              <a:round/>
            </a:ln>
            <a:effectLst/>
          </c:spPr>
          <c:marker>
            <c:symbol val="none"/>
          </c:marker>
          <c:cat>
            <c:numRef>
              <c:f>'Deaths per capita'!$A$2:$A$178</c:f>
              <c:numCache>
                <c:formatCode>m/d/yyyy</c:formatCode>
                <c:ptCount val="177"/>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numCache>
            </c:numRef>
          </c:cat>
          <c:val>
            <c:numRef>
              <c:f>'Deaths per capita'!$C$2:$C$178</c:f>
              <c:numCache>
                <c:formatCode>General</c:formatCode>
                <c:ptCount val="17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7.3294849169146519E-4</c:v>
                </c:pt>
                <c:pt idx="23">
                  <c:v>7.3294849169146519E-4</c:v>
                </c:pt>
                <c:pt idx="24">
                  <c:v>1.4658969833829304E-3</c:v>
                </c:pt>
                <c:pt idx="25">
                  <c:v>1.4658969833829304E-3</c:v>
                </c:pt>
                <c:pt idx="26">
                  <c:v>1.4658969833829304E-3</c:v>
                </c:pt>
                <c:pt idx="27">
                  <c:v>2.1988454750743957E-3</c:v>
                </c:pt>
                <c:pt idx="28">
                  <c:v>2.1988454750743957E-3</c:v>
                </c:pt>
                <c:pt idx="29">
                  <c:v>2.9317939667658608E-3</c:v>
                </c:pt>
                <c:pt idx="30">
                  <c:v>4.3976909501487913E-3</c:v>
                </c:pt>
                <c:pt idx="31">
                  <c:v>5.1306394418402564E-3</c:v>
                </c:pt>
                <c:pt idx="32">
                  <c:v>8.7953819002975827E-3</c:v>
                </c:pt>
                <c:pt idx="33">
                  <c:v>1.3193072850446373E-2</c:v>
                </c:pt>
                <c:pt idx="34">
                  <c:v>1.7590763800595165E-2</c:v>
                </c:pt>
                <c:pt idx="35">
                  <c:v>2.1255506259052488E-2</c:v>
                </c:pt>
                <c:pt idx="36">
                  <c:v>2.6386145700892746E-2</c:v>
                </c:pt>
                <c:pt idx="37">
                  <c:v>3.0050888159350073E-2</c:v>
                </c:pt>
                <c:pt idx="38">
                  <c:v>3.957921855133912E-2</c:v>
                </c:pt>
                <c:pt idx="39">
                  <c:v>4.4709857993179378E-2</c:v>
                </c:pt>
                <c:pt idx="40">
                  <c:v>7.0363055202380662E-2</c:v>
                </c:pt>
                <c:pt idx="41">
                  <c:v>9.2351509953124605E-2</c:v>
                </c:pt>
                <c:pt idx="42">
                  <c:v>0.12313534660416614</c:v>
                </c:pt>
                <c:pt idx="43">
                  <c:v>0.15685097722197355</c:v>
                </c:pt>
                <c:pt idx="44">
                  <c:v>0.20449262918191877</c:v>
                </c:pt>
                <c:pt idx="45">
                  <c:v>0.24040710527480058</c:v>
                </c:pt>
                <c:pt idx="46">
                  <c:v>0.3598777094205094</c:v>
                </c:pt>
                <c:pt idx="47">
                  <c:v>0.44636563144010227</c:v>
                </c:pt>
                <c:pt idx="48">
                  <c:v>0.59662007223685265</c:v>
                </c:pt>
                <c:pt idx="49">
                  <c:v>0.78132309214310181</c:v>
                </c:pt>
                <c:pt idx="50">
                  <c:v>0.93817406936507541</c:v>
                </c:pt>
                <c:pt idx="51">
                  <c:v>1.2225580841413639</c:v>
                </c:pt>
                <c:pt idx="52">
                  <c:v>1.4409767346654205</c:v>
                </c:pt>
                <c:pt idx="53">
                  <c:v>1.8177122593948336</c:v>
                </c:pt>
                <c:pt idx="54">
                  <c:v>2.207640856974693</c:v>
                </c:pt>
                <c:pt idx="55">
                  <c:v>2.6811255826073794</c:v>
                </c:pt>
                <c:pt idx="56">
                  <c:v>3.1934565782997137</c:v>
                </c:pt>
                <c:pt idx="57">
                  <c:v>3.872899830097702</c:v>
                </c:pt>
                <c:pt idx="58">
                  <c:v>4.814005693429543</c:v>
                </c:pt>
                <c:pt idx="59">
                  <c:v>5.9420134221427077</c:v>
                </c:pt>
                <c:pt idx="60">
                  <c:v>7.0297089838128421</c:v>
                </c:pt>
                <c:pt idx="61">
                  <c:v>8.3013746168975349</c:v>
                </c:pt>
                <c:pt idx="62">
                  <c:v>9.8200438916822499</c:v>
                </c:pt>
                <c:pt idx="63">
                  <c:v>11.697124978904093</c:v>
                </c:pt>
                <c:pt idx="64">
                  <c:v>13.702472052171942</c:v>
                </c:pt>
                <c:pt idx="65">
                  <c:v>16.097014774527956</c:v>
                </c:pt>
                <c:pt idx="66">
                  <c:v>18.574380676445109</c:v>
                </c:pt>
                <c:pt idx="67">
                  <c:v>20.921281746841181</c:v>
                </c:pt>
                <c:pt idx="68">
                  <c:v>23.767320740079139</c:v>
                </c:pt>
                <c:pt idx="69">
                  <c:v>27.058992416265511</c:v>
                </c:pt>
                <c:pt idx="70">
                  <c:v>30.848336118310385</c:v>
                </c:pt>
                <c:pt idx="71">
                  <c:v>35.137550691688837</c:v>
                </c:pt>
                <c:pt idx="72">
                  <c:v>39.248658781586265</c:v>
                </c:pt>
                <c:pt idx="73">
                  <c:v>43.184592181969435</c:v>
                </c:pt>
                <c:pt idx="74">
                  <c:v>46.573013059059079</c:v>
                </c:pt>
                <c:pt idx="75">
                  <c:v>50.514077098884087</c:v>
                </c:pt>
                <c:pt idx="76">
                  <c:v>55.958418495168289</c:v>
                </c:pt>
                <c:pt idx="77">
                  <c:v>60.513693371030747</c:v>
                </c:pt>
                <c:pt idx="78">
                  <c:v>65.688309722372495</c:v>
                </c:pt>
                <c:pt idx="79">
                  <c:v>70.610791792572371</c:v>
                </c:pt>
                <c:pt idx="80">
                  <c:v>74.716036294536266</c:v>
                </c:pt>
                <c:pt idx="81">
                  <c:v>78.478260902388556</c:v>
                </c:pt>
                <c:pt idx="82">
                  <c:v>82.322575741310288</c:v>
                </c:pt>
                <c:pt idx="83">
                  <c:v>86.907901505332092</c:v>
                </c:pt>
                <c:pt idx="84">
                  <c:v>92.583854624990806</c:v>
                </c:pt>
                <c:pt idx="85">
                  <c:v>97.475552858539643</c:v>
                </c:pt>
                <c:pt idx="86">
                  <c:v>102.56514718484517</c:v>
                </c:pt>
                <c:pt idx="87">
                  <c:v>106.83530509743966</c:v>
                </c:pt>
                <c:pt idx="88">
                  <c:v>109.75830368230521</c:v>
                </c:pt>
                <c:pt idx="89">
                  <c:v>113.32996168231773</c:v>
                </c:pt>
                <c:pt idx="90">
                  <c:v>118.1410355817805</c:v>
                </c:pt>
                <c:pt idx="91">
                  <c:v>122.62008381450704</c:v>
                </c:pt>
                <c:pt idx="92">
                  <c:v>126.99065567046325</c:v>
                </c:pt>
                <c:pt idx="93">
                  <c:v>131.22709795243992</c:v>
                </c:pt>
                <c:pt idx="94">
                  <c:v>134.6902795756821</c:v>
                </c:pt>
                <c:pt idx="95">
                  <c:v>137.07822576161288</c:v>
                </c:pt>
                <c:pt idx="96">
                  <c:v>139.85316875115677</c:v>
                </c:pt>
                <c:pt idx="97">
                  <c:v>143.70481307499543</c:v>
                </c:pt>
                <c:pt idx="98">
                  <c:v>147.87968768367</c:v>
                </c:pt>
                <c:pt idx="99">
                  <c:v>151.43961850781545</c:v>
                </c:pt>
                <c:pt idx="100">
                  <c:v>154.43444604486677</c:v>
                </c:pt>
                <c:pt idx="101">
                  <c:v>157.43880191231011</c:v>
                </c:pt>
                <c:pt idx="102">
                  <c:v>159.27923557494736</c:v>
                </c:pt>
                <c:pt idx="103">
                  <c:v>161.58802332377547</c:v>
                </c:pt>
                <c:pt idx="104">
                  <c:v>164.99183611919065</c:v>
                </c:pt>
                <c:pt idx="105">
                  <c:v>168.88599145554741</c:v>
                </c:pt>
                <c:pt idx="106">
                  <c:v>171.9101369322664</c:v>
                </c:pt>
                <c:pt idx="107">
                  <c:v>174.88444191155034</c:v>
                </c:pt>
                <c:pt idx="108">
                  <c:v>177.07009431377429</c:v>
                </c:pt>
                <c:pt idx="109">
                  <c:v>178.59096243403408</c:v>
                </c:pt>
                <c:pt idx="110">
                  <c:v>180.34124343219332</c:v>
                </c:pt>
                <c:pt idx="111">
                  <c:v>183.22173100454077</c:v>
                </c:pt>
                <c:pt idx="112">
                  <c:v>185.95343003307485</c:v>
                </c:pt>
                <c:pt idx="113">
                  <c:v>188.74742968340271</c:v>
                </c:pt>
                <c:pt idx="114">
                  <c:v>191.18961405771867</c:v>
                </c:pt>
                <c:pt idx="115">
                  <c:v>193.14218883958475</c:v>
                </c:pt>
                <c:pt idx="116">
                  <c:v>194.69603964197066</c:v>
                </c:pt>
                <c:pt idx="117">
                  <c:v>195.9882278328227</c:v>
                </c:pt>
                <c:pt idx="118">
                  <c:v>198.0763980856517</c:v>
                </c:pt>
                <c:pt idx="119">
                  <c:v>200.44895235325697</c:v>
                </c:pt>
                <c:pt idx="120">
                  <c:v>202.439640456691</c:v>
                </c:pt>
                <c:pt idx="121">
                  <c:v>204.90747802821613</c:v>
                </c:pt>
                <c:pt idx="122">
                  <c:v>206.53608957675459</c:v>
                </c:pt>
                <c:pt idx="123">
                  <c:v>207.79089739453036</c:v>
                </c:pt>
                <c:pt idx="124">
                  <c:v>207.42588904566801</c:v>
                </c:pt>
                <c:pt idx="125">
                  <c:v>209.05669943968152</c:v>
                </c:pt>
                <c:pt idx="126">
                  <c:v>211.30758425766601</c:v>
                </c:pt>
                <c:pt idx="127">
                  <c:v>213.2330399453395</c:v>
                </c:pt>
                <c:pt idx="128">
                  <c:v>215.04562156529249</c:v>
                </c:pt>
                <c:pt idx="129">
                  <c:v>216.59287583125317</c:v>
                </c:pt>
                <c:pt idx="130">
                  <c:v>217.58015744956157</c:v>
                </c:pt>
                <c:pt idx="131">
                  <c:v>218.64146686553082</c:v>
                </c:pt>
                <c:pt idx="132">
                  <c:v>220.38148658480637</c:v>
                </c:pt>
                <c:pt idx="133">
                  <c:v>222.6111158965318</c:v>
                </c:pt>
                <c:pt idx="134">
                  <c:v>224.47720275637826</c:v>
                </c:pt>
                <c:pt idx="135">
                  <c:v>226.34255666773305</c:v>
                </c:pt>
                <c:pt idx="136">
                  <c:v>227.5226037393563</c:v>
                </c:pt>
                <c:pt idx="137">
                  <c:v>228.28560311920711</c:v>
                </c:pt>
                <c:pt idx="138">
                  <c:v>229.68919948079628</c:v>
                </c:pt>
                <c:pt idx="139">
                  <c:v>231.32587346274332</c:v>
                </c:pt>
                <c:pt idx="140">
                  <c:v>233.13552328872956</c:v>
                </c:pt>
                <c:pt idx="141">
                  <c:v>234.65199371803919</c:v>
                </c:pt>
                <c:pt idx="142">
                  <c:v>236.15527107449839</c:v>
                </c:pt>
                <c:pt idx="143">
                  <c:v>237.54494141474541</c:v>
                </c:pt>
                <c:pt idx="144">
                  <c:v>238.28595233984547</c:v>
                </c:pt>
                <c:pt idx="145">
                  <c:v>239.15596219948324</c:v>
                </c:pt>
                <c:pt idx="146">
                  <c:v>240.7303355596365</c:v>
                </c:pt>
                <c:pt idx="147">
                  <c:v>242.43957144226101</c:v>
                </c:pt>
                <c:pt idx="148">
                  <c:v>243.94651354117866</c:v>
                </c:pt>
                <c:pt idx="149">
                  <c:v>246.3388574180596</c:v>
                </c:pt>
                <c:pt idx="150">
                  <c:v>247.53136461404162</c:v>
                </c:pt>
                <c:pt idx="151">
                  <c:v>248.86533086892007</c:v>
                </c:pt>
                <c:pt idx="152">
                  <c:v>249.88632811784629</c:v>
                </c:pt>
                <c:pt idx="153">
                  <c:v>251.45850263252447</c:v>
                </c:pt>
                <c:pt idx="154">
                  <c:v>253.10030725391337</c:v>
                </c:pt>
                <c:pt idx="155">
                  <c:v>255.84519935529789</c:v>
                </c:pt>
                <c:pt idx="156">
                  <c:v>257.35507324818229</c:v>
                </c:pt>
                <c:pt idx="157">
                  <c:v>258.5937561991409</c:v>
                </c:pt>
                <c:pt idx="158">
                  <c:v>259.38240877620092</c:v>
                </c:pt>
                <c:pt idx="159">
                  <c:v>260.17326019873599</c:v>
                </c:pt>
                <c:pt idx="160">
                  <c:v>261.60324270602604</c:v>
                </c:pt>
                <c:pt idx="161">
                  <c:v>263.02736162538258</c:v>
                </c:pt>
                <c:pt idx="162">
                  <c:v>264.4749348964732</c:v>
                </c:pt>
                <c:pt idx="163">
                  <c:v>265.87120177314546</c:v>
                </c:pt>
                <c:pt idx="164">
                  <c:v>266.76320008753396</c:v>
                </c:pt>
                <c:pt idx="165">
                  <c:v>267.43164911195657</c:v>
                </c:pt>
                <c:pt idx="166">
                  <c:v>268.25328437114274</c:v>
                </c:pt>
                <c:pt idx="167">
                  <c:v>270.14868917065684</c:v>
                </c:pt>
                <c:pt idx="168">
                  <c:v>271.72746022176028</c:v>
                </c:pt>
                <c:pt idx="169">
                  <c:v>273.38392381298297</c:v>
                </c:pt>
                <c:pt idx="170">
                  <c:v>274.81097452630627</c:v>
                </c:pt>
                <c:pt idx="171">
                  <c:v>276.09290143827462</c:v>
                </c:pt>
                <c:pt idx="172">
                  <c:v>276.90500836706877</c:v>
                </c:pt>
                <c:pt idx="173">
                  <c:v>277.78821129955696</c:v>
                </c:pt>
                <c:pt idx="174">
                  <c:v>279.37651068105237</c:v>
                </c:pt>
                <c:pt idx="175">
                  <c:v>280.91936725606291</c:v>
                </c:pt>
                <c:pt idx="176">
                  <c:v>282.47614985241557</c:v>
                </c:pt>
              </c:numCache>
            </c:numRef>
          </c:val>
          <c:smooth val="0"/>
          <c:extLst>
            <c:ext xmlns:c16="http://schemas.microsoft.com/office/drawing/2014/chart" uri="{C3380CC4-5D6E-409C-BE32-E72D297353CC}">
              <c16:uniqueId val="{00000001-2CD4-446F-8F00-834FAAB686A4}"/>
            </c:ext>
          </c:extLst>
        </c:ser>
        <c:ser>
          <c:idx val="2"/>
          <c:order val="2"/>
          <c:tx>
            <c:strRef>
              <c:f>'Deaths per capita'!$D$1</c:f>
              <c:strCache>
                <c:ptCount val="1"/>
                <c:pt idx="0">
                  <c:v>OECD EU</c:v>
                </c:pt>
              </c:strCache>
            </c:strRef>
          </c:tx>
          <c:spPr>
            <a:ln w="31750" cap="rnd">
              <a:solidFill>
                <a:srgbClr val="037BC1"/>
              </a:solidFill>
              <a:prstDash val="solid"/>
              <a:round/>
            </a:ln>
            <a:effectLst/>
          </c:spPr>
          <c:marker>
            <c:symbol val="none"/>
          </c:marker>
          <c:cat>
            <c:numRef>
              <c:f>'Deaths per capita'!$A$2:$A$178</c:f>
              <c:numCache>
                <c:formatCode>m/d/yyyy</c:formatCode>
                <c:ptCount val="177"/>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numCache>
            </c:numRef>
          </c:cat>
          <c:val>
            <c:numRef>
              <c:f>'Deaths per capita'!$D$2:$D$178</c:f>
              <c:numCache>
                <c:formatCode>General</c:formatCode>
                <c:ptCount val="17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2.4523658045261052E-3</c:v>
                </c:pt>
                <c:pt idx="25">
                  <c:v>2.4523658045261052E-3</c:v>
                </c:pt>
                <c:pt idx="26">
                  <c:v>2.4523658045261052E-3</c:v>
                </c:pt>
                <c:pt idx="27">
                  <c:v>2.4523658045261052E-3</c:v>
                </c:pt>
                <c:pt idx="28">
                  <c:v>2.4523658045261052E-3</c:v>
                </c:pt>
                <c:pt idx="29">
                  <c:v>2.4523658045261052E-3</c:v>
                </c:pt>
                <c:pt idx="30">
                  <c:v>4.9047316090522104E-3</c:v>
                </c:pt>
                <c:pt idx="31">
                  <c:v>7.3570974135783156E-3</c:v>
                </c:pt>
                <c:pt idx="32">
                  <c:v>9.8094632181044208E-3</c:v>
                </c:pt>
                <c:pt idx="33">
                  <c:v>1.9618926436208842E-2</c:v>
                </c:pt>
                <c:pt idx="34">
                  <c:v>2.6976023849787159E-2</c:v>
                </c:pt>
                <c:pt idx="35">
                  <c:v>3.4333121263365476E-2</c:v>
                </c:pt>
                <c:pt idx="36">
                  <c:v>4.6594950285996001E-2</c:v>
                </c:pt>
                <c:pt idx="37">
                  <c:v>5.6404413504100422E-2</c:v>
                </c:pt>
                <c:pt idx="38">
                  <c:v>7.602333994030927E-2</c:v>
                </c:pt>
                <c:pt idx="39">
                  <c:v>8.8285168962939795E-2</c:v>
                </c:pt>
                <c:pt idx="40">
                  <c:v>0.13488011924893578</c:v>
                </c:pt>
                <c:pt idx="41">
                  <c:v>0.20599872758019283</c:v>
                </c:pt>
                <c:pt idx="42">
                  <c:v>0.27711733591144988</c:v>
                </c:pt>
                <c:pt idx="43">
                  <c:v>0.38502143131059852</c:v>
                </c:pt>
                <c:pt idx="44">
                  <c:v>0.51990155055953435</c:v>
                </c:pt>
                <c:pt idx="45">
                  <c:v>0.62535328015415681</c:v>
                </c:pt>
                <c:pt idx="46">
                  <c:v>0.99320815083307268</c:v>
                </c:pt>
                <c:pt idx="47">
                  <c:v>1.2629683893309442</c:v>
                </c:pt>
                <c:pt idx="48">
                  <c:v>1.7289178921909043</c:v>
                </c:pt>
                <c:pt idx="49">
                  <c:v>2.3125809536681174</c:v>
                </c:pt>
                <c:pt idx="50">
                  <c:v>2.7834351881371293</c:v>
                </c:pt>
                <c:pt idx="51">
                  <c:v>3.6883581700072625</c:v>
                </c:pt>
                <c:pt idx="52">
                  <c:v>4.3308780107931018</c:v>
                </c:pt>
                <c:pt idx="53">
                  <c:v>5.498204133747528</c:v>
                </c:pt>
                <c:pt idx="54">
                  <c:v>6.6704349883110066</c:v>
                </c:pt>
                <c:pt idx="55">
                  <c:v>8.073188228499939</c:v>
                </c:pt>
                <c:pt idx="56">
                  <c:v>9.5323458821929705</c:v>
                </c:pt>
                <c:pt idx="57">
                  <c:v>11.447643575527859</c:v>
                </c:pt>
                <c:pt idx="58">
                  <c:v>14.216364568837832</c:v>
                </c:pt>
                <c:pt idx="59">
                  <c:v>17.512344210120919</c:v>
                </c:pt>
                <c:pt idx="60">
                  <c:v>20.555730173537814</c:v>
                </c:pt>
                <c:pt idx="61">
                  <c:v>24.082232200446352</c:v>
                </c:pt>
                <c:pt idx="62">
                  <c:v>28.150707070155164</c:v>
                </c:pt>
                <c:pt idx="63">
                  <c:v>33.045629215989266</c:v>
                </c:pt>
                <c:pt idx="64">
                  <c:v>38.090145675899464</c:v>
                </c:pt>
                <c:pt idx="65">
                  <c:v>43.799253268836239</c:v>
                </c:pt>
                <c:pt idx="66">
                  <c:v>49.63097915199932</c:v>
                </c:pt>
                <c:pt idx="67">
                  <c:v>55.188040065055475</c:v>
                </c:pt>
                <c:pt idx="68">
                  <c:v>61.439120500792512</c:v>
                </c:pt>
                <c:pt idx="69">
                  <c:v>68.099746025885423</c:v>
                </c:pt>
                <c:pt idx="70">
                  <c:v>75.697175288307292</c:v>
                </c:pt>
                <c:pt idx="71">
                  <c:v>84.062195047545842</c:v>
                </c:pt>
                <c:pt idx="72">
                  <c:v>92.319310711385228</c:v>
                </c:pt>
                <c:pt idx="73">
                  <c:v>99.887311584152798</c:v>
                </c:pt>
                <c:pt idx="74">
                  <c:v>105.57434788484883</c:v>
                </c:pt>
                <c:pt idx="75">
                  <c:v>112.59301881740255</c:v>
                </c:pt>
                <c:pt idx="76">
                  <c:v>122.04198426224163</c:v>
                </c:pt>
                <c:pt idx="77">
                  <c:v>128.8791801252604</c:v>
                </c:pt>
                <c:pt idx="78">
                  <c:v>137.58998346293714</c:v>
                </c:pt>
                <c:pt idx="79">
                  <c:v>145.36643542908942</c:v>
                </c:pt>
                <c:pt idx="80">
                  <c:v>151.2177802386887</c:v>
                </c:pt>
                <c:pt idx="81">
                  <c:v>157.06422031667893</c:v>
                </c:pt>
                <c:pt idx="82">
                  <c:v>162.95235061334611</c:v>
                </c:pt>
                <c:pt idx="83">
                  <c:v>168.84538564162236</c:v>
                </c:pt>
                <c:pt idx="84">
                  <c:v>178.59353971461363</c:v>
                </c:pt>
                <c:pt idx="85">
                  <c:v>185.98251788365079</c:v>
                </c:pt>
                <c:pt idx="86">
                  <c:v>193.35432949205625</c:v>
                </c:pt>
                <c:pt idx="87">
                  <c:v>198.168323566341</c:v>
                </c:pt>
                <c:pt idx="88">
                  <c:v>202.69048610988713</c:v>
                </c:pt>
                <c:pt idx="89">
                  <c:v>207.8551684942191</c:v>
                </c:pt>
                <c:pt idx="90">
                  <c:v>213.70406093801387</c:v>
                </c:pt>
                <c:pt idx="91">
                  <c:v>219.56766757663578</c:v>
                </c:pt>
                <c:pt idx="92">
                  <c:v>225.23753731670013</c:v>
                </c:pt>
                <c:pt idx="93">
                  <c:v>230.50767143062674</c:v>
                </c:pt>
                <c:pt idx="94">
                  <c:v>234.96607246325519</c:v>
                </c:pt>
                <c:pt idx="95">
                  <c:v>237.98493476862683</c:v>
                </c:pt>
                <c:pt idx="96">
                  <c:v>241.87193456880073</c:v>
                </c:pt>
                <c:pt idx="97">
                  <c:v>245.94531417011856</c:v>
                </c:pt>
                <c:pt idx="98">
                  <c:v>250.62197575934985</c:v>
                </c:pt>
                <c:pt idx="99">
                  <c:v>254.11169229919051</c:v>
                </c:pt>
                <c:pt idx="100">
                  <c:v>256.49293949538537</c:v>
                </c:pt>
                <c:pt idx="101">
                  <c:v>260.27939229757368</c:v>
                </c:pt>
                <c:pt idx="102">
                  <c:v>262.18242816188592</c:v>
                </c:pt>
                <c:pt idx="103">
                  <c:v>264.83588796238314</c:v>
                </c:pt>
                <c:pt idx="104">
                  <c:v>267.5531092737981</c:v>
                </c:pt>
                <c:pt idx="105">
                  <c:v>271.76136899436489</c:v>
                </c:pt>
                <c:pt idx="106">
                  <c:v>274.56932784054726</c:v>
                </c:pt>
                <c:pt idx="107">
                  <c:v>277.59554724333248</c:v>
                </c:pt>
                <c:pt idx="108">
                  <c:v>279.39067901224558</c:v>
                </c:pt>
                <c:pt idx="109">
                  <c:v>280.74928966795306</c:v>
                </c:pt>
                <c:pt idx="110">
                  <c:v>282.7234441405966</c:v>
                </c:pt>
                <c:pt idx="111">
                  <c:v>285.2125954321906</c:v>
                </c:pt>
                <c:pt idx="112">
                  <c:v>287.5349858490768</c:v>
                </c:pt>
                <c:pt idx="113">
                  <c:v>290.15901725991972</c:v>
                </c:pt>
                <c:pt idx="114">
                  <c:v>292.08902914808175</c:v>
                </c:pt>
                <c:pt idx="115">
                  <c:v>293.20976032075021</c:v>
                </c:pt>
                <c:pt idx="116">
                  <c:v>295.32124727844717</c:v>
                </c:pt>
                <c:pt idx="117">
                  <c:v>296.60873932582336</c:v>
                </c:pt>
                <c:pt idx="118">
                  <c:v>297.2218307769549</c:v>
                </c:pt>
                <c:pt idx="119">
                  <c:v>298.84284457374667</c:v>
                </c:pt>
                <c:pt idx="120">
                  <c:v>300.08864640244593</c:v>
                </c:pt>
                <c:pt idx="121">
                  <c:v>302.67098759461192</c:v>
                </c:pt>
                <c:pt idx="122">
                  <c:v>303.68136230607666</c:v>
                </c:pt>
                <c:pt idx="123">
                  <c:v>304.34840580490777</c:v>
                </c:pt>
                <c:pt idx="124">
                  <c:v>300.41481105444791</c:v>
                </c:pt>
                <c:pt idx="125">
                  <c:v>302.12411002020258</c:v>
                </c:pt>
                <c:pt idx="126">
                  <c:v>303.17127021873523</c:v>
                </c:pt>
                <c:pt idx="127">
                  <c:v>304.0295982503194</c:v>
                </c:pt>
                <c:pt idx="128">
                  <c:v>304.94187832960307</c:v>
                </c:pt>
                <c:pt idx="129">
                  <c:v>305.74870667929218</c:v>
                </c:pt>
                <c:pt idx="130">
                  <c:v>306.15579940284351</c:v>
                </c:pt>
                <c:pt idx="131">
                  <c:v>306.56779685800387</c:v>
                </c:pt>
                <c:pt idx="132">
                  <c:v>307.33293498901605</c:v>
                </c:pt>
                <c:pt idx="133">
                  <c:v>308.15447753353226</c:v>
                </c:pt>
                <c:pt idx="134">
                  <c:v>308.77983081368643</c:v>
                </c:pt>
                <c:pt idx="135">
                  <c:v>309.54251657889404</c:v>
                </c:pt>
                <c:pt idx="136">
                  <c:v>310.01582317916763</c:v>
                </c:pt>
                <c:pt idx="137">
                  <c:v>310.29294051507907</c:v>
                </c:pt>
                <c:pt idx="138">
                  <c:v>310.80058023661593</c:v>
                </c:pt>
                <c:pt idx="139">
                  <c:v>311.52402814895117</c:v>
                </c:pt>
                <c:pt idx="140">
                  <c:v>312.12976250266911</c:v>
                </c:pt>
                <c:pt idx="141">
                  <c:v>312.50742683656614</c:v>
                </c:pt>
                <c:pt idx="142">
                  <c:v>312.92432902333559</c:v>
                </c:pt>
                <c:pt idx="143">
                  <c:v>313.34613594171407</c:v>
                </c:pt>
                <c:pt idx="144">
                  <c:v>313.56439649831685</c:v>
                </c:pt>
                <c:pt idx="145">
                  <c:v>313.82925200520572</c:v>
                </c:pt>
                <c:pt idx="146">
                  <c:v>314.4202721640965</c:v>
                </c:pt>
                <c:pt idx="147">
                  <c:v>315.03336361522798</c:v>
                </c:pt>
                <c:pt idx="148">
                  <c:v>315.4821465574563</c:v>
                </c:pt>
                <c:pt idx="149">
                  <c:v>318.77322146713033</c:v>
                </c:pt>
                <c:pt idx="150">
                  <c:v>319.04543407143274</c:v>
                </c:pt>
                <c:pt idx="151">
                  <c:v>319.16559999585451</c:v>
                </c:pt>
                <c:pt idx="152">
                  <c:v>319.35197979699848</c:v>
                </c:pt>
                <c:pt idx="153">
                  <c:v>319.80811983664034</c:v>
                </c:pt>
                <c:pt idx="154">
                  <c:v>320.03618985646125</c:v>
                </c:pt>
                <c:pt idx="155">
                  <c:v>320.35499741104968</c:v>
                </c:pt>
                <c:pt idx="156">
                  <c:v>320.79642325586434</c:v>
                </c:pt>
                <c:pt idx="157">
                  <c:v>320.88225605902278</c:v>
                </c:pt>
                <c:pt idx="158">
                  <c:v>320.97299359379025</c:v>
                </c:pt>
                <c:pt idx="159">
                  <c:v>321.21823017424288</c:v>
                </c:pt>
                <c:pt idx="160">
                  <c:v>321.59098977653082</c:v>
                </c:pt>
                <c:pt idx="161">
                  <c:v>321.88527367307393</c:v>
                </c:pt>
                <c:pt idx="162">
                  <c:v>322.22370015409854</c:v>
                </c:pt>
                <c:pt idx="163">
                  <c:v>322.46893673455116</c:v>
                </c:pt>
                <c:pt idx="164">
                  <c:v>322.60381685380008</c:v>
                </c:pt>
                <c:pt idx="165">
                  <c:v>322.66022126730422</c:v>
                </c:pt>
                <c:pt idx="166">
                  <c:v>322.82452977620744</c:v>
                </c:pt>
                <c:pt idx="167">
                  <c:v>323.05995689344195</c:v>
                </c:pt>
                <c:pt idx="168">
                  <c:v>323.26840798682667</c:v>
                </c:pt>
                <c:pt idx="169">
                  <c:v>323.57740607819699</c:v>
                </c:pt>
                <c:pt idx="170">
                  <c:v>323.79566663479977</c:v>
                </c:pt>
                <c:pt idx="171">
                  <c:v>323.8790470721537</c:v>
                </c:pt>
                <c:pt idx="172">
                  <c:v>323.93299911985326</c:v>
                </c:pt>
                <c:pt idx="173">
                  <c:v>324.08995053134294</c:v>
                </c:pt>
                <c:pt idx="174">
                  <c:v>324.22973538220089</c:v>
                </c:pt>
                <c:pt idx="175">
                  <c:v>324.60985208190243</c:v>
                </c:pt>
                <c:pt idx="176">
                  <c:v>324.83792210172339</c:v>
                </c:pt>
              </c:numCache>
            </c:numRef>
          </c:val>
          <c:smooth val="0"/>
          <c:extLst>
            <c:ext xmlns:c16="http://schemas.microsoft.com/office/drawing/2014/chart" uri="{C3380CC4-5D6E-409C-BE32-E72D297353CC}">
              <c16:uniqueId val="{00000002-2CD4-446F-8F00-834FAAB686A4}"/>
            </c:ext>
          </c:extLst>
        </c:ser>
        <c:dLbls>
          <c:showLegendKey val="0"/>
          <c:showVal val="0"/>
          <c:showCatName val="0"/>
          <c:showSerName val="0"/>
          <c:showPercent val="0"/>
          <c:showBubbleSize val="0"/>
        </c:dLbls>
        <c:smooth val="0"/>
        <c:axId val="1237512712"/>
        <c:axId val="1237510416"/>
      </c:lineChart>
      <c:dateAx>
        <c:axId val="1237512712"/>
        <c:scaling>
          <c:orientation val="minMax"/>
        </c:scaling>
        <c:delete val="0"/>
        <c:axPos val="b"/>
        <c:numFmt formatCode="d\-mmm" sourceLinked="0"/>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1237510416"/>
        <c:crosses val="autoZero"/>
        <c:auto val="1"/>
        <c:lblOffset val="0"/>
        <c:baseTimeUnit val="days"/>
        <c:majorUnit val="20"/>
        <c:majorTimeUnit val="days"/>
        <c:minorUnit val="15"/>
        <c:minorTimeUnit val="days"/>
      </c:dateAx>
      <c:valAx>
        <c:axId val="1237510416"/>
        <c:scaling>
          <c:orientation val="minMax"/>
        </c:scaling>
        <c:delete val="0"/>
        <c:axPos val="l"/>
        <c:majorGridlines>
          <c:spPr>
            <a:ln w="9525" cap="flat" cmpd="sng" algn="ctr">
              <a:solidFill>
                <a:srgbClr val="CCCCCC"/>
              </a:solidFill>
              <a:prstDash val="solid"/>
              <a:round/>
            </a:ln>
            <a:effectLst/>
          </c:spPr>
        </c:majorGridlines>
        <c:numFmt formatCode="General"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1237512712"/>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5.3046464646464647E-2"/>
          <c:y val="9.3385748792270531E-2"/>
          <c:w val="0.93186698668155765"/>
          <c:h val="5.4773913125986042E-2"/>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tx1">
              <a:lumMod val="50000"/>
            </a:schemeClr>
          </a:solidFill>
          <a:latin typeface="Arial Narrow" panose="020B060602020203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20694107454245"/>
          <c:y val="0.14466830364520505"/>
          <c:w val="0.61095092633347414"/>
          <c:h val="0.48186733967564921"/>
        </c:manualLayout>
      </c:layout>
      <c:barChart>
        <c:barDir val="bar"/>
        <c:grouping val="stacked"/>
        <c:varyColors val="0"/>
        <c:ser>
          <c:idx val="0"/>
          <c:order val="0"/>
          <c:tx>
            <c:strRef>
              <c:f>DATA1.39!$AE$16</c:f>
              <c:strCache>
                <c:ptCount val="1"/>
                <c:pt idx="0">
                  <c:v>0-10 µg/m³</c:v>
                </c:pt>
              </c:strCache>
            </c:strRef>
          </c:tx>
          <c:spPr>
            <a:solidFill>
              <a:srgbClr val="92D050"/>
            </a:solidFill>
          </c:spPr>
          <c:invertIfNegative val="0"/>
          <c:cat>
            <c:strRef>
              <c:f>DATA1.39!$AD$17:$AD$20</c:f>
              <c:strCache>
                <c:ptCount val="2"/>
                <c:pt idx="0">
                  <c:v>OECD</c:v>
                </c:pt>
                <c:pt idx="1">
                  <c:v>Greece</c:v>
                </c:pt>
              </c:strCache>
            </c:strRef>
          </c:cat>
          <c:val>
            <c:numRef>
              <c:f>DATA1.39!$AE$17:$AE$20</c:f>
              <c:numCache>
                <c:formatCode>General</c:formatCode>
                <c:ptCount val="2"/>
                <c:pt idx="0">
                  <c:v>41.332419999999999</c:v>
                </c:pt>
                <c:pt idx="1">
                  <c:v>0.42754999999999654</c:v>
                </c:pt>
              </c:numCache>
            </c:numRef>
          </c:val>
          <c:extLst>
            <c:ext xmlns:c16="http://schemas.microsoft.com/office/drawing/2014/chart" uri="{C3380CC4-5D6E-409C-BE32-E72D297353CC}">
              <c16:uniqueId val="{00000000-D110-40CD-8DEA-58AC31E928BC}"/>
            </c:ext>
          </c:extLst>
        </c:ser>
        <c:ser>
          <c:idx val="1"/>
          <c:order val="1"/>
          <c:tx>
            <c:strRef>
              <c:f>DATA1.39!$AF$16</c:f>
              <c:strCache>
                <c:ptCount val="1"/>
                <c:pt idx="0">
                  <c:v>10-15 µg/m³</c:v>
                </c:pt>
              </c:strCache>
            </c:strRef>
          </c:tx>
          <c:spPr>
            <a:solidFill>
              <a:schemeClr val="accent2">
                <a:lumMod val="40000"/>
                <a:lumOff val="60000"/>
              </a:schemeClr>
            </a:solidFill>
          </c:spPr>
          <c:invertIfNegative val="0"/>
          <c:cat>
            <c:strRef>
              <c:f>DATA1.39!$AD$17:$AD$20</c:f>
              <c:strCache>
                <c:ptCount val="2"/>
                <c:pt idx="0">
                  <c:v>OECD</c:v>
                </c:pt>
                <c:pt idx="1">
                  <c:v>Greece</c:v>
                </c:pt>
              </c:strCache>
            </c:strRef>
          </c:cat>
          <c:val>
            <c:numRef>
              <c:f>DATA1.39!$AF$17:$AF$20</c:f>
              <c:numCache>
                <c:formatCode>General</c:formatCode>
                <c:ptCount val="2"/>
                <c:pt idx="0">
                  <c:v>33.43318</c:v>
                </c:pt>
                <c:pt idx="1">
                  <c:v>40.309780000000003</c:v>
                </c:pt>
              </c:numCache>
            </c:numRef>
          </c:val>
          <c:extLst>
            <c:ext xmlns:c16="http://schemas.microsoft.com/office/drawing/2014/chart" uri="{C3380CC4-5D6E-409C-BE32-E72D297353CC}">
              <c16:uniqueId val="{00000001-D110-40CD-8DEA-58AC31E928BC}"/>
            </c:ext>
          </c:extLst>
        </c:ser>
        <c:ser>
          <c:idx val="4"/>
          <c:order val="2"/>
          <c:tx>
            <c:strRef>
              <c:f>DATA1.39!$AG$16</c:f>
              <c:strCache>
                <c:ptCount val="1"/>
                <c:pt idx="0">
                  <c:v>15-25 µg/m³</c:v>
                </c:pt>
              </c:strCache>
            </c:strRef>
          </c:tx>
          <c:spPr>
            <a:solidFill>
              <a:schemeClr val="accent2">
                <a:lumMod val="60000"/>
                <a:lumOff val="40000"/>
              </a:schemeClr>
            </a:solidFill>
          </c:spPr>
          <c:invertIfNegative val="0"/>
          <c:cat>
            <c:strRef>
              <c:f>DATA1.39!$AD$17:$AD$20</c:f>
              <c:strCache>
                <c:ptCount val="2"/>
                <c:pt idx="0">
                  <c:v>OECD</c:v>
                </c:pt>
                <c:pt idx="1">
                  <c:v>Greece</c:v>
                </c:pt>
              </c:strCache>
            </c:strRef>
          </c:cat>
          <c:val>
            <c:numRef>
              <c:f>DATA1.39!$AG$17:$AG$20</c:f>
              <c:numCache>
                <c:formatCode>General</c:formatCode>
                <c:ptCount val="2"/>
                <c:pt idx="0">
                  <c:v>19.643540000000002</c:v>
                </c:pt>
                <c:pt idx="1">
                  <c:v>55.18365</c:v>
                </c:pt>
              </c:numCache>
            </c:numRef>
          </c:val>
          <c:extLst>
            <c:ext xmlns:c16="http://schemas.microsoft.com/office/drawing/2014/chart" uri="{C3380CC4-5D6E-409C-BE32-E72D297353CC}">
              <c16:uniqueId val="{00000002-D110-40CD-8DEA-58AC31E928BC}"/>
            </c:ext>
          </c:extLst>
        </c:ser>
        <c:ser>
          <c:idx val="2"/>
          <c:order val="3"/>
          <c:tx>
            <c:strRef>
              <c:f>DATA1.39!$AH$16</c:f>
              <c:strCache>
                <c:ptCount val="1"/>
                <c:pt idx="0">
                  <c:v>25-35 µg/m³</c:v>
                </c:pt>
              </c:strCache>
            </c:strRef>
          </c:tx>
          <c:spPr>
            <a:solidFill>
              <a:srgbClr val="FF6161"/>
            </a:solidFill>
          </c:spPr>
          <c:invertIfNegative val="0"/>
          <c:cat>
            <c:strRef>
              <c:f>DATA1.39!$AD$17:$AD$20</c:f>
              <c:strCache>
                <c:ptCount val="2"/>
                <c:pt idx="0">
                  <c:v>OECD</c:v>
                </c:pt>
                <c:pt idx="1">
                  <c:v>Greece</c:v>
                </c:pt>
              </c:strCache>
            </c:strRef>
          </c:cat>
          <c:val>
            <c:numRef>
              <c:f>DATA1.39!$AH$17:$AH$20</c:f>
              <c:numCache>
                <c:formatCode>General</c:formatCode>
                <c:ptCount val="2"/>
                <c:pt idx="0">
                  <c:v>5.4213900000000006</c:v>
                </c:pt>
                <c:pt idx="1">
                  <c:v>3.9534199999999999</c:v>
                </c:pt>
              </c:numCache>
            </c:numRef>
          </c:val>
          <c:extLst>
            <c:ext xmlns:c16="http://schemas.microsoft.com/office/drawing/2014/chart" uri="{C3380CC4-5D6E-409C-BE32-E72D297353CC}">
              <c16:uniqueId val="{00000003-D110-40CD-8DEA-58AC31E928BC}"/>
            </c:ext>
          </c:extLst>
        </c:ser>
        <c:ser>
          <c:idx val="3"/>
          <c:order val="4"/>
          <c:tx>
            <c:strRef>
              <c:f>DATA1.39!$AI$16</c:f>
              <c:strCache>
                <c:ptCount val="1"/>
                <c:pt idx="0">
                  <c:v>&gt;35 µg/m³</c:v>
                </c:pt>
              </c:strCache>
            </c:strRef>
          </c:tx>
          <c:invertIfNegative val="0"/>
          <c:cat>
            <c:strRef>
              <c:f>DATA1.39!$AD$17:$AD$20</c:f>
              <c:strCache>
                <c:ptCount val="2"/>
                <c:pt idx="0">
                  <c:v>OECD</c:v>
                </c:pt>
                <c:pt idx="1">
                  <c:v>Greece</c:v>
                </c:pt>
              </c:strCache>
            </c:strRef>
          </c:cat>
          <c:val>
            <c:numRef>
              <c:f>DATA1.39!$AI$17:$AI$20</c:f>
              <c:numCache>
                <c:formatCode>General</c:formatCode>
                <c:ptCount val="2"/>
                <c:pt idx="0">
                  <c:v>0.16947000000000001</c:v>
                </c:pt>
                <c:pt idx="1">
                  <c:v>0.12559999999999999</c:v>
                </c:pt>
              </c:numCache>
            </c:numRef>
          </c:val>
          <c:extLst>
            <c:ext xmlns:c16="http://schemas.microsoft.com/office/drawing/2014/chart" uri="{C3380CC4-5D6E-409C-BE32-E72D297353CC}">
              <c16:uniqueId val="{00000004-D110-40CD-8DEA-58AC31E928BC}"/>
            </c:ext>
          </c:extLst>
        </c:ser>
        <c:dLbls>
          <c:showLegendKey val="0"/>
          <c:showVal val="0"/>
          <c:showCatName val="0"/>
          <c:showSerName val="0"/>
          <c:showPercent val="0"/>
          <c:showBubbleSize val="0"/>
        </c:dLbls>
        <c:gapWidth val="50"/>
        <c:overlap val="100"/>
        <c:axId val="147996672"/>
        <c:axId val="147998208"/>
      </c:barChart>
      <c:catAx>
        <c:axId val="147996672"/>
        <c:scaling>
          <c:orientation val="minMax"/>
        </c:scaling>
        <c:delete val="0"/>
        <c:axPos val="l"/>
        <c:numFmt formatCode="General" sourceLinked="1"/>
        <c:majorTickMark val="none"/>
        <c:minorTickMark val="none"/>
        <c:tickLblPos val="nextTo"/>
        <c:crossAx val="147998208"/>
        <c:crosses val="autoZero"/>
        <c:auto val="0"/>
        <c:lblAlgn val="ctr"/>
        <c:lblOffset val="100"/>
        <c:noMultiLvlLbl val="0"/>
      </c:catAx>
      <c:valAx>
        <c:axId val="147998208"/>
        <c:scaling>
          <c:orientation val="minMax"/>
          <c:max val="100"/>
        </c:scaling>
        <c:delete val="0"/>
        <c:axPos val="b"/>
        <c:majorGridlines/>
        <c:title>
          <c:tx>
            <c:rich>
              <a:bodyPr/>
              <a:lstStyle/>
              <a:p>
                <a:pPr>
                  <a:defRPr/>
                </a:pPr>
                <a:r>
                  <a:rPr lang="en-US"/>
                  <a:t>%</a:t>
                </a:r>
              </a:p>
            </c:rich>
          </c:tx>
          <c:layout>
            <c:manualLayout>
              <c:xMode val="edge"/>
              <c:yMode val="edge"/>
              <c:x val="0.91182474747474762"/>
              <c:y val="0.65950390962004657"/>
            </c:manualLayout>
          </c:layout>
          <c:overlay val="0"/>
        </c:title>
        <c:numFmt formatCode="General" sourceLinked="0"/>
        <c:majorTickMark val="out"/>
        <c:minorTickMark val="none"/>
        <c:tickLblPos val="nextTo"/>
        <c:spPr>
          <a:ln>
            <a:noFill/>
          </a:ln>
        </c:spPr>
        <c:crossAx val="147996672"/>
        <c:crosses val="autoZero"/>
        <c:crossBetween val="between"/>
      </c:valAx>
    </c:plotArea>
    <c:legend>
      <c:legendPos val="b"/>
      <c:layout>
        <c:manualLayout>
          <c:xMode val="edge"/>
          <c:yMode val="edge"/>
          <c:x val="2.0603030303030304E-2"/>
          <c:y val="0.75188844602850524"/>
          <c:w val="0.97939696969696965"/>
          <c:h val="0.1654816232011333"/>
        </c:manualLayout>
      </c:layout>
      <c:overlay val="0"/>
    </c:legend>
    <c:plotVisOnly val="1"/>
    <c:dispBlanksAs val="gap"/>
    <c:showDLblsOverMax val="0"/>
  </c:chart>
  <c:spPr>
    <a:ln>
      <a:noFill/>
    </a:ln>
  </c:spPr>
  <c:txPr>
    <a:bodyPr/>
    <a:lstStyle/>
    <a:p>
      <a:pPr>
        <a:defRPr sz="1400" b="1">
          <a:solidFill>
            <a:schemeClr val="bg2">
              <a:lumMod val="10000"/>
            </a:schemeClr>
          </a:solidFill>
          <a:latin typeface="Arial Narrow" panose="020B0606020202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77777777777775E-2"/>
          <c:y val="0.10787134502923977"/>
          <c:w val="0.77153308000827558"/>
          <c:h val="0.67085333265438962"/>
        </c:manualLayout>
      </c:layout>
      <c:barChart>
        <c:barDir val="col"/>
        <c:grouping val="clustered"/>
        <c:varyColors val="0"/>
        <c:ser>
          <c:idx val="0"/>
          <c:order val="0"/>
          <c:spPr>
            <a:solidFill>
              <a:srgbClr val="037BC1"/>
            </a:solidFill>
            <a:ln>
              <a:noFill/>
            </a:ln>
            <a:effectLst/>
            <a:extLst>
              <a:ext uri="{91240B29-F687-4F45-9708-019B960494DF}">
                <a14:hiddenLine xmlns:a14="http://schemas.microsoft.com/office/drawing/2010/main">
                  <a:noFill/>
                </a14:hiddenLine>
              </a:ext>
            </a:extLst>
          </c:spPr>
          <c:invertIfNegative val="0"/>
          <c:dPt>
            <c:idx val="5"/>
            <c:invertIfNegative val="0"/>
            <c:bubble3D val="0"/>
            <c:spPr>
              <a:solidFill>
                <a:srgbClr val="DA2128"/>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AF45-405C-AAD5-D6306AA2F1BC}"/>
              </c:ext>
            </c:extLst>
          </c:dPt>
          <c:dPt>
            <c:idx val="10"/>
            <c:invertIfNegative val="0"/>
            <c:bubble3D val="0"/>
            <c:spPr>
              <a:solidFill>
                <a:srgbClr val="8CC84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AF45-405C-AAD5-D6306AA2F1BC}"/>
              </c:ext>
            </c:extLst>
          </c:dPt>
          <c:cat>
            <c:strRef>
              <c:f>'Energy- 3.4'!$A$27:$A$37</c:f>
              <c:strCache>
                <c:ptCount val="11"/>
                <c:pt idx="0">
                  <c:v>Chile</c:v>
                </c:pt>
                <c:pt idx="1">
                  <c:v>Australia</c:v>
                </c:pt>
                <c:pt idx="2">
                  <c:v>Switzerland</c:v>
                </c:pt>
                <c:pt idx="3">
                  <c:v>Finland</c:v>
                </c:pt>
                <c:pt idx="4">
                  <c:v>Belgium</c:v>
                </c:pt>
                <c:pt idx="5">
                  <c:v>Greece</c:v>
                </c:pt>
                <c:pt idx="6">
                  <c:v>Mexico</c:v>
                </c:pt>
                <c:pt idx="7">
                  <c:v>Latvia</c:v>
                </c:pt>
                <c:pt idx="8">
                  <c:v>Sweden</c:v>
                </c:pt>
                <c:pt idx="9">
                  <c:v>Ireland</c:v>
                </c:pt>
                <c:pt idx="10">
                  <c:v>OECD</c:v>
                </c:pt>
              </c:strCache>
            </c:strRef>
          </c:cat>
          <c:val>
            <c:numRef>
              <c:f>'Energy- 3.4'!$B$27:$B$37</c:f>
              <c:numCache>
                <c:formatCode>0.0</c:formatCode>
                <c:ptCount val="11"/>
                <c:pt idx="0">
                  <c:v>45.297609999999999</c:v>
                </c:pt>
                <c:pt idx="1">
                  <c:v>43.098460000000003</c:v>
                </c:pt>
                <c:pt idx="2">
                  <c:v>40.104050000000001</c:v>
                </c:pt>
                <c:pt idx="3">
                  <c:v>37.124600000000001</c:v>
                </c:pt>
                <c:pt idx="4">
                  <c:v>34.825949999999999</c:v>
                </c:pt>
                <c:pt idx="5">
                  <c:v>29.17</c:v>
                </c:pt>
                <c:pt idx="6">
                  <c:v>25.024619999999999</c:v>
                </c:pt>
                <c:pt idx="7">
                  <c:v>24.51735</c:v>
                </c:pt>
                <c:pt idx="8">
                  <c:v>22.396709999999999</c:v>
                </c:pt>
                <c:pt idx="9">
                  <c:v>21.559830000000002</c:v>
                </c:pt>
                <c:pt idx="10">
                  <c:v>15.569330000000001</c:v>
                </c:pt>
              </c:numCache>
            </c:numRef>
          </c:val>
          <c:extLst>
            <c:ext xmlns:c16="http://schemas.microsoft.com/office/drawing/2014/chart" uri="{C3380CC4-5D6E-409C-BE32-E72D297353CC}">
              <c16:uniqueId val="{00000004-AF45-405C-AAD5-D6306AA2F1BC}"/>
            </c:ext>
          </c:extLst>
        </c:ser>
        <c:dLbls>
          <c:showLegendKey val="0"/>
          <c:showVal val="0"/>
          <c:showCatName val="0"/>
          <c:showSerName val="0"/>
          <c:showPercent val="0"/>
          <c:showBubbleSize val="0"/>
        </c:dLbls>
        <c:gapWidth val="150"/>
        <c:overlap val="-27"/>
        <c:axId val="1746473415"/>
        <c:axId val="1"/>
      </c:barChart>
      <c:catAx>
        <c:axId val="1746473415"/>
        <c:scaling>
          <c:orientation val="maxMin"/>
        </c:scaling>
        <c:delete val="0"/>
        <c:axPos val="b"/>
        <c:majorGridlines>
          <c:spPr>
            <a:ln w="9525" cap="flat" cmpd="sng" algn="ctr">
              <a:noFill/>
              <a:prstDash val="solid"/>
              <a:round/>
            </a:ln>
            <a:effectLst/>
          </c:spPr>
        </c:majorGridlines>
        <c:numFmt formatCode="General" sourceLinked="0"/>
        <c:majorTickMark val="in"/>
        <c:minorTickMark val="none"/>
        <c:tickLblPos val="low"/>
        <c:spPr>
          <a:noFill/>
          <a:ln w="9525" cap="flat" cmpd="sng" algn="ctr">
            <a:solidFill>
              <a:srgbClr val="000000"/>
            </a:solidFill>
            <a:prstDash val="solid"/>
            <a:round/>
          </a:ln>
          <a:effectLst/>
        </c:spPr>
        <c:txPr>
          <a:bodyPr rot="-60000000" vert="horz"/>
          <a:lstStyle/>
          <a:p>
            <a:pPr>
              <a:defRPr/>
            </a:pPr>
            <a:endParaRPr lang="en-US"/>
          </a:p>
        </c:txPr>
        <c:crossAx val="1"/>
        <c:crosses val="autoZero"/>
        <c:auto val="1"/>
        <c:lblAlgn val="ctr"/>
        <c:lblOffset val="0"/>
        <c:tickLblSkip val="1"/>
        <c:noMultiLvlLbl val="0"/>
      </c:catAx>
      <c:valAx>
        <c:axId val="1"/>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0"/>
        <c:majorTickMark val="in"/>
        <c:minorTickMark val="none"/>
        <c:tickLblPos val="nextTo"/>
        <c:spPr>
          <a:noFill/>
          <a:ln w="9525">
            <a:noFill/>
            <a:prstDash val="solid"/>
          </a:ln>
          <a:effectLst/>
          <a:extLst>
            <a:ext uri="{909E8E84-426E-40DD-AFC4-6F175D3DCCD1}">
              <a14:hiddenFill xmlns:a14="http://schemas.microsoft.com/office/drawing/2010/main">
                <a:noFill/>
              </a14:hiddenFill>
            </a:ext>
          </a:extLst>
        </c:spPr>
        <c:txPr>
          <a:bodyPr rot="-60000000" vert="horz"/>
          <a:lstStyle/>
          <a:p>
            <a:pPr>
              <a:defRPr/>
            </a:pPr>
            <a:endParaRPr lang="en-US"/>
          </a:p>
        </c:txPr>
        <c:crossAx val="1746473415"/>
        <c:crosses val="max"/>
        <c:crossBetween val="between"/>
        <c:majorUnit val="10"/>
      </c:valAx>
      <c:spPr>
        <a:no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63567569517727E-2"/>
          <c:y val="4.680109732936294E-2"/>
          <c:w val="0.91675514787455692"/>
          <c:h val="0.86898168773007578"/>
        </c:manualLayout>
      </c:layout>
      <c:lineChart>
        <c:grouping val="standard"/>
        <c:varyColors val="0"/>
        <c:ser>
          <c:idx val="0"/>
          <c:order val="0"/>
          <c:tx>
            <c:strRef>
              <c:f>DATA1.6!$E$3</c:f>
              <c:strCache>
                <c:ptCount val="1"/>
                <c:pt idx="0">
                  <c:v>Consumer</c:v>
                </c:pt>
              </c:strCache>
            </c:strRef>
          </c:tx>
          <c:spPr>
            <a:ln w="50800" cap="rnd">
              <a:solidFill>
                <a:srgbClr val="037BC1"/>
              </a:solidFill>
              <a:prstDash val="solid"/>
              <a:round/>
            </a:ln>
            <a:effectLst/>
          </c:spPr>
          <c:marker>
            <c:symbol val="none"/>
          </c:marker>
          <c:cat>
            <c:numRef>
              <c:f>DATA1.6!$C$15:$C$152</c:f>
              <c:numCache>
                <c:formatCode>mmm\-yy</c:formatCode>
                <c:ptCount val="13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numCache>
            </c:numRef>
          </c:cat>
          <c:val>
            <c:numRef>
              <c:f>DATA1.6!$E$15:$E$152</c:f>
              <c:numCache>
                <c:formatCode>General</c:formatCode>
                <c:ptCount val="138"/>
                <c:pt idx="0">
                  <c:v>-40.1</c:v>
                </c:pt>
                <c:pt idx="1">
                  <c:v>-44.6</c:v>
                </c:pt>
                <c:pt idx="2">
                  <c:v>-44.8</c:v>
                </c:pt>
                <c:pt idx="3">
                  <c:v>-39</c:v>
                </c:pt>
                <c:pt idx="4">
                  <c:v>-40.299999999999997</c:v>
                </c:pt>
                <c:pt idx="5">
                  <c:v>-36.200000000000003</c:v>
                </c:pt>
                <c:pt idx="6">
                  <c:v>-38.5</c:v>
                </c:pt>
                <c:pt idx="7">
                  <c:v>-36.6</c:v>
                </c:pt>
                <c:pt idx="8">
                  <c:v>-35.799999999999997</c:v>
                </c:pt>
                <c:pt idx="9">
                  <c:v>-23.2</c:v>
                </c:pt>
                <c:pt idx="10">
                  <c:v>-26.8</c:v>
                </c:pt>
                <c:pt idx="11">
                  <c:v>-34.200000000000003</c:v>
                </c:pt>
                <c:pt idx="12">
                  <c:v>-39.299999999999997</c:v>
                </c:pt>
                <c:pt idx="13">
                  <c:v>-40.9</c:v>
                </c:pt>
                <c:pt idx="14">
                  <c:v>-49.6</c:v>
                </c:pt>
                <c:pt idx="15">
                  <c:v>-51.8</c:v>
                </c:pt>
                <c:pt idx="16">
                  <c:v>-59.1</c:v>
                </c:pt>
                <c:pt idx="17">
                  <c:v>-60</c:v>
                </c:pt>
                <c:pt idx="18">
                  <c:v>-60.5</c:v>
                </c:pt>
                <c:pt idx="19">
                  <c:v>-56.5</c:v>
                </c:pt>
                <c:pt idx="20">
                  <c:v>-64.3</c:v>
                </c:pt>
                <c:pt idx="21">
                  <c:v>-65</c:v>
                </c:pt>
                <c:pt idx="22">
                  <c:v>-63.8</c:v>
                </c:pt>
                <c:pt idx="23">
                  <c:v>-71.5</c:v>
                </c:pt>
                <c:pt idx="24">
                  <c:v>-71.2</c:v>
                </c:pt>
                <c:pt idx="25">
                  <c:v>-64.7</c:v>
                </c:pt>
                <c:pt idx="26">
                  <c:v>-64</c:v>
                </c:pt>
                <c:pt idx="27">
                  <c:v>-65.900000000000006</c:v>
                </c:pt>
                <c:pt idx="28">
                  <c:v>-64.900000000000006</c:v>
                </c:pt>
                <c:pt idx="29">
                  <c:v>-69.7</c:v>
                </c:pt>
                <c:pt idx="30">
                  <c:v>-73.2</c:v>
                </c:pt>
                <c:pt idx="31">
                  <c:v>-68.099999999999994</c:v>
                </c:pt>
                <c:pt idx="32">
                  <c:v>-69.400000000000006</c:v>
                </c:pt>
                <c:pt idx="33">
                  <c:v>-79</c:v>
                </c:pt>
                <c:pt idx="34">
                  <c:v>-78.3</c:v>
                </c:pt>
                <c:pt idx="35">
                  <c:v>-77.900000000000006</c:v>
                </c:pt>
                <c:pt idx="36">
                  <c:v>-77.3</c:v>
                </c:pt>
                <c:pt idx="37">
                  <c:v>-80.8</c:v>
                </c:pt>
                <c:pt idx="38">
                  <c:v>-76.900000000000006</c:v>
                </c:pt>
                <c:pt idx="39">
                  <c:v>-77.400000000000006</c:v>
                </c:pt>
                <c:pt idx="40">
                  <c:v>-74.5</c:v>
                </c:pt>
                <c:pt idx="41">
                  <c:v>-68.900000000000006</c:v>
                </c:pt>
                <c:pt idx="42">
                  <c:v>-67.7</c:v>
                </c:pt>
                <c:pt idx="43">
                  <c:v>-67.3</c:v>
                </c:pt>
                <c:pt idx="44">
                  <c:v>-72.8</c:v>
                </c:pt>
                <c:pt idx="45">
                  <c:v>-74.900000000000006</c:v>
                </c:pt>
                <c:pt idx="46">
                  <c:v>-74</c:v>
                </c:pt>
                <c:pt idx="47">
                  <c:v>-73.7</c:v>
                </c:pt>
                <c:pt idx="48">
                  <c:v>-73.7</c:v>
                </c:pt>
                <c:pt idx="49">
                  <c:v>-70.099999999999994</c:v>
                </c:pt>
                <c:pt idx="50">
                  <c:v>-69.7</c:v>
                </c:pt>
                <c:pt idx="51">
                  <c:v>-72.099999999999994</c:v>
                </c:pt>
                <c:pt idx="52">
                  <c:v>-65.400000000000006</c:v>
                </c:pt>
                <c:pt idx="53">
                  <c:v>-67.900000000000006</c:v>
                </c:pt>
                <c:pt idx="54">
                  <c:v>-70</c:v>
                </c:pt>
                <c:pt idx="55">
                  <c:v>-74.400000000000006</c:v>
                </c:pt>
                <c:pt idx="56">
                  <c:v>-72.400000000000006</c:v>
                </c:pt>
                <c:pt idx="57">
                  <c:v>-65.8</c:v>
                </c:pt>
                <c:pt idx="58">
                  <c:v>-66.5</c:v>
                </c:pt>
                <c:pt idx="59">
                  <c:v>-63</c:v>
                </c:pt>
                <c:pt idx="60">
                  <c:v>-65</c:v>
                </c:pt>
                <c:pt idx="61">
                  <c:v>-63.2</c:v>
                </c:pt>
                <c:pt idx="62">
                  <c:v>-56</c:v>
                </c:pt>
                <c:pt idx="63">
                  <c:v>-54.7</c:v>
                </c:pt>
                <c:pt idx="64">
                  <c:v>-53.7</c:v>
                </c:pt>
                <c:pt idx="65">
                  <c:v>-49</c:v>
                </c:pt>
                <c:pt idx="66">
                  <c:v>-47.1</c:v>
                </c:pt>
                <c:pt idx="67">
                  <c:v>-51.4</c:v>
                </c:pt>
                <c:pt idx="68">
                  <c:v>-55.2</c:v>
                </c:pt>
                <c:pt idx="69">
                  <c:v>-47.4</c:v>
                </c:pt>
                <c:pt idx="70">
                  <c:v>-43.5</c:v>
                </c:pt>
                <c:pt idx="71">
                  <c:v>-47.1</c:v>
                </c:pt>
                <c:pt idx="72">
                  <c:v>-49</c:v>
                </c:pt>
                <c:pt idx="73">
                  <c:v>-35.700000000000003</c:v>
                </c:pt>
                <c:pt idx="74">
                  <c:v>-32.200000000000003</c:v>
                </c:pt>
                <c:pt idx="75">
                  <c:v>-42.3</c:v>
                </c:pt>
                <c:pt idx="76">
                  <c:v>-44.2</c:v>
                </c:pt>
                <c:pt idx="77">
                  <c:v>-46.7</c:v>
                </c:pt>
                <c:pt idx="78">
                  <c:v>-52.4</c:v>
                </c:pt>
                <c:pt idx="79">
                  <c:v>-63.2</c:v>
                </c:pt>
                <c:pt idx="80">
                  <c:v>-62</c:v>
                </c:pt>
                <c:pt idx="81">
                  <c:v>-58.3</c:v>
                </c:pt>
                <c:pt idx="82">
                  <c:v>-62.3</c:v>
                </c:pt>
                <c:pt idx="83">
                  <c:v>-55.7</c:v>
                </c:pt>
                <c:pt idx="84">
                  <c:v>-60.5</c:v>
                </c:pt>
                <c:pt idx="85">
                  <c:v>-63.8</c:v>
                </c:pt>
                <c:pt idx="86">
                  <c:v>-67.8</c:v>
                </c:pt>
                <c:pt idx="87">
                  <c:v>-67.3</c:v>
                </c:pt>
                <c:pt idx="88">
                  <c:v>-66.5</c:v>
                </c:pt>
                <c:pt idx="89">
                  <c:v>-61.4</c:v>
                </c:pt>
                <c:pt idx="90">
                  <c:v>-62.9</c:v>
                </c:pt>
                <c:pt idx="91">
                  <c:v>-64</c:v>
                </c:pt>
                <c:pt idx="92">
                  <c:v>-59.9</c:v>
                </c:pt>
                <c:pt idx="93">
                  <c:v>-58.5</c:v>
                </c:pt>
                <c:pt idx="94">
                  <c:v>-62.5</c:v>
                </c:pt>
                <c:pt idx="95">
                  <c:v>-59.5</c:v>
                </c:pt>
                <c:pt idx="96">
                  <c:v>-61.8</c:v>
                </c:pt>
                <c:pt idx="97">
                  <c:v>-67.7</c:v>
                </c:pt>
                <c:pt idx="98">
                  <c:v>-71.8</c:v>
                </c:pt>
                <c:pt idx="99">
                  <c:v>-64.400000000000006</c:v>
                </c:pt>
                <c:pt idx="100">
                  <c:v>-65</c:v>
                </c:pt>
                <c:pt idx="101">
                  <c:v>-65.900000000000006</c:v>
                </c:pt>
                <c:pt idx="102">
                  <c:v>-60.2</c:v>
                </c:pt>
                <c:pt idx="103">
                  <c:v>-52.8</c:v>
                </c:pt>
                <c:pt idx="104">
                  <c:v>-49.2</c:v>
                </c:pt>
                <c:pt idx="105">
                  <c:v>-50</c:v>
                </c:pt>
                <c:pt idx="106">
                  <c:v>-49.4</c:v>
                </c:pt>
                <c:pt idx="107">
                  <c:v>-48</c:v>
                </c:pt>
                <c:pt idx="108">
                  <c:v>-47.8</c:v>
                </c:pt>
                <c:pt idx="109">
                  <c:v>-49.6</c:v>
                </c:pt>
                <c:pt idx="110">
                  <c:v>-52.1</c:v>
                </c:pt>
                <c:pt idx="111">
                  <c:v>-48.5</c:v>
                </c:pt>
                <c:pt idx="112">
                  <c:v>-48.6</c:v>
                </c:pt>
                <c:pt idx="113">
                  <c:v>-48.9</c:v>
                </c:pt>
                <c:pt idx="114">
                  <c:v>-46.5</c:v>
                </c:pt>
                <c:pt idx="115">
                  <c:v>-45</c:v>
                </c:pt>
                <c:pt idx="116">
                  <c:v>-42.7</c:v>
                </c:pt>
                <c:pt idx="117">
                  <c:v>-34.1</c:v>
                </c:pt>
                <c:pt idx="118">
                  <c:v>-32.700000000000003</c:v>
                </c:pt>
                <c:pt idx="119">
                  <c:v>-31</c:v>
                </c:pt>
                <c:pt idx="120">
                  <c:v>-28.3</c:v>
                </c:pt>
                <c:pt idx="121">
                  <c:v>-33.299999999999997</c:v>
                </c:pt>
                <c:pt idx="122">
                  <c:v>-31.6</c:v>
                </c:pt>
                <c:pt idx="123">
                  <c:v>-30.9</c:v>
                </c:pt>
                <c:pt idx="124">
                  <c:v>-29.5</c:v>
                </c:pt>
                <c:pt idx="125">
                  <c:v>-27.8</c:v>
                </c:pt>
                <c:pt idx="126">
                  <c:v>-20.2</c:v>
                </c:pt>
                <c:pt idx="127">
                  <c:v>-8.1999999999999993</c:v>
                </c:pt>
                <c:pt idx="128">
                  <c:v>-6.8</c:v>
                </c:pt>
                <c:pt idx="129">
                  <c:v>-8.4</c:v>
                </c:pt>
                <c:pt idx="130">
                  <c:v>-6.8</c:v>
                </c:pt>
                <c:pt idx="131">
                  <c:v>-6.2</c:v>
                </c:pt>
                <c:pt idx="132">
                  <c:v>-10</c:v>
                </c:pt>
                <c:pt idx="133">
                  <c:v>-4.8</c:v>
                </c:pt>
                <c:pt idx="134">
                  <c:v>-16.5</c:v>
                </c:pt>
                <c:pt idx="135">
                  <c:v>-32.6</c:v>
                </c:pt>
                <c:pt idx="136">
                  <c:v>-33</c:v>
                </c:pt>
                <c:pt idx="137">
                  <c:v>-27.7</c:v>
                </c:pt>
              </c:numCache>
            </c:numRef>
          </c:val>
          <c:smooth val="0"/>
          <c:extLst>
            <c:ext xmlns:c16="http://schemas.microsoft.com/office/drawing/2014/chart" uri="{C3380CC4-5D6E-409C-BE32-E72D297353CC}">
              <c16:uniqueId val="{00000000-DE30-4EAA-A88C-901E11FB5D2B}"/>
            </c:ext>
          </c:extLst>
        </c:ser>
        <c:ser>
          <c:idx val="1"/>
          <c:order val="1"/>
          <c:tx>
            <c:strRef>
              <c:f>DATA1.6!$F$3</c:f>
              <c:strCache>
                <c:ptCount val="1"/>
                <c:pt idx="0">
                  <c:v>Industry</c:v>
                </c:pt>
              </c:strCache>
            </c:strRef>
          </c:tx>
          <c:spPr>
            <a:ln w="50800" cap="rnd">
              <a:solidFill>
                <a:srgbClr val="8CC841"/>
              </a:solidFill>
              <a:prstDash val="solid"/>
              <a:round/>
            </a:ln>
            <a:effectLst/>
          </c:spPr>
          <c:marker>
            <c:symbol val="none"/>
          </c:marker>
          <c:cat>
            <c:numRef>
              <c:f>DATA1.6!$C$15:$C$152</c:f>
              <c:numCache>
                <c:formatCode>mmm\-yy</c:formatCode>
                <c:ptCount val="13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numCache>
            </c:numRef>
          </c:cat>
          <c:val>
            <c:numRef>
              <c:f>DATA1.6!$F$15:$F$152</c:f>
              <c:numCache>
                <c:formatCode>General</c:formatCode>
                <c:ptCount val="138"/>
                <c:pt idx="0">
                  <c:v>-27.8</c:v>
                </c:pt>
                <c:pt idx="1">
                  <c:v>-34.200000000000003</c:v>
                </c:pt>
                <c:pt idx="2">
                  <c:v>-36.6</c:v>
                </c:pt>
                <c:pt idx="3">
                  <c:v>-35.1</c:v>
                </c:pt>
                <c:pt idx="4">
                  <c:v>-33.200000000000003</c:v>
                </c:pt>
                <c:pt idx="5">
                  <c:v>-27.5</c:v>
                </c:pt>
                <c:pt idx="6">
                  <c:v>-27.5</c:v>
                </c:pt>
                <c:pt idx="7">
                  <c:v>-26.8</c:v>
                </c:pt>
                <c:pt idx="8">
                  <c:v>-24.2</c:v>
                </c:pt>
                <c:pt idx="9">
                  <c:v>-21.5</c:v>
                </c:pt>
                <c:pt idx="10">
                  <c:v>-22.9</c:v>
                </c:pt>
                <c:pt idx="11">
                  <c:v>-24</c:v>
                </c:pt>
                <c:pt idx="12">
                  <c:v>-21.2</c:v>
                </c:pt>
                <c:pt idx="13">
                  <c:v>-22.7</c:v>
                </c:pt>
                <c:pt idx="14">
                  <c:v>-22.6</c:v>
                </c:pt>
                <c:pt idx="15">
                  <c:v>-21</c:v>
                </c:pt>
                <c:pt idx="16">
                  <c:v>-25.6</c:v>
                </c:pt>
                <c:pt idx="17">
                  <c:v>-25.1</c:v>
                </c:pt>
                <c:pt idx="18">
                  <c:v>-23</c:v>
                </c:pt>
                <c:pt idx="19">
                  <c:v>-23</c:v>
                </c:pt>
                <c:pt idx="20">
                  <c:v>-23.7</c:v>
                </c:pt>
                <c:pt idx="21">
                  <c:v>-20.399999999999999</c:v>
                </c:pt>
                <c:pt idx="22">
                  <c:v>-20.8</c:v>
                </c:pt>
                <c:pt idx="23">
                  <c:v>-20.9</c:v>
                </c:pt>
                <c:pt idx="24">
                  <c:v>-18.399999999999999</c:v>
                </c:pt>
                <c:pt idx="25">
                  <c:v>-13.4</c:v>
                </c:pt>
                <c:pt idx="26">
                  <c:v>-15.6</c:v>
                </c:pt>
                <c:pt idx="27">
                  <c:v>-21.1</c:v>
                </c:pt>
                <c:pt idx="28">
                  <c:v>-20.399999999999999</c:v>
                </c:pt>
                <c:pt idx="29">
                  <c:v>-22.7</c:v>
                </c:pt>
                <c:pt idx="30">
                  <c:v>-21</c:v>
                </c:pt>
                <c:pt idx="31">
                  <c:v>-19.3</c:v>
                </c:pt>
                <c:pt idx="32">
                  <c:v>-23.9</c:v>
                </c:pt>
                <c:pt idx="33">
                  <c:v>-25.4</c:v>
                </c:pt>
                <c:pt idx="34">
                  <c:v>-23.6</c:v>
                </c:pt>
                <c:pt idx="35">
                  <c:v>-22.1</c:v>
                </c:pt>
                <c:pt idx="36">
                  <c:v>-24.5</c:v>
                </c:pt>
                <c:pt idx="37">
                  <c:v>-23.6</c:v>
                </c:pt>
                <c:pt idx="38">
                  <c:v>-21.6</c:v>
                </c:pt>
                <c:pt idx="39">
                  <c:v>-19.3</c:v>
                </c:pt>
                <c:pt idx="40">
                  <c:v>-21.9</c:v>
                </c:pt>
                <c:pt idx="41">
                  <c:v>-24.9</c:v>
                </c:pt>
                <c:pt idx="42">
                  <c:v>-25.5</c:v>
                </c:pt>
                <c:pt idx="43">
                  <c:v>-25.4</c:v>
                </c:pt>
                <c:pt idx="44">
                  <c:v>-21.8</c:v>
                </c:pt>
                <c:pt idx="45">
                  <c:v>-20.100000000000001</c:v>
                </c:pt>
                <c:pt idx="46">
                  <c:v>-17.600000000000001</c:v>
                </c:pt>
                <c:pt idx="47">
                  <c:v>-11.7</c:v>
                </c:pt>
                <c:pt idx="48">
                  <c:v>-13.7</c:v>
                </c:pt>
                <c:pt idx="49">
                  <c:v>-12.5</c:v>
                </c:pt>
                <c:pt idx="50">
                  <c:v>-11.6</c:v>
                </c:pt>
                <c:pt idx="51">
                  <c:v>-11.1</c:v>
                </c:pt>
                <c:pt idx="52">
                  <c:v>-6.7</c:v>
                </c:pt>
                <c:pt idx="53">
                  <c:v>-8.8000000000000007</c:v>
                </c:pt>
                <c:pt idx="54">
                  <c:v>-10.6</c:v>
                </c:pt>
                <c:pt idx="55">
                  <c:v>-10.7</c:v>
                </c:pt>
                <c:pt idx="56">
                  <c:v>-5.3</c:v>
                </c:pt>
                <c:pt idx="57">
                  <c:v>-9.9</c:v>
                </c:pt>
                <c:pt idx="58">
                  <c:v>-11</c:v>
                </c:pt>
                <c:pt idx="59">
                  <c:v>-10.6</c:v>
                </c:pt>
                <c:pt idx="60">
                  <c:v>-11.2</c:v>
                </c:pt>
                <c:pt idx="61">
                  <c:v>-7.1</c:v>
                </c:pt>
                <c:pt idx="62">
                  <c:v>-4.0999999999999996</c:v>
                </c:pt>
                <c:pt idx="63">
                  <c:v>-8.9</c:v>
                </c:pt>
                <c:pt idx="64">
                  <c:v>-4.9000000000000004</c:v>
                </c:pt>
                <c:pt idx="65">
                  <c:v>1.3</c:v>
                </c:pt>
                <c:pt idx="66">
                  <c:v>1.5</c:v>
                </c:pt>
                <c:pt idx="67">
                  <c:v>0.3</c:v>
                </c:pt>
                <c:pt idx="68">
                  <c:v>-5.4</c:v>
                </c:pt>
                <c:pt idx="69">
                  <c:v>-0.6</c:v>
                </c:pt>
                <c:pt idx="70">
                  <c:v>1.3</c:v>
                </c:pt>
                <c:pt idx="71">
                  <c:v>-3</c:v>
                </c:pt>
                <c:pt idx="72">
                  <c:v>-7.9</c:v>
                </c:pt>
                <c:pt idx="73">
                  <c:v>-9.1999999999999993</c:v>
                </c:pt>
                <c:pt idx="74">
                  <c:v>-10.199999999999999</c:v>
                </c:pt>
                <c:pt idx="75">
                  <c:v>-15</c:v>
                </c:pt>
                <c:pt idx="76">
                  <c:v>-13</c:v>
                </c:pt>
                <c:pt idx="77">
                  <c:v>-14.1</c:v>
                </c:pt>
                <c:pt idx="78">
                  <c:v>-26.4</c:v>
                </c:pt>
                <c:pt idx="79">
                  <c:v>-30.2</c:v>
                </c:pt>
                <c:pt idx="80">
                  <c:v>-23.3</c:v>
                </c:pt>
                <c:pt idx="81">
                  <c:v>-19.600000000000001</c:v>
                </c:pt>
                <c:pt idx="82">
                  <c:v>-16.600000000000001</c:v>
                </c:pt>
                <c:pt idx="83">
                  <c:v>-13.6</c:v>
                </c:pt>
                <c:pt idx="84">
                  <c:v>-10.1</c:v>
                </c:pt>
                <c:pt idx="85">
                  <c:v>-10.199999999999999</c:v>
                </c:pt>
                <c:pt idx="86">
                  <c:v>-7.8</c:v>
                </c:pt>
                <c:pt idx="87">
                  <c:v>-7.8</c:v>
                </c:pt>
                <c:pt idx="88">
                  <c:v>-11.6</c:v>
                </c:pt>
                <c:pt idx="89">
                  <c:v>-9.1</c:v>
                </c:pt>
                <c:pt idx="90">
                  <c:v>-7.3</c:v>
                </c:pt>
                <c:pt idx="91">
                  <c:v>-5.0999999999999996</c:v>
                </c:pt>
                <c:pt idx="92">
                  <c:v>-6.2</c:v>
                </c:pt>
                <c:pt idx="93">
                  <c:v>-4.7</c:v>
                </c:pt>
                <c:pt idx="94">
                  <c:v>-7.8</c:v>
                </c:pt>
                <c:pt idx="95">
                  <c:v>-5.7</c:v>
                </c:pt>
                <c:pt idx="96">
                  <c:v>-5</c:v>
                </c:pt>
                <c:pt idx="97">
                  <c:v>-5.0999999999999996</c:v>
                </c:pt>
                <c:pt idx="98">
                  <c:v>-6.7</c:v>
                </c:pt>
                <c:pt idx="99">
                  <c:v>-5.6</c:v>
                </c:pt>
                <c:pt idx="100">
                  <c:v>-10.4</c:v>
                </c:pt>
                <c:pt idx="101">
                  <c:v>-7.3</c:v>
                </c:pt>
                <c:pt idx="102">
                  <c:v>-2.7</c:v>
                </c:pt>
                <c:pt idx="103">
                  <c:v>-3.7</c:v>
                </c:pt>
                <c:pt idx="104">
                  <c:v>-0.7</c:v>
                </c:pt>
                <c:pt idx="105">
                  <c:v>-4.7</c:v>
                </c:pt>
                <c:pt idx="106">
                  <c:v>-3.9</c:v>
                </c:pt>
                <c:pt idx="107">
                  <c:v>0.2</c:v>
                </c:pt>
                <c:pt idx="108">
                  <c:v>1.2</c:v>
                </c:pt>
                <c:pt idx="109">
                  <c:v>4.2</c:v>
                </c:pt>
                <c:pt idx="110">
                  <c:v>-3.3</c:v>
                </c:pt>
                <c:pt idx="111">
                  <c:v>-1.2</c:v>
                </c:pt>
                <c:pt idx="112">
                  <c:v>-1.5</c:v>
                </c:pt>
                <c:pt idx="113">
                  <c:v>-1.6</c:v>
                </c:pt>
                <c:pt idx="114">
                  <c:v>5.4</c:v>
                </c:pt>
                <c:pt idx="115">
                  <c:v>6.3</c:v>
                </c:pt>
                <c:pt idx="116">
                  <c:v>0.3</c:v>
                </c:pt>
                <c:pt idx="117">
                  <c:v>-3.4</c:v>
                </c:pt>
                <c:pt idx="118">
                  <c:v>-3.2</c:v>
                </c:pt>
                <c:pt idx="119">
                  <c:v>-5</c:v>
                </c:pt>
                <c:pt idx="120">
                  <c:v>-4.5999999999999996</c:v>
                </c:pt>
                <c:pt idx="121">
                  <c:v>-1.2</c:v>
                </c:pt>
                <c:pt idx="122">
                  <c:v>-2.2999999999999998</c:v>
                </c:pt>
                <c:pt idx="123">
                  <c:v>-0.9</c:v>
                </c:pt>
                <c:pt idx="124">
                  <c:v>-0.2</c:v>
                </c:pt>
                <c:pt idx="125">
                  <c:v>-0.6</c:v>
                </c:pt>
                <c:pt idx="126">
                  <c:v>1.7</c:v>
                </c:pt>
                <c:pt idx="127">
                  <c:v>0.6</c:v>
                </c:pt>
                <c:pt idx="128">
                  <c:v>1</c:v>
                </c:pt>
                <c:pt idx="129">
                  <c:v>1.9</c:v>
                </c:pt>
                <c:pt idx="130">
                  <c:v>1.4</c:v>
                </c:pt>
                <c:pt idx="131">
                  <c:v>2</c:v>
                </c:pt>
                <c:pt idx="132">
                  <c:v>2.7</c:v>
                </c:pt>
                <c:pt idx="133">
                  <c:v>4.5</c:v>
                </c:pt>
                <c:pt idx="134">
                  <c:v>3.1</c:v>
                </c:pt>
                <c:pt idx="135">
                  <c:v>-5.6</c:v>
                </c:pt>
                <c:pt idx="136">
                  <c:v>-15.4</c:v>
                </c:pt>
                <c:pt idx="137">
                  <c:v>-18.100000000000001</c:v>
                </c:pt>
              </c:numCache>
            </c:numRef>
          </c:val>
          <c:smooth val="0"/>
          <c:extLst>
            <c:ext xmlns:c16="http://schemas.microsoft.com/office/drawing/2014/chart" uri="{C3380CC4-5D6E-409C-BE32-E72D297353CC}">
              <c16:uniqueId val="{00000001-DE30-4EAA-A88C-901E11FB5D2B}"/>
            </c:ext>
          </c:extLst>
        </c:ser>
        <c:ser>
          <c:idx val="2"/>
          <c:order val="2"/>
          <c:tx>
            <c:strRef>
              <c:f>DATA1.6!$G$3</c:f>
              <c:strCache>
                <c:ptCount val="1"/>
                <c:pt idx="0">
                  <c:v>Services</c:v>
                </c:pt>
              </c:strCache>
            </c:strRef>
          </c:tx>
          <c:spPr>
            <a:ln w="50800" cap="rnd">
              <a:solidFill>
                <a:srgbClr val="7F0506"/>
              </a:solidFill>
              <a:prstDash val="solid"/>
              <a:round/>
            </a:ln>
            <a:effectLst/>
          </c:spPr>
          <c:marker>
            <c:symbol val="none"/>
          </c:marker>
          <c:cat>
            <c:numRef>
              <c:f>DATA1.6!$C$15:$C$152</c:f>
              <c:numCache>
                <c:formatCode>mmm\-yy</c:formatCode>
                <c:ptCount val="13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numCache>
            </c:numRef>
          </c:cat>
          <c:val>
            <c:numRef>
              <c:f>DATA1.6!$G$15:$G$152</c:f>
              <c:numCache>
                <c:formatCode>General</c:formatCode>
                <c:ptCount val="138"/>
                <c:pt idx="0">
                  <c:v>-21</c:v>
                </c:pt>
                <c:pt idx="1">
                  <c:v>-22</c:v>
                </c:pt>
                <c:pt idx="2">
                  <c:v>-23.3</c:v>
                </c:pt>
                <c:pt idx="3">
                  <c:v>-28.4</c:v>
                </c:pt>
                <c:pt idx="4">
                  <c:v>-24.6</c:v>
                </c:pt>
                <c:pt idx="5">
                  <c:v>-17</c:v>
                </c:pt>
                <c:pt idx="6">
                  <c:v>-19.2</c:v>
                </c:pt>
                <c:pt idx="7">
                  <c:v>-15.8</c:v>
                </c:pt>
                <c:pt idx="8">
                  <c:v>-19</c:v>
                </c:pt>
                <c:pt idx="9">
                  <c:v>-16.100000000000001</c:v>
                </c:pt>
                <c:pt idx="10">
                  <c:v>-16</c:v>
                </c:pt>
                <c:pt idx="11">
                  <c:v>-8.9</c:v>
                </c:pt>
                <c:pt idx="12">
                  <c:v>-13.4</c:v>
                </c:pt>
                <c:pt idx="13">
                  <c:v>-20.100000000000001</c:v>
                </c:pt>
                <c:pt idx="14">
                  <c:v>-23.1</c:v>
                </c:pt>
                <c:pt idx="15">
                  <c:v>-21</c:v>
                </c:pt>
                <c:pt idx="16">
                  <c:v>-31.3</c:v>
                </c:pt>
                <c:pt idx="17">
                  <c:v>-27.2</c:v>
                </c:pt>
                <c:pt idx="18">
                  <c:v>-24.6</c:v>
                </c:pt>
                <c:pt idx="19">
                  <c:v>-23.5</c:v>
                </c:pt>
                <c:pt idx="20">
                  <c:v>-17.8</c:v>
                </c:pt>
                <c:pt idx="21">
                  <c:v>-18.7</c:v>
                </c:pt>
                <c:pt idx="22">
                  <c:v>-26.1</c:v>
                </c:pt>
                <c:pt idx="23">
                  <c:v>-21.1</c:v>
                </c:pt>
                <c:pt idx="24">
                  <c:v>-19.600000000000001</c:v>
                </c:pt>
                <c:pt idx="25">
                  <c:v>-21</c:v>
                </c:pt>
                <c:pt idx="26">
                  <c:v>-25.5</c:v>
                </c:pt>
                <c:pt idx="27">
                  <c:v>-25</c:v>
                </c:pt>
                <c:pt idx="28">
                  <c:v>-26.8</c:v>
                </c:pt>
                <c:pt idx="29">
                  <c:v>-27.4</c:v>
                </c:pt>
                <c:pt idx="30">
                  <c:v>-26.5</c:v>
                </c:pt>
                <c:pt idx="31">
                  <c:v>-22.4</c:v>
                </c:pt>
                <c:pt idx="32">
                  <c:v>-24.9</c:v>
                </c:pt>
                <c:pt idx="33">
                  <c:v>-30.9</c:v>
                </c:pt>
                <c:pt idx="34">
                  <c:v>-31.5</c:v>
                </c:pt>
                <c:pt idx="35">
                  <c:v>-32</c:v>
                </c:pt>
                <c:pt idx="36">
                  <c:v>-33</c:v>
                </c:pt>
                <c:pt idx="37">
                  <c:v>-30.6</c:v>
                </c:pt>
                <c:pt idx="38">
                  <c:v>-32.200000000000003</c:v>
                </c:pt>
                <c:pt idx="39">
                  <c:v>-31.3</c:v>
                </c:pt>
                <c:pt idx="40">
                  <c:v>-31.1</c:v>
                </c:pt>
                <c:pt idx="41">
                  <c:v>-43.2</c:v>
                </c:pt>
                <c:pt idx="42">
                  <c:v>-42.8</c:v>
                </c:pt>
                <c:pt idx="43">
                  <c:v>-41.8</c:v>
                </c:pt>
                <c:pt idx="44">
                  <c:v>-40.9</c:v>
                </c:pt>
                <c:pt idx="45">
                  <c:v>-46</c:v>
                </c:pt>
                <c:pt idx="46">
                  <c:v>-38.4</c:v>
                </c:pt>
                <c:pt idx="47">
                  <c:v>-31.4</c:v>
                </c:pt>
                <c:pt idx="48">
                  <c:v>-28.6</c:v>
                </c:pt>
                <c:pt idx="49">
                  <c:v>-22.5</c:v>
                </c:pt>
                <c:pt idx="50">
                  <c:v>-22.4</c:v>
                </c:pt>
                <c:pt idx="51">
                  <c:v>-22.7</c:v>
                </c:pt>
                <c:pt idx="52">
                  <c:v>-13.1</c:v>
                </c:pt>
                <c:pt idx="53">
                  <c:v>-2.5</c:v>
                </c:pt>
                <c:pt idx="54">
                  <c:v>-4.5999999999999996</c:v>
                </c:pt>
                <c:pt idx="55">
                  <c:v>-7</c:v>
                </c:pt>
                <c:pt idx="56">
                  <c:v>-9.6999999999999993</c:v>
                </c:pt>
                <c:pt idx="57">
                  <c:v>-7.1</c:v>
                </c:pt>
                <c:pt idx="58">
                  <c:v>-8.1</c:v>
                </c:pt>
                <c:pt idx="59">
                  <c:v>-4.9000000000000004</c:v>
                </c:pt>
                <c:pt idx="60">
                  <c:v>2.5</c:v>
                </c:pt>
                <c:pt idx="61">
                  <c:v>4.5</c:v>
                </c:pt>
                <c:pt idx="62">
                  <c:v>4.9000000000000004</c:v>
                </c:pt>
                <c:pt idx="63">
                  <c:v>6</c:v>
                </c:pt>
                <c:pt idx="64">
                  <c:v>6.5</c:v>
                </c:pt>
                <c:pt idx="65">
                  <c:v>18.399999999999999</c:v>
                </c:pt>
                <c:pt idx="66">
                  <c:v>19.7</c:v>
                </c:pt>
                <c:pt idx="67">
                  <c:v>22.3</c:v>
                </c:pt>
                <c:pt idx="68">
                  <c:v>14.8</c:v>
                </c:pt>
                <c:pt idx="69">
                  <c:v>15.8</c:v>
                </c:pt>
                <c:pt idx="70">
                  <c:v>21.6</c:v>
                </c:pt>
                <c:pt idx="71">
                  <c:v>15.3</c:v>
                </c:pt>
                <c:pt idx="72">
                  <c:v>9</c:v>
                </c:pt>
                <c:pt idx="73">
                  <c:v>4.4000000000000004</c:v>
                </c:pt>
                <c:pt idx="74">
                  <c:v>-0.3</c:v>
                </c:pt>
                <c:pt idx="75">
                  <c:v>-4.4000000000000004</c:v>
                </c:pt>
                <c:pt idx="76">
                  <c:v>-10.1</c:v>
                </c:pt>
                <c:pt idx="77">
                  <c:v>-9.4</c:v>
                </c:pt>
                <c:pt idx="78">
                  <c:v>-27.6</c:v>
                </c:pt>
                <c:pt idx="79">
                  <c:v>-42.8</c:v>
                </c:pt>
                <c:pt idx="80">
                  <c:v>-15.1</c:v>
                </c:pt>
                <c:pt idx="81">
                  <c:v>-14.3</c:v>
                </c:pt>
                <c:pt idx="82">
                  <c:v>-15.4</c:v>
                </c:pt>
                <c:pt idx="83">
                  <c:v>-16.600000000000001</c:v>
                </c:pt>
                <c:pt idx="84">
                  <c:v>-5.3</c:v>
                </c:pt>
                <c:pt idx="85">
                  <c:v>-23.1</c:v>
                </c:pt>
                <c:pt idx="86">
                  <c:v>-17.3</c:v>
                </c:pt>
                <c:pt idx="87">
                  <c:v>-13</c:v>
                </c:pt>
                <c:pt idx="88">
                  <c:v>-11.4</c:v>
                </c:pt>
                <c:pt idx="89">
                  <c:v>-17.5</c:v>
                </c:pt>
                <c:pt idx="90">
                  <c:v>-8.3000000000000007</c:v>
                </c:pt>
                <c:pt idx="91">
                  <c:v>-4</c:v>
                </c:pt>
                <c:pt idx="92">
                  <c:v>-6.9</c:v>
                </c:pt>
                <c:pt idx="93">
                  <c:v>1.3</c:v>
                </c:pt>
                <c:pt idx="94">
                  <c:v>3.5</c:v>
                </c:pt>
                <c:pt idx="95">
                  <c:v>-3.1</c:v>
                </c:pt>
                <c:pt idx="96">
                  <c:v>-3.2</c:v>
                </c:pt>
                <c:pt idx="97">
                  <c:v>1.9</c:v>
                </c:pt>
                <c:pt idx="98">
                  <c:v>6.6</c:v>
                </c:pt>
                <c:pt idx="99">
                  <c:v>8.9</c:v>
                </c:pt>
                <c:pt idx="100">
                  <c:v>11.5</c:v>
                </c:pt>
                <c:pt idx="101">
                  <c:v>9</c:v>
                </c:pt>
                <c:pt idx="102">
                  <c:v>17.399999999999999</c:v>
                </c:pt>
                <c:pt idx="103">
                  <c:v>22.9</c:v>
                </c:pt>
                <c:pt idx="104">
                  <c:v>15.3</c:v>
                </c:pt>
                <c:pt idx="105">
                  <c:v>14.4</c:v>
                </c:pt>
                <c:pt idx="106">
                  <c:v>13.6</c:v>
                </c:pt>
                <c:pt idx="107">
                  <c:v>13.4</c:v>
                </c:pt>
                <c:pt idx="108">
                  <c:v>8.9</c:v>
                </c:pt>
                <c:pt idx="109">
                  <c:v>18.899999999999999</c:v>
                </c:pt>
                <c:pt idx="110">
                  <c:v>17.7</c:v>
                </c:pt>
                <c:pt idx="111">
                  <c:v>23.6</c:v>
                </c:pt>
                <c:pt idx="112">
                  <c:v>25.1</c:v>
                </c:pt>
                <c:pt idx="113">
                  <c:v>21</c:v>
                </c:pt>
                <c:pt idx="114">
                  <c:v>15.9</c:v>
                </c:pt>
                <c:pt idx="115">
                  <c:v>11.9</c:v>
                </c:pt>
                <c:pt idx="116">
                  <c:v>10.5</c:v>
                </c:pt>
                <c:pt idx="117">
                  <c:v>10.7</c:v>
                </c:pt>
                <c:pt idx="118">
                  <c:v>11.1</c:v>
                </c:pt>
                <c:pt idx="119">
                  <c:v>11.4</c:v>
                </c:pt>
                <c:pt idx="120">
                  <c:v>-1.6</c:v>
                </c:pt>
                <c:pt idx="121">
                  <c:v>6.1</c:v>
                </c:pt>
                <c:pt idx="122">
                  <c:v>10.5</c:v>
                </c:pt>
                <c:pt idx="123">
                  <c:v>5.6</c:v>
                </c:pt>
                <c:pt idx="124">
                  <c:v>7.3</c:v>
                </c:pt>
                <c:pt idx="125">
                  <c:v>7.9</c:v>
                </c:pt>
                <c:pt idx="126">
                  <c:v>22.1</c:v>
                </c:pt>
                <c:pt idx="127">
                  <c:v>28.8</c:v>
                </c:pt>
                <c:pt idx="128">
                  <c:v>20.2</c:v>
                </c:pt>
                <c:pt idx="129">
                  <c:v>15.4</c:v>
                </c:pt>
                <c:pt idx="130">
                  <c:v>17.8</c:v>
                </c:pt>
                <c:pt idx="131">
                  <c:v>29.1</c:v>
                </c:pt>
                <c:pt idx="132">
                  <c:v>25.2</c:v>
                </c:pt>
                <c:pt idx="133">
                  <c:v>33.6</c:v>
                </c:pt>
                <c:pt idx="134">
                  <c:v>26.6</c:v>
                </c:pt>
                <c:pt idx="135">
                  <c:v>1.1000000000000001</c:v>
                </c:pt>
                <c:pt idx="136">
                  <c:v>-40.299999999999997</c:v>
                </c:pt>
                <c:pt idx="137">
                  <c:v>-46.8</c:v>
                </c:pt>
              </c:numCache>
            </c:numRef>
          </c:val>
          <c:smooth val="0"/>
          <c:extLst>
            <c:ext xmlns:c16="http://schemas.microsoft.com/office/drawing/2014/chart" uri="{C3380CC4-5D6E-409C-BE32-E72D297353CC}">
              <c16:uniqueId val="{00000002-DE30-4EAA-A88C-901E11FB5D2B}"/>
            </c:ext>
          </c:extLst>
        </c:ser>
        <c:dLbls>
          <c:showLegendKey val="0"/>
          <c:showVal val="0"/>
          <c:showCatName val="0"/>
          <c:showSerName val="0"/>
          <c:showPercent val="0"/>
          <c:showBubbleSize val="0"/>
        </c:dLbls>
        <c:smooth val="0"/>
        <c:axId val="1245830200"/>
        <c:axId val="1245832496"/>
      </c:lineChart>
      <c:dateAx>
        <c:axId val="1245830200"/>
        <c:scaling>
          <c:orientation val="minMax"/>
        </c:scaling>
        <c:delete val="0"/>
        <c:axPos val="b"/>
        <c:numFmt formatCode="yyyy" sourceLinked="0"/>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245832496"/>
        <c:crosses val="autoZero"/>
        <c:auto val="1"/>
        <c:lblOffset val="0"/>
        <c:baseTimeUnit val="months"/>
        <c:majorUnit val="1"/>
        <c:majorTimeUnit val="years"/>
      </c:dateAx>
      <c:valAx>
        <c:axId val="1245832496"/>
        <c:scaling>
          <c:orientation val="minMax"/>
        </c:scaling>
        <c:delete val="0"/>
        <c:axPos val="l"/>
        <c:majorGridlines>
          <c:spPr>
            <a:ln w="9525" cap="flat" cmpd="sng" algn="ctr">
              <a:solidFill>
                <a:srgbClr val="C8C8C8"/>
              </a:solidFill>
              <a:prstDash val="solid"/>
              <a:round/>
            </a:ln>
            <a:effectLst/>
          </c:spPr>
        </c:majorGridlines>
        <c:numFmt formatCode="General"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245830200"/>
        <c:crosses val="autoZero"/>
        <c:crossBetween val="between"/>
      </c:valAx>
      <c:spPr>
        <a:solidFill>
          <a:srgbClr val="FFFFFF"/>
        </a:solid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5.7530273463834589E-2"/>
          <c:y val="4.5987237386637576E-2"/>
          <c:w val="0.93483491019343312"/>
          <c:h val="7.4332819051677115E-2"/>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1.9920803043647736E-2"/>
          <c:w val="0.98906927548920154"/>
          <c:h val="0.97509899619544038"/>
        </c:manualLayout>
      </c:layout>
      <c:barChart>
        <c:barDir val="col"/>
        <c:grouping val="clustered"/>
        <c:varyColors val="0"/>
        <c:ser>
          <c:idx val="0"/>
          <c:order val="0"/>
          <c:spPr>
            <a:solidFill>
              <a:srgbClr val="037BC1"/>
            </a:solidFill>
            <a:ln w="6350" cmpd="sng">
              <a:solidFill>
                <a:srgbClr val="000000"/>
              </a:solidFill>
              <a:round/>
            </a:ln>
            <a:effectLst/>
          </c:spPr>
          <c:invertIfNegative val="0"/>
          <c:dPt>
            <c:idx val="1"/>
            <c:invertIfNegative val="0"/>
            <c:bubble3D val="0"/>
            <c:spPr>
              <a:solidFill>
                <a:srgbClr val="DA2128"/>
              </a:solidFill>
              <a:ln w="6350" cmpd="sng">
                <a:solidFill>
                  <a:srgbClr val="000000"/>
                </a:solidFill>
                <a:round/>
              </a:ln>
              <a:effectLst/>
            </c:spPr>
            <c:extLst>
              <c:ext xmlns:c16="http://schemas.microsoft.com/office/drawing/2014/chart" uri="{C3380CC4-5D6E-409C-BE32-E72D297353CC}">
                <c16:uniqueId val="{00000001-9D66-44D6-A824-59DBE98EFB28}"/>
              </c:ext>
            </c:extLst>
          </c:dPt>
          <c:cat>
            <c:strRef>
              <c:f>Tourism!$A$33:$A$55</c:f>
              <c:strCache>
                <c:ptCount val="21"/>
                <c:pt idx="0">
                  <c:v>Croatia</c:v>
                </c:pt>
                <c:pt idx="1">
                  <c:v>GREECE</c:v>
                </c:pt>
                <c:pt idx="2">
                  <c:v>Iceland</c:v>
                </c:pt>
                <c:pt idx="3">
                  <c:v>Portugal</c:v>
                </c:pt>
                <c:pt idx="4">
                  <c:v>Thailand</c:v>
                </c:pt>
                <c:pt idx="5">
                  <c:v>Costa Rica</c:v>
                </c:pt>
                <c:pt idx="6">
                  <c:v>New Zealand</c:v>
                </c:pt>
                <c:pt idx="7">
                  <c:v>MENA</c:v>
                </c:pt>
                <c:pt idx="8">
                  <c:v>Turkey</c:v>
                </c:pt>
                <c:pt idx="9">
                  <c:v>Spain</c:v>
                </c:pt>
                <c:pt idx="10">
                  <c:v>Australia</c:v>
                </c:pt>
                <c:pt idx="11">
                  <c:v>Colombia</c:v>
                </c:pt>
                <c:pt idx="12">
                  <c:v>Philippines</c:v>
                </c:pt>
                <c:pt idx="13">
                  <c:v>United States</c:v>
                </c:pt>
                <c:pt idx="14">
                  <c:v>Estonia</c:v>
                </c:pt>
                <c:pt idx="15">
                  <c:v>Austria</c:v>
                </c:pt>
                <c:pt idx="16">
                  <c:v>South Africa</c:v>
                </c:pt>
                <c:pt idx="17">
                  <c:v>France</c:v>
                </c:pt>
                <c:pt idx="18">
                  <c:v>Italy</c:v>
                </c:pt>
                <c:pt idx="19">
                  <c:v>Argentina</c:v>
                </c:pt>
                <c:pt idx="20">
                  <c:v>Indonesia</c:v>
                </c:pt>
              </c:strCache>
            </c:strRef>
          </c:cat>
          <c:val>
            <c:numRef>
              <c:f>Tourism!$B$33:$B$55</c:f>
              <c:numCache>
                <c:formatCode>General</c:formatCode>
                <c:ptCount val="21"/>
                <c:pt idx="0">
                  <c:v>38.586873595133454</c:v>
                </c:pt>
                <c:pt idx="1">
                  <c:v>26.376696591266558</c:v>
                </c:pt>
                <c:pt idx="2">
                  <c:v>25.55029208699645</c:v>
                </c:pt>
                <c:pt idx="3">
                  <c:v>22.71093323380919</c:v>
                </c:pt>
                <c:pt idx="4">
                  <c:v>19.625226672089628</c:v>
                </c:pt>
                <c:pt idx="5">
                  <c:v>19.397347485231847</c:v>
                </c:pt>
                <c:pt idx="6">
                  <c:v>19.084131933229127</c:v>
                </c:pt>
                <c:pt idx="7">
                  <c:v>17.249070565329628</c:v>
                </c:pt>
                <c:pt idx="8">
                  <c:v>16.621316816440515</c:v>
                </c:pt>
                <c:pt idx="9">
                  <c:v>16.303197353839309</c:v>
                </c:pt>
                <c:pt idx="10">
                  <c:v>14.461391295953687</c:v>
                </c:pt>
                <c:pt idx="11">
                  <c:v>12.250899809704341</c:v>
                </c:pt>
                <c:pt idx="12">
                  <c:v>10.763623678608361</c:v>
                </c:pt>
                <c:pt idx="13">
                  <c:v>10.240454482759999</c:v>
                </c:pt>
                <c:pt idx="14">
                  <c:v>10.222800351730186</c:v>
                </c:pt>
                <c:pt idx="15">
                  <c:v>10.011948352185575</c:v>
                </c:pt>
                <c:pt idx="16">
                  <c:v>8.8935754524208956</c:v>
                </c:pt>
                <c:pt idx="17">
                  <c:v>8.0775290056577855</c:v>
                </c:pt>
                <c:pt idx="18">
                  <c:v>7.8674462658227471</c:v>
                </c:pt>
                <c:pt idx="19">
                  <c:v>7.8567752744146029</c:v>
                </c:pt>
                <c:pt idx="20">
                  <c:v>7.4738587070256397</c:v>
                </c:pt>
              </c:numCache>
            </c:numRef>
          </c:val>
          <c:extLst>
            <c:ext xmlns:c16="http://schemas.microsoft.com/office/drawing/2014/chart" uri="{C3380CC4-5D6E-409C-BE32-E72D297353CC}">
              <c16:uniqueId val="{00000002-9D66-44D6-A824-59DBE98EFB28}"/>
            </c:ext>
          </c:extLst>
        </c:ser>
        <c:dLbls>
          <c:showLegendKey val="0"/>
          <c:showVal val="0"/>
          <c:showCatName val="0"/>
          <c:showSerName val="0"/>
          <c:showPercent val="0"/>
          <c:showBubbleSize val="0"/>
        </c:dLbls>
        <c:gapWidth val="150"/>
        <c:axId val="436702208"/>
        <c:axId val="436706304"/>
      </c:barChart>
      <c:catAx>
        <c:axId val="436702208"/>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a:pPr>
            <a:endParaRPr lang="en-US"/>
          </a:p>
        </c:txPr>
        <c:crossAx val="436706304"/>
        <c:crosses val="autoZero"/>
        <c:auto val="1"/>
        <c:lblAlgn val="ctr"/>
        <c:lblOffset val="0"/>
        <c:tickLblSkip val="1"/>
        <c:noMultiLvlLbl val="0"/>
      </c:catAx>
      <c:valAx>
        <c:axId val="436706304"/>
        <c:scaling>
          <c:orientation val="minMax"/>
          <c:max val="40"/>
        </c:scaling>
        <c:delete val="0"/>
        <c:axPos val="l"/>
        <c:majorGridlines>
          <c:spPr>
            <a:ln w="9525" cmpd="sng">
              <a:solidFill>
                <a:srgbClr val="CCCCCC"/>
              </a:solidFill>
              <a:prstDash val="solid"/>
            </a:ln>
          </c:spPr>
        </c:majorGridlines>
        <c:numFmt formatCode="General" sourceLinked="1"/>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436702208"/>
        <c:crosses val="autoZero"/>
        <c:crossBetween val="between"/>
      </c:valAx>
      <c:spPr>
        <a:solidFill>
          <a:srgbClr val="FFFFFF"/>
        </a:solid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i="0" u="none" strike="noStrike" baseline="0">
          <a:solidFill>
            <a:srgbClr val="000000"/>
          </a:solidFill>
          <a:latin typeface="Arial Narrow" panose="020B0606020202030204" pitchFamily="34" charset="0"/>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815058479532161E-2"/>
          <c:y val="4.557727272727273E-2"/>
          <c:w val="0.93799890350877191"/>
          <c:h val="0.88321489898989902"/>
        </c:manualLayout>
      </c:layout>
      <c:lineChart>
        <c:grouping val="standard"/>
        <c:varyColors val="0"/>
        <c:ser>
          <c:idx val="0"/>
          <c:order val="0"/>
          <c:tx>
            <c:strRef>
              <c:f>'GDP-ST_Projectn'!$C$9</c:f>
              <c:strCache>
                <c:ptCount val="1"/>
              </c:strCache>
            </c:strRef>
          </c:tx>
          <c:spPr>
            <a:ln w="50800" cap="rnd" cmpd="sng" algn="ctr">
              <a:solidFill>
                <a:sysClr val="windowText" lastClr="000000"/>
              </a:solidFill>
              <a:prstDash val="solid"/>
              <a:round/>
            </a:ln>
            <a:effectLst/>
          </c:spPr>
          <c:marker>
            <c:symbol val="none"/>
          </c:marker>
          <c:cat>
            <c:numRef>
              <c:f>'GDP-ST_Projectn'!$A$10:$A$37</c:f>
              <c:numCache>
                <c:formatCode>yyyy\-mm\-dd</c:formatCode>
                <c:ptCount val="28"/>
                <c:pt idx="0">
                  <c:v>42005</c:v>
                </c:pt>
                <c:pt idx="1">
                  <c:v>42095</c:v>
                </c:pt>
                <c:pt idx="2">
                  <c:v>42186</c:v>
                </c:pt>
                <c:pt idx="3">
                  <c:v>42278</c:v>
                </c:pt>
                <c:pt idx="4">
                  <c:v>42370</c:v>
                </c:pt>
                <c:pt idx="5">
                  <c:v>42461</c:v>
                </c:pt>
                <c:pt idx="6">
                  <c:v>42552</c:v>
                </c:pt>
                <c:pt idx="7">
                  <c:v>42644</c:v>
                </c:pt>
                <c:pt idx="8">
                  <c:v>42736</c:v>
                </c:pt>
                <c:pt idx="9">
                  <c:v>42826</c:v>
                </c:pt>
                <c:pt idx="10">
                  <c:v>42917</c:v>
                </c:pt>
                <c:pt idx="11">
                  <c:v>43009</c:v>
                </c:pt>
                <c:pt idx="12">
                  <c:v>43101</c:v>
                </c:pt>
                <c:pt idx="13">
                  <c:v>43191</c:v>
                </c:pt>
                <c:pt idx="14">
                  <c:v>43282</c:v>
                </c:pt>
                <c:pt idx="15">
                  <c:v>43374</c:v>
                </c:pt>
                <c:pt idx="16">
                  <c:v>43466</c:v>
                </c:pt>
                <c:pt idx="17">
                  <c:v>43556</c:v>
                </c:pt>
                <c:pt idx="18">
                  <c:v>43647</c:v>
                </c:pt>
                <c:pt idx="19">
                  <c:v>43739</c:v>
                </c:pt>
                <c:pt idx="20">
                  <c:v>43831</c:v>
                </c:pt>
                <c:pt idx="21">
                  <c:v>43922</c:v>
                </c:pt>
                <c:pt idx="22">
                  <c:v>44013</c:v>
                </c:pt>
                <c:pt idx="23">
                  <c:v>44105</c:v>
                </c:pt>
                <c:pt idx="24">
                  <c:v>44197</c:v>
                </c:pt>
                <c:pt idx="25">
                  <c:v>44287</c:v>
                </c:pt>
                <c:pt idx="26">
                  <c:v>44378</c:v>
                </c:pt>
                <c:pt idx="27">
                  <c:v>44470</c:v>
                </c:pt>
              </c:numCache>
            </c:numRef>
          </c:cat>
          <c:val>
            <c:numRef>
              <c:f>'GDP-ST_Projectn'!$C$10:$C$37</c:f>
              <c:numCache>
                <c:formatCode>General</c:formatCode>
                <c:ptCount val="28"/>
                <c:pt idx="0">
                  <c:v>96.187192383784321</c:v>
                </c:pt>
                <c:pt idx="1">
                  <c:v>95.112463244200626</c:v>
                </c:pt>
                <c:pt idx="2">
                  <c:v>92.503494478111477</c:v>
                </c:pt>
                <c:pt idx="3">
                  <c:v>96.916209721211445</c:v>
                </c:pt>
                <c:pt idx="4">
                  <c:v>95.837150595022592</c:v>
                </c:pt>
                <c:pt idx="5">
                  <c:v>96.631009142113996</c:v>
                </c:pt>
                <c:pt idx="6">
                  <c:v>94.842761978392744</c:v>
                </c:pt>
                <c:pt idx="7">
                  <c:v>94.910948093621329</c:v>
                </c:pt>
                <c:pt idx="8">
                  <c:v>99.554380624801283</c:v>
                </c:pt>
                <c:pt idx="9">
                  <c:v>97.557256775332974</c:v>
                </c:pt>
                <c:pt idx="10">
                  <c:v>95.619290591420622</c:v>
                </c:pt>
                <c:pt idx="11">
                  <c:v>97.74160343757643</c:v>
                </c:pt>
                <c:pt idx="12">
                  <c:v>96.990445444420772</c:v>
                </c:pt>
                <c:pt idx="13">
                  <c:v>97.827454552658679</c:v>
                </c:pt>
                <c:pt idx="14">
                  <c:v>99.760979242594573</c:v>
                </c:pt>
                <c:pt idx="15">
                  <c:v>98.473394235310167</c:v>
                </c:pt>
                <c:pt idx="16">
                  <c:v>99.260028949872705</c:v>
                </c:pt>
                <c:pt idx="17">
                  <c:v>100.28083531456569</c:v>
                </c:pt>
                <c:pt idx="18">
                  <c:v>100.6924032630846</c:v>
                </c:pt>
                <c:pt idx="19">
                  <c:v>100</c:v>
                </c:pt>
                <c:pt idx="20">
                  <c:v>98.402066565178345</c:v>
                </c:pt>
              </c:numCache>
            </c:numRef>
          </c:val>
          <c:smooth val="0"/>
          <c:extLst>
            <c:ext xmlns:c16="http://schemas.microsoft.com/office/drawing/2014/chart" uri="{C3380CC4-5D6E-409C-BE32-E72D297353CC}">
              <c16:uniqueId val="{00000000-7303-43A7-9A09-0BA6A1FE01D4}"/>
            </c:ext>
          </c:extLst>
        </c:ser>
        <c:ser>
          <c:idx val="1"/>
          <c:order val="1"/>
          <c:tx>
            <c:strRef>
              <c:f>'GDP-ST_Projectn'!$D$9</c:f>
              <c:strCache>
                <c:ptCount val="1"/>
                <c:pt idx="0">
                  <c:v>Single-hit scenario</c:v>
                </c:pt>
              </c:strCache>
            </c:strRef>
          </c:tx>
          <c:spPr>
            <a:ln w="50800" cap="rnd" cmpd="sng" algn="ctr">
              <a:solidFill>
                <a:srgbClr val="037BC1"/>
              </a:solidFill>
              <a:prstDash val="solid"/>
              <a:round/>
            </a:ln>
            <a:effectLst/>
          </c:spPr>
          <c:marker>
            <c:symbol val="none"/>
          </c:marker>
          <c:cat>
            <c:numRef>
              <c:f>'GDP-ST_Projectn'!$A$10:$A$37</c:f>
              <c:numCache>
                <c:formatCode>yyyy\-mm\-dd</c:formatCode>
                <c:ptCount val="28"/>
                <c:pt idx="0">
                  <c:v>42005</c:v>
                </c:pt>
                <c:pt idx="1">
                  <c:v>42095</c:v>
                </c:pt>
                <c:pt idx="2">
                  <c:v>42186</c:v>
                </c:pt>
                <c:pt idx="3">
                  <c:v>42278</c:v>
                </c:pt>
                <c:pt idx="4">
                  <c:v>42370</c:v>
                </c:pt>
                <c:pt idx="5">
                  <c:v>42461</c:v>
                </c:pt>
                <c:pt idx="6">
                  <c:v>42552</c:v>
                </c:pt>
                <c:pt idx="7">
                  <c:v>42644</c:v>
                </c:pt>
                <c:pt idx="8">
                  <c:v>42736</c:v>
                </c:pt>
                <c:pt idx="9">
                  <c:v>42826</c:v>
                </c:pt>
                <c:pt idx="10">
                  <c:v>42917</c:v>
                </c:pt>
                <c:pt idx="11">
                  <c:v>43009</c:v>
                </c:pt>
                <c:pt idx="12">
                  <c:v>43101</c:v>
                </c:pt>
                <c:pt idx="13">
                  <c:v>43191</c:v>
                </c:pt>
                <c:pt idx="14">
                  <c:v>43282</c:v>
                </c:pt>
                <c:pt idx="15">
                  <c:v>43374</c:v>
                </c:pt>
                <c:pt idx="16">
                  <c:v>43466</c:v>
                </c:pt>
                <c:pt idx="17">
                  <c:v>43556</c:v>
                </c:pt>
                <c:pt idx="18">
                  <c:v>43647</c:v>
                </c:pt>
                <c:pt idx="19">
                  <c:v>43739</c:v>
                </c:pt>
                <c:pt idx="20">
                  <c:v>43831</c:v>
                </c:pt>
                <c:pt idx="21">
                  <c:v>43922</c:v>
                </c:pt>
                <c:pt idx="22">
                  <c:v>44013</c:v>
                </c:pt>
                <c:pt idx="23">
                  <c:v>44105</c:v>
                </c:pt>
                <c:pt idx="24">
                  <c:v>44197</c:v>
                </c:pt>
                <c:pt idx="25">
                  <c:v>44287</c:v>
                </c:pt>
                <c:pt idx="26">
                  <c:v>44378</c:v>
                </c:pt>
                <c:pt idx="27">
                  <c:v>44470</c:v>
                </c:pt>
              </c:numCache>
            </c:numRef>
          </c:cat>
          <c:val>
            <c:numRef>
              <c:f>'GDP-ST_Projectn'!$D$10:$D$37</c:f>
              <c:numCache>
                <c:formatCode>General</c:formatCode>
                <c:ptCount val="28"/>
                <c:pt idx="20">
                  <c:v>98.402066565178345</c:v>
                </c:pt>
                <c:pt idx="21">
                  <c:v>84.77684107837409</c:v>
                </c:pt>
                <c:pt idx="22">
                  <c:v>91.103278244707823</c:v>
                </c:pt>
                <c:pt idx="23">
                  <c:v>93.952575530625509</c:v>
                </c:pt>
                <c:pt idx="24">
                  <c:v>95.174528857489477</c:v>
                </c:pt>
                <c:pt idx="25">
                  <c:v>95.969734317716188</c:v>
                </c:pt>
                <c:pt idx="26">
                  <c:v>96.570388193118461</c:v>
                </c:pt>
                <c:pt idx="27">
                  <c:v>96.970970273640859</c:v>
                </c:pt>
              </c:numCache>
            </c:numRef>
          </c:val>
          <c:smooth val="0"/>
          <c:extLst>
            <c:ext xmlns:c16="http://schemas.microsoft.com/office/drawing/2014/chart" uri="{C3380CC4-5D6E-409C-BE32-E72D297353CC}">
              <c16:uniqueId val="{00000001-7303-43A7-9A09-0BA6A1FE01D4}"/>
            </c:ext>
          </c:extLst>
        </c:ser>
        <c:ser>
          <c:idx val="2"/>
          <c:order val="2"/>
          <c:tx>
            <c:strRef>
              <c:f>'GDP-ST_Projectn'!$E$9</c:f>
              <c:strCache>
                <c:ptCount val="1"/>
                <c:pt idx="0">
                  <c:v>Double-hit scenario</c:v>
                </c:pt>
              </c:strCache>
            </c:strRef>
          </c:tx>
          <c:spPr>
            <a:ln w="50800"/>
          </c:spPr>
          <c:marker>
            <c:symbol val="none"/>
          </c:marker>
          <c:cat>
            <c:numRef>
              <c:f>'GDP-ST_Projectn'!$A$10:$A$37</c:f>
              <c:numCache>
                <c:formatCode>yyyy\-mm\-dd</c:formatCode>
                <c:ptCount val="28"/>
                <c:pt idx="0">
                  <c:v>42005</c:v>
                </c:pt>
                <c:pt idx="1">
                  <c:v>42095</c:v>
                </c:pt>
                <c:pt idx="2">
                  <c:v>42186</c:v>
                </c:pt>
                <c:pt idx="3">
                  <c:v>42278</c:v>
                </c:pt>
                <c:pt idx="4">
                  <c:v>42370</c:v>
                </c:pt>
                <c:pt idx="5">
                  <c:v>42461</c:v>
                </c:pt>
                <c:pt idx="6">
                  <c:v>42552</c:v>
                </c:pt>
                <c:pt idx="7">
                  <c:v>42644</c:v>
                </c:pt>
                <c:pt idx="8">
                  <c:v>42736</c:v>
                </c:pt>
                <c:pt idx="9">
                  <c:v>42826</c:v>
                </c:pt>
                <c:pt idx="10">
                  <c:v>42917</c:v>
                </c:pt>
                <c:pt idx="11">
                  <c:v>43009</c:v>
                </c:pt>
                <c:pt idx="12">
                  <c:v>43101</c:v>
                </c:pt>
                <c:pt idx="13">
                  <c:v>43191</c:v>
                </c:pt>
                <c:pt idx="14">
                  <c:v>43282</c:v>
                </c:pt>
                <c:pt idx="15">
                  <c:v>43374</c:v>
                </c:pt>
                <c:pt idx="16">
                  <c:v>43466</c:v>
                </c:pt>
                <c:pt idx="17">
                  <c:v>43556</c:v>
                </c:pt>
                <c:pt idx="18">
                  <c:v>43647</c:v>
                </c:pt>
                <c:pt idx="19">
                  <c:v>43739</c:v>
                </c:pt>
                <c:pt idx="20">
                  <c:v>43831</c:v>
                </c:pt>
                <c:pt idx="21">
                  <c:v>43922</c:v>
                </c:pt>
                <c:pt idx="22">
                  <c:v>44013</c:v>
                </c:pt>
                <c:pt idx="23">
                  <c:v>44105</c:v>
                </c:pt>
                <c:pt idx="24">
                  <c:v>44197</c:v>
                </c:pt>
                <c:pt idx="25">
                  <c:v>44287</c:v>
                </c:pt>
                <c:pt idx="26">
                  <c:v>44378</c:v>
                </c:pt>
                <c:pt idx="27">
                  <c:v>44470</c:v>
                </c:pt>
              </c:numCache>
            </c:numRef>
          </c:cat>
          <c:val>
            <c:numRef>
              <c:f>'GDP-ST_Projectn'!$E$10:$E$37</c:f>
              <c:numCache>
                <c:formatCode>General</c:formatCode>
                <c:ptCount val="28"/>
                <c:pt idx="20">
                  <c:v>98.402066565178345</c:v>
                </c:pt>
                <c:pt idx="21">
                  <c:v>84.77684107837409</c:v>
                </c:pt>
                <c:pt idx="22">
                  <c:v>91.076052480559923</c:v>
                </c:pt>
                <c:pt idx="23">
                  <c:v>86.603158446190378</c:v>
                </c:pt>
                <c:pt idx="24">
                  <c:v>90.386446198834179</c:v>
                </c:pt>
                <c:pt idx="25">
                  <c:v>91.895062426938978</c:v>
                </c:pt>
                <c:pt idx="26">
                  <c:v>93.210640259475667</c:v>
                </c:pt>
                <c:pt idx="27">
                  <c:v>93.813665647173721</c:v>
                </c:pt>
              </c:numCache>
            </c:numRef>
          </c:val>
          <c:smooth val="0"/>
          <c:extLst>
            <c:ext xmlns:c16="http://schemas.microsoft.com/office/drawing/2014/chart" uri="{C3380CC4-5D6E-409C-BE32-E72D297353CC}">
              <c16:uniqueId val="{00000002-7303-43A7-9A09-0BA6A1FE01D4}"/>
            </c:ext>
          </c:extLst>
        </c:ser>
        <c:dLbls>
          <c:showLegendKey val="0"/>
          <c:showVal val="0"/>
          <c:showCatName val="0"/>
          <c:showSerName val="0"/>
          <c:showPercent val="0"/>
          <c:showBubbleSize val="0"/>
        </c:dLbls>
        <c:smooth val="0"/>
        <c:axId val="250262656"/>
        <c:axId val="250264192"/>
      </c:lineChart>
      <c:dateAx>
        <c:axId val="250262656"/>
        <c:scaling>
          <c:orientation val="minMax"/>
        </c:scaling>
        <c:delete val="0"/>
        <c:axPos val="b"/>
        <c:numFmt formatCode="yyyy"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0" vert="horz"/>
          <a:lstStyle/>
          <a:p>
            <a:pPr>
              <a:defRPr/>
            </a:pPr>
            <a:endParaRPr lang="en-US"/>
          </a:p>
        </c:txPr>
        <c:crossAx val="250264192"/>
        <c:crosses val="autoZero"/>
        <c:auto val="1"/>
        <c:lblOffset val="0"/>
        <c:baseTimeUnit val="months"/>
        <c:majorUnit val="12"/>
        <c:majorTimeUnit val="months"/>
        <c:minorUnit val="3"/>
        <c:minorTimeUnit val="months"/>
      </c:dateAx>
      <c:valAx>
        <c:axId val="250264192"/>
        <c:scaling>
          <c:orientation val="minMax"/>
        </c:scaling>
        <c:delete val="0"/>
        <c:axPos val="l"/>
        <c:majorGridlines>
          <c:spPr>
            <a:ln w="9525" cmpd="sng">
              <a:solidFill>
                <a:srgbClr val="CCCCCC"/>
              </a:solidFill>
              <a:prstDash val="solid"/>
            </a:ln>
          </c:spPr>
        </c:majorGridlines>
        <c:numFmt formatCode="General" sourceLinked="1"/>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250262656"/>
        <c:crosses val="autoZero"/>
        <c:crossBetween val="between"/>
      </c:valAx>
      <c:spPr>
        <a:solidFill>
          <a:srgbClr val="FFFFFF"/>
        </a:solidFill>
        <a:ln w="9525">
          <a:noFill/>
        </a:ln>
        <a:effectLst/>
        <a:extLst>
          <a:ext uri="{91240B29-F687-4F45-9708-019B960494DF}">
            <a14:hiddenLine xmlns:a14="http://schemas.microsoft.com/office/drawing/2010/main" w="9525">
              <a:solidFill>
                <a:srgbClr val="000000"/>
              </a:solidFill>
            </a14:hiddenLine>
          </a:ext>
        </a:extLst>
      </c:spPr>
    </c:plotArea>
    <c:legend>
      <c:legendPos val="r"/>
      <c:legendEntry>
        <c:idx val="0"/>
        <c:delete val="1"/>
      </c:legendEntry>
      <c:layout>
        <c:manualLayout>
          <c:xMode val="edge"/>
          <c:yMode val="edge"/>
          <c:x val="6.2667651063043089E-2"/>
          <c:y val="5.1856438458443573E-2"/>
          <c:w val="0.23219638140558482"/>
          <c:h val="0.13657435910306193"/>
        </c:manualLayout>
      </c:layout>
      <c:overlay val="1"/>
      <c:spPr>
        <a:noFill/>
        <a:ln>
          <a:noFill/>
          <a:round/>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round/>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1.9920803043647736E-2"/>
          <c:w val="0.98906927548920154"/>
          <c:h val="0.97509899619544038"/>
        </c:manualLayout>
      </c:layout>
      <c:barChart>
        <c:barDir val="col"/>
        <c:grouping val="clustered"/>
        <c:varyColors val="0"/>
        <c:ser>
          <c:idx val="0"/>
          <c:order val="0"/>
          <c:spPr>
            <a:solidFill>
              <a:srgbClr val="037BC1"/>
            </a:solidFill>
            <a:ln w="6350" cmpd="sng">
              <a:solidFill>
                <a:srgbClr val="000000"/>
              </a:solidFill>
              <a:round/>
            </a:ln>
            <a:effectLst/>
          </c:spPr>
          <c:invertIfNegative val="0"/>
          <c:dPt>
            <c:idx val="2"/>
            <c:invertIfNegative val="0"/>
            <c:bubble3D val="0"/>
            <c:spPr>
              <a:solidFill>
                <a:srgbClr val="DA2128"/>
              </a:solidFill>
              <a:ln w="6350" cmpd="sng">
                <a:solidFill>
                  <a:srgbClr val="000000"/>
                </a:solidFill>
                <a:round/>
              </a:ln>
              <a:effectLst/>
            </c:spPr>
            <c:extLst>
              <c:ext xmlns:c16="http://schemas.microsoft.com/office/drawing/2014/chart" uri="{C3380CC4-5D6E-409C-BE32-E72D297353CC}">
                <c16:uniqueId val="{00000001-1EF6-4B8A-89BF-F6FCA0CD7032}"/>
              </c:ext>
            </c:extLst>
          </c:dPt>
          <c:dPt>
            <c:idx val="10"/>
            <c:invertIfNegative val="0"/>
            <c:bubble3D val="0"/>
            <c:spPr>
              <a:solidFill>
                <a:srgbClr val="8CC841"/>
              </a:solidFill>
              <a:ln w="6350" cmpd="sng">
                <a:solidFill>
                  <a:srgbClr val="000000"/>
                </a:solidFill>
                <a:round/>
              </a:ln>
              <a:effectLst/>
            </c:spPr>
            <c:extLst>
              <c:ext xmlns:c16="http://schemas.microsoft.com/office/drawing/2014/chart" uri="{C3380CC4-5D6E-409C-BE32-E72D297353CC}">
                <c16:uniqueId val="{00000003-1EF6-4B8A-89BF-F6FCA0CD7032}"/>
              </c:ext>
            </c:extLst>
          </c:dPt>
          <c:cat>
            <c:strRef>
              <c:f>'Transfer-analysis'!$R$70:$R$97</c:f>
              <c:strCache>
                <c:ptCount val="15"/>
                <c:pt idx="0">
                  <c:v>Turkey</c:v>
                </c:pt>
                <c:pt idx="1">
                  <c:v>Slovakia</c:v>
                </c:pt>
                <c:pt idx="2">
                  <c:v>Greece</c:v>
                </c:pt>
                <c:pt idx="3">
                  <c:v>Italy</c:v>
                </c:pt>
                <c:pt idx="4">
                  <c:v>Portugal</c:v>
                </c:pt>
                <c:pt idx="5">
                  <c:v>Hungary</c:v>
                </c:pt>
                <c:pt idx="6">
                  <c:v>Czech Republic</c:v>
                </c:pt>
                <c:pt idx="7">
                  <c:v>Spain</c:v>
                </c:pt>
                <c:pt idx="8">
                  <c:v>Slovenia</c:v>
                </c:pt>
                <c:pt idx="9">
                  <c:v>Poland</c:v>
                </c:pt>
                <c:pt idx="10">
                  <c:v>OECD-EU</c:v>
                </c:pt>
                <c:pt idx="11">
                  <c:v>Austria</c:v>
                </c:pt>
                <c:pt idx="12">
                  <c:v>Belgium</c:v>
                </c:pt>
                <c:pt idx="13">
                  <c:v>United Kingdom</c:v>
                </c:pt>
                <c:pt idx="14">
                  <c:v>Ireland</c:v>
                </c:pt>
              </c:strCache>
            </c:strRef>
          </c:cat>
          <c:val>
            <c:numRef>
              <c:f>'Transfer-analysis'!$S$70:$S$97</c:f>
              <c:numCache>
                <c:formatCode>General</c:formatCode>
                <c:ptCount val="15"/>
                <c:pt idx="0">
                  <c:v>2.2999999999999989</c:v>
                </c:pt>
                <c:pt idx="1">
                  <c:v>4.3000000000000007</c:v>
                </c:pt>
                <c:pt idx="2">
                  <c:v>5.3999999999999986</c:v>
                </c:pt>
                <c:pt idx="3">
                  <c:v>5.5999999999999979</c:v>
                </c:pt>
                <c:pt idx="4">
                  <c:v>5.6</c:v>
                </c:pt>
                <c:pt idx="5">
                  <c:v>5.6000000000000014</c:v>
                </c:pt>
                <c:pt idx="6">
                  <c:v>5.7000000000000011</c:v>
                </c:pt>
                <c:pt idx="7">
                  <c:v>7.6</c:v>
                </c:pt>
                <c:pt idx="8">
                  <c:v>8.8999999999999986</c:v>
                </c:pt>
                <c:pt idx="9">
                  <c:v>9.2999999999999989</c:v>
                </c:pt>
                <c:pt idx="10">
                  <c:v>9.44</c:v>
                </c:pt>
                <c:pt idx="11">
                  <c:v>11.8</c:v>
                </c:pt>
                <c:pt idx="12">
                  <c:v>12.3</c:v>
                </c:pt>
                <c:pt idx="13">
                  <c:v>13.3</c:v>
                </c:pt>
                <c:pt idx="14">
                  <c:v>18.899999999999999</c:v>
                </c:pt>
              </c:numCache>
            </c:numRef>
          </c:val>
          <c:extLst>
            <c:ext xmlns:c16="http://schemas.microsoft.com/office/drawing/2014/chart" uri="{C3380CC4-5D6E-409C-BE32-E72D297353CC}">
              <c16:uniqueId val="{00000004-1EF6-4B8A-89BF-F6FCA0CD7032}"/>
            </c:ext>
          </c:extLst>
        </c:ser>
        <c:dLbls>
          <c:showLegendKey val="0"/>
          <c:showVal val="0"/>
          <c:showCatName val="0"/>
          <c:showSerName val="0"/>
          <c:showPercent val="0"/>
          <c:showBubbleSize val="0"/>
        </c:dLbls>
        <c:gapWidth val="150"/>
        <c:axId val="436702208"/>
        <c:axId val="436706304"/>
      </c:barChart>
      <c:catAx>
        <c:axId val="436702208"/>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1800000" vert="horz"/>
          <a:lstStyle/>
          <a:p>
            <a:pPr>
              <a:defRPr/>
            </a:pPr>
            <a:endParaRPr lang="en-US"/>
          </a:p>
        </c:txPr>
        <c:crossAx val="436706304"/>
        <c:crosses val="autoZero"/>
        <c:auto val="1"/>
        <c:lblAlgn val="ctr"/>
        <c:lblOffset val="0"/>
        <c:tickLblSkip val="1"/>
        <c:noMultiLvlLbl val="0"/>
      </c:catAx>
      <c:valAx>
        <c:axId val="436706304"/>
        <c:scaling>
          <c:orientation val="minMax"/>
        </c:scaling>
        <c:delete val="0"/>
        <c:axPos val="l"/>
        <c:majorGridlines>
          <c:spPr>
            <a:ln w="9525" cmpd="sng">
              <a:solidFill>
                <a:srgbClr val="CCCCCC"/>
              </a:solidFill>
              <a:prstDash val="solid"/>
            </a:ln>
          </c:spPr>
        </c:majorGridlines>
        <c:numFmt formatCode="General" sourceLinked="1"/>
        <c:majorTickMark val="in"/>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000000"/>
                </a:solidFill>
                <a:prstDash val="solid"/>
                <a:round/>
              </a14:hiddenLine>
            </a:ext>
          </a:extLst>
        </c:spPr>
        <c:txPr>
          <a:bodyPr rot="-60000000" vert="horz"/>
          <a:lstStyle/>
          <a:p>
            <a:pPr>
              <a:defRPr/>
            </a:pPr>
            <a:endParaRPr lang="en-US"/>
          </a:p>
        </c:txPr>
        <c:crossAx val="436702208"/>
        <c:crosses val="autoZero"/>
        <c:crossBetween val="between"/>
      </c:valAx>
      <c:spPr>
        <a:solidFill>
          <a:srgbClr val="FFFFFF"/>
        </a:solid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b="1" i="0" u="none" strike="noStrike" baseline="0">
          <a:solidFill>
            <a:schemeClr val="bg2">
              <a:lumMod val="10000"/>
            </a:schemeClr>
          </a:solidFill>
          <a:latin typeface="Arial Narrow" panose="020B0606020202030204" pitchFamily="34" charset="0"/>
          <a:ea typeface="Calibri"/>
          <a:cs typeface="Calibri"/>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77777777777775E-2"/>
          <c:y val="0.1003320797946151"/>
          <c:w val="0.89316488811622718"/>
          <c:h val="0.71097670327272489"/>
        </c:manualLayout>
      </c:layout>
      <c:areaChart>
        <c:grouping val="standard"/>
        <c:varyColors val="0"/>
        <c:ser>
          <c:idx val="2"/>
          <c:order val="6"/>
          <c:tx>
            <c:strRef>
              <c:f>DATAPPT1!$N$13</c:f>
              <c:strCache>
                <c:ptCount val="1"/>
                <c:pt idx="0">
                  <c:v>Shaded area</c:v>
                </c:pt>
              </c:strCache>
            </c:strRef>
          </c:tx>
          <c:spPr>
            <a:solidFill>
              <a:srgbClr val="EDF0F7"/>
            </a:solidFill>
            <a:ln>
              <a:noFill/>
            </a:ln>
            <a:effectLst/>
            <a:extLst>
              <a:ext uri="{91240B29-F687-4F45-9708-019B960494DF}">
                <a14:hiddenLine xmlns:a14="http://schemas.microsoft.com/office/drawing/2010/main">
                  <a:noFill/>
                </a14:hiddenLine>
              </a:ext>
            </a:extLst>
          </c:spPr>
          <c:cat>
            <c:numRef>
              <c:f>DATAPPT1!$A$14:$A$73</c:f>
              <c:numCache>
                <c:formatCode>mmm\-yy</c:formatCode>
                <c:ptCount val="6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pt idx="53">
                  <c:v>43983</c:v>
                </c:pt>
                <c:pt idx="54">
                  <c:v>44075</c:v>
                </c:pt>
                <c:pt idx="55">
                  <c:v>44166</c:v>
                </c:pt>
                <c:pt idx="56">
                  <c:v>44256</c:v>
                </c:pt>
                <c:pt idx="57">
                  <c:v>44348</c:v>
                </c:pt>
                <c:pt idx="58">
                  <c:v>44440</c:v>
                </c:pt>
                <c:pt idx="59">
                  <c:v>44531</c:v>
                </c:pt>
              </c:numCache>
            </c:numRef>
          </c:cat>
          <c:val>
            <c:numRef>
              <c:f>DATAPPT1!$N$14:$N$73</c:f>
              <c:numCache>
                <c:formatCode>General</c:formatCode>
                <c:ptCount val="60"/>
                <c:pt idx="53">
                  <c:v>1</c:v>
                </c:pt>
                <c:pt idx="54">
                  <c:v>1</c:v>
                </c:pt>
                <c:pt idx="55">
                  <c:v>1</c:v>
                </c:pt>
                <c:pt idx="56">
                  <c:v>1</c:v>
                </c:pt>
                <c:pt idx="57">
                  <c:v>1</c:v>
                </c:pt>
                <c:pt idx="58">
                  <c:v>1</c:v>
                </c:pt>
                <c:pt idx="59">
                  <c:v>1</c:v>
                </c:pt>
              </c:numCache>
            </c:numRef>
          </c:val>
          <c:extLst>
            <c:ext xmlns:c16="http://schemas.microsoft.com/office/drawing/2014/chart" uri="{C3380CC4-5D6E-409C-BE32-E72D297353CC}">
              <c16:uniqueId val="{00000000-D20B-480E-9E8E-CA0C923A24A4}"/>
            </c:ext>
          </c:extLst>
        </c:ser>
        <c:dLbls>
          <c:showLegendKey val="0"/>
          <c:showVal val="0"/>
          <c:showCatName val="0"/>
          <c:showSerName val="0"/>
          <c:showPercent val="0"/>
          <c:showBubbleSize val="0"/>
        </c:dLbls>
        <c:axId val="1091834608"/>
        <c:axId val="1091838216"/>
      </c:areaChart>
      <c:lineChart>
        <c:grouping val="standard"/>
        <c:varyColors val="0"/>
        <c:ser>
          <c:idx val="0"/>
          <c:order val="0"/>
          <c:tx>
            <c:strRef>
              <c:f>DATAPPT1!$O$13</c:f>
              <c:strCache>
                <c:ptCount val="1"/>
                <c:pt idx="0">
                  <c:v>Greece</c:v>
                </c:pt>
              </c:strCache>
            </c:strRef>
          </c:tx>
          <c:spPr>
            <a:ln w="31750" cap="rnd">
              <a:solidFill>
                <a:srgbClr val="DA2128"/>
              </a:solidFill>
              <a:prstDash val="solid"/>
              <a:round/>
            </a:ln>
            <a:effectLst/>
          </c:spPr>
          <c:marker>
            <c:symbol val="none"/>
          </c:marker>
          <c:cat>
            <c:numRef>
              <c:f>DATAPPT1!$A$14:$A$73</c:f>
              <c:numCache>
                <c:formatCode>mmm\-yy</c:formatCode>
                <c:ptCount val="6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pt idx="53">
                  <c:v>43983</c:v>
                </c:pt>
                <c:pt idx="54">
                  <c:v>44075</c:v>
                </c:pt>
                <c:pt idx="55">
                  <c:v>44166</c:v>
                </c:pt>
                <c:pt idx="56">
                  <c:v>44256</c:v>
                </c:pt>
                <c:pt idx="57">
                  <c:v>44348</c:v>
                </c:pt>
                <c:pt idx="58">
                  <c:v>44440</c:v>
                </c:pt>
                <c:pt idx="59">
                  <c:v>44531</c:v>
                </c:pt>
              </c:numCache>
            </c:numRef>
          </c:cat>
          <c:val>
            <c:numRef>
              <c:f>DATAPPT1!$O$14:$O$73</c:f>
              <c:numCache>
                <c:formatCode>0</c:formatCode>
                <c:ptCount val="60"/>
                <c:pt idx="0">
                  <c:v>60.639562710149178</c:v>
                </c:pt>
                <c:pt idx="1">
                  <c:v>60.729419316299563</c:v>
                </c:pt>
                <c:pt idx="2">
                  <c:v>60.973892660697054</c:v>
                </c:pt>
                <c:pt idx="3">
                  <c:v>61.111623865007104</c:v>
                </c:pt>
                <c:pt idx="4">
                  <c:v>61.22976431685899</c:v>
                </c:pt>
                <c:pt idx="5">
                  <c:v>61.543061461618109</c:v>
                </c:pt>
                <c:pt idx="6">
                  <c:v>61.404207559342083</c:v>
                </c:pt>
                <c:pt idx="7">
                  <c:v>61.438427829374362</c:v>
                </c:pt>
                <c:pt idx="8">
                  <c:v>61.083124851586106</c:v>
                </c:pt>
                <c:pt idx="9">
                  <c:v>60.950715892090329</c:v>
                </c:pt>
                <c:pt idx="10">
                  <c:v>60.860787657498776</c:v>
                </c:pt>
                <c:pt idx="11">
                  <c:v>60.458948127160241</c:v>
                </c:pt>
                <c:pt idx="12">
                  <c:v>60.088955388398439</c:v>
                </c:pt>
                <c:pt idx="13">
                  <c:v>59.437099398876633</c:v>
                </c:pt>
                <c:pt idx="14">
                  <c:v>58.806563862531647</c:v>
                </c:pt>
                <c:pt idx="15">
                  <c:v>57.979530168177028</c:v>
                </c:pt>
                <c:pt idx="16">
                  <c:v>56.903730413080005</c:v>
                </c:pt>
                <c:pt idx="17">
                  <c:v>55.723052893181219</c:v>
                </c:pt>
                <c:pt idx="18">
                  <c:v>54.485202997184714</c:v>
                </c:pt>
                <c:pt idx="19">
                  <c:v>53.19298350870725</c:v>
                </c:pt>
                <c:pt idx="20">
                  <c:v>52.325867339449282</c:v>
                </c:pt>
                <c:pt idx="21">
                  <c:v>50.944800047191848</c:v>
                </c:pt>
                <c:pt idx="22">
                  <c:v>50.078676219092024</c:v>
                </c:pt>
                <c:pt idx="23">
                  <c:v>49.874114781342932</c:v>
                </c:pt>
                <c:pt idx="24">
                  <c:v>49.223202751179848</c:v>
                </c:pt>
                <c:pt idx="25">
                  <c:v>48.783875153854218</c:v>
                </c:pt>
                <c:pt idx="26">
                  <c:v>48.537915300542913</c:v>
                </c:pt>
                <c:pt idx="27">
                  <c:v>48.597963401684886</c:v>
                </c:pt>
                <c:pt idx="28">
                  <c:v>49.299964583936315</c:v>
                </c:pt>
                <c:pt idx="29">
                  <c:v>49.111601196567094</c:v>
                </c:pt>
                <c:pt idx="30">
                  <c:v>49.514963886980631</c:v>
                </c:pt>
                <c:pt idx="31">
                  <c:v>49.765811279264405</c:v>
                </c:pt>
                <c:pt idx="32">
                  <c:v>49.994986969428126</c:v>
                </c:pt>
                <c:pt idx="33">
                  <c:v>50.618213120856097</c:v>
                </c:pt>
                <c:pt idx="34">
                  <c:v>50.942965382369302</c:v>
                </c:pt>
                <c:pt idx="35">
                  <c:v>51.563478897418314</c:v>
                </c:pt>
                <c:pt idx="36">
                  <c:v>51.768619457385263</c:v>
                </c:pt>
                <c:pt idx="37">
                  <c:v>51.950492581594716</c:v>
                </c:pt>
                <c:pt idx="38">
                  <c:v>52.256331965853803</c:v>
                </c:pt>
                <c:pt idx="39">
                  <c:v>52.212453595059735</c:v>
                </c:pt>
                <c:pt idx="40">
                  <c:v>52.868744703594089</c:v>
                </c:pt>
                <c:pt idx="41">
                  <c:v>53.428011776467912</c:v>
                </c:pt>
                <c:pt idx="42">
                  <c:v>53.810819316777632</c:v>
                </c:pt>
                <c:pt idx="43">
                  <c:v>53.83117184874412</c:v>
                </c:pt>
                <c:pt idx="44">
                  <c:v>54.155002162617386</c:v>
                </c:pt>
                <c:pt idx="45">
                  <c:v>54.736571639325618</c:v>
                </c:pt>
                <c:pt idx="46">
                  <c:v>55.181628589938391</c:v>
                </c:pt>
                <c:pt idx="47">
                  <c:v>55.589601280936186</c:v>
                </c:pt>
                <c:pt idx="48">
                  <c:v>55.891255401480365</c:v>
                </c:pt>
                <c:pt idx="49">
                  <c:v>56.522590245189583</c:v>
                </c:pt>
                <c:pt idx="50">
                  <c:v>56.639371065520301</c:v>
                </c:pt>
                <c:pt idx="51">
                  <c:v>56.909202482276505</c:v>
                </c:pt>
                <c:pt idx="52">
                  <c:v>56.769624887063706</c:v>
                </c:pt>
              </c:numCache>
            </c:numRef>
          </c:val>
          <c:smooth val="0"/>
          <c:extLst>
            <c:ext xmlns:c16="http://schemas.microsoft.com/office/drawing/2014/chart" uri="{C3380CC4-5D6E-409C-BE32-E72D297353CC}">
              <c16:uniqueId val="{00000001-D20B-480E-9E8E-CA0C923A24A4}"/>
            </c:ext>
          </c:extLst>
        </c:ser>
        <c:ser>
          <c:idx val="3"/>
          <c:order val="1"/>
          <c:tx>
            <c:strRef>
              <c:f>DATAPPT1!$P$13</c:f>
              <c:strCache>
                <c:ptCount val="1"/>
                <c:pt idx="0">
                  <c:v>Single-hit scenario</c:v>
                </c:pt>
              </c:strCache>
            </c:strRef>
          </c:tx>
          <c:spPr>
            <a:ln w="31750" cap="rnd">
              <a:solidFill>
                <a:srgbClr val="DA2128"/>
              </a:solidFill>
              <a:prstDash val="dash"/>
              <a:round/>
            </a:ln>
            <a:effectLst/>
          </c:spPr>
          <c:marker>
            <c:symbol val="none"/>
          </c:marker>
          <c:cat>
            <c:numRef>
              <c:f>DATAPPT1!$A$14:$A$73</c:f>
              <c:numCache>
                <c:formatCode>mmm\-yy</c:formatCode>
                <c:ptCount val="6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pt idx="53">
                  <c:v>43983</c:v>
                </c:pt>
                <c:pt idx="54">
                  <c:v>44075</c:v>
                </c:pt>
                <c:pt idx="55">
                  <c:v>44166</c:v>
                </c:pt>
                <c:pt idx="56">
                  <c:v>44256</c:v>
                </c:pt>
                <c:pt idx="57">
                  <c:v>44348</c:v>
                </c:pt>
                <c:pt idx="58">
                  <c:v>44440</c:v>
                </c:pt>
                <c:pt idx="59">
                  <c:v>44531</c:v>
                </c:pt>
              </c:numCache>
            </c:numRef>
          </c:cat>
          <c:val>
            <c:numRef>
              <c:f>DATAPPT1!$P$14:$P$73</c:f>
              <c:numCache>
                <c:formatCode>General</c:formatCode>
                <c:ptCount val="60"/>
                <c:pt idx="52" formatCode="0">
                  <c:v>56.769624887063706</c:v>
                </c:pt>
                <c:pt idx="53" formatCode="0">
                  <c:v>55.682014539834313</c:v>
                </c:pt>
                <c:pt idx="54" formatCode="0">
                  <c:v>54.619165931634484</c:v>
                </c:pt>
                <c:pt idx="55" formatCode="0">
                  <c:v>54.127205274436179</c:v>
                </c:pt>
                <c:pt idx="56" formatCode="0">
                  <c:v>54.195543613093037</c:v>
                </c:pt>
                <c:pt idx="57" formatCode="0">
                  <c:v>54.52496871153744</c:v>
                </c:pt>
                <c:pt idx="58" formatCode="0">
                  <c:v>55.129181506535808</c:v>
                </c:pt>
                <c:pt idx="59" formatCode="0">
                  <c:v>56.071084219170174</c:v>
                </c:pt>
              </c:numCache>
            </c:numRef>
          </c:val>
          <c:smooth val="0"/>
          <c:extLst>
            <c:ext xmlns:c16="http://schemas.microsoft.com/office/drawing/2014/chart" uri="{C3380CC4-5D6E-409C-BE32-E72D297353CC}">
              <c16:uniqueId val="{00000002-D20B-480E-9E8E-CA0C923A24A4}"/>
            </c:ext>
          </c:extLst>
        </c:ser>
        <c:ser>
          <c:idx val="4"/>
          <c:order val="2"/>
          <c:tx>
            <c:strRef>
              <c:f>DATAPPT1!$Q$13</c:f>
              <c:strCache>
                <c:ptCount val="1"/>
                <c:pt idx="0">
                  <c:v>Double-hit scenario</c:v>
                </c:pt>
              </c:strCache>
            </c:strRef>
          </c:tx>
          <c:spPr>
            <a:ln w="31750" cap="rnd">
              <a:solidFill>
                <a:srgbClr val="DA2128"/>
              </a:solidFill>
              <a:prstDash val="sysDot"/>
              <a:round/>
            </a:ln>
            <a:effectLst/>
          </c:spPr>
          <c:marker>
            <c:symbol val="none"/>
          </c:marker>
          <c:cat>
            <c:numRef>
              <c:f>DATAPPT1!$A$14:$A$73</c:f>
              <c:numCache>
                <c:formatCode>mmm\-yy</c:formatCode>
                <c:ptCount val="6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pt idx="53">
                  <c:v>43983</c:v>
                </c:pt>
                <c:pt idx="54">
                  <c:v>44075</c:v>
                </c:pt>
                <c:pt idx="55">
                  <c:v>44166</c:v>
                </c:pt>
                <c:pt idx="56">
                  <c:v>44256</c:v>
                </c:pt>
                <c:pt idx="57">
                  <c:v>44348</c:v>
                </c:pt>
                <c:pt idx="58">
                  <c:v>44440</c:v>
                </c:pt>
                <c:pt idx="59">
                  <c:v>44531</c:v>
                </c:pt>
              </c:numCache>
            </c:numRef>
          </c:cat>
          <c:val>
            <c:numRef>
              <c:f>DATAPPT1!$Q$14:$Q$73</c:f>
              <c:numCache>
                <c:formatCode>General</c:formatCode>
                <c:ptCount val="60"/>
                <c:pt idx="52" formatCode="0">
                  <c:v>56.769624887063706</c:v>
                </c:pt>
                <c:pt idx="53" formatCode="0">
                  <c:v>55.682014539834313</c:v>
                </c:pt>
                <c:pt idx="54" formatCode="0">
                  <c:v>54.619165931634484</c:v>
                </c:pt>
                <c:pt idx="55" formatCode="0">
                  <c:v>53.580465827219648</c:v>
                </c:pt>
                <c:pt idx="56" formatCode="0">
                  <c:v>53.648113879627452</c:v>
                </c:pt>
                <c:pt idx="57" formatCode="0">
                  <c:v>53.974211451824907</c:v>
                </c:pt>
                <c:pt idx="58" formatCode="0">
                  <c:v>54.572321087277849</c:v>
                </c:pt>
                <c:pt idx="59" formatCode="0">
                  <c:v>55.504709631097725</c:v>
                </c:pt>
              </c:numCache>
            </c:numRef>
          </c:val>
          <c:smooth val="0"/>
          <c:extLst>
            <c:ext xmlns:c16="http://schemas.microsoft.com/office/drawing/2014/chart" uri="{C3380CC4-5D6E-409C-BE32-E72D297353CC}">
              <c16:uniqueId val="{00000003-D20B-480E-9E8E-CA0C923A24A4}"/>
            </c:ext>
          </c:extLst>
        </c:ser>
        <c:ser>
          <c:idx val="1"/>
          <c:order val="3"/>
          <c:tx>
            <c:strRef>
              <c:f>DATAPPT1!$R$13</c:f>
              <c:strCache>
                <c:ptCount val="1"/>
                <c:pt idx="0">
                  <c:v>OECD</c:v>
                </c:pt>
              </c:strCache>
            </c:strRef>
          </c:tx>
          <c:spPr>
            <a:ln w="31750" cap="rnd" cmpd="sng">
              <a:solidFill>
                <a:srgbClr val="8CC841"/>
              </a:solidFill>
              <a:prstDash val="solid"/>
              <a:round/>
            </a:ln>
            <a:effectLst/>
          </c:spPr>
          <c:marker>
            <c:symbol val="none"/>
          </c:marker>
          <c:cat>
            <c:numRef>
              <c:f>DATAPPT1!$A$14:$A$73</c:f>
              <c:numCache>
                <c:formatCode>mmm\-yy</c:formatCode>
                <c:ptCount val="6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pt idx="53">
                  <c:v>43983</c:v>
                </c:pt>
                <c:pt idx="54">
                  <c:v>44075</c:v>
                </c:pt>
                <c:pt idx="55">
                  <c:v>44166</c:v>
                </c:pt>
                <c:pt idx="56">
                  <c:v>44256</c:v>
                </c:pt>
                <c:pt idx="57">
                  <c:v>44348</c:v>
                </c:pt>
                <c:pt idx="58">
                  <c:v>44440</c:v>
                </c:pt>
                <c:pt idx="59">
                  <c:v>44531</c:v>
                </c:pt>
              </c:numCache>
            </c:numRef>
          </c:cat>
          <c:val>
            <c:numRef>
              <c:f>DATAPPT1!$R$14:$R$73</c:f>
              <c:numCache>
                <c:formatCode>0</c:formatCode>
                <c:ptCount val="60"/>
                <c:pt idx="0">
                  <c:v>66.039262635537455</c:v>
                </c:pt>
                <c:pt idx="1">
                  <c:v>66.120986343242905</c:v>
                </c:pt>
                <c:pt idx="2">
                  <c:v>66.162884936674175</c:v>
                </c:pt>
                <c:pt idx="3">
                  <c:v>66.301576382012087</c:v>
                </c:pt>
                <c:pt idx="4">
                  <c:v>66.366734623084525</c:v>
                </c:pt>
                <c:pt idx="5">
                  <c:v>66.31626240824599</c:v>
                </c:pt>
                <c:pt idx="6">
                  <c:v>66.092151619975297</c:v>
                </c:pt>
                <c:pt idx="7">
                  <c:v>65.65377805440167</c:v>
                </c:pt>
                <c:pt idx="8">
                  <c:v>64.990660935827364</c:v>
                </c:pt>
                <c:pt idx="9">
                  <c:v>64.556566558634444</c:v>
                </c:pt>
                <c:pt idx="10">
                  <c:v>64.365227427488279</c:v>
                </c:pt>
                <c:pt idx="11">
                  <c:v>64.273975153520851</c:v>
                </c:pt>
                <c:pt idx="12">
                  <c:v>64.313115398883625</c:v>
                </c:pt>
                <c:pt idx="13">
                  <c:v>64.428850671973663</c:v>
                </c:pt>
                <c:pt idx="14">
                  <c:v>64.485585580043036</c:v>
                </c:pt>
                <c:pt idx="15">
                  <c:v>64.388054996278726</c:v>
                </c:pt>
                <c:pt idx="16">
                  <c:v>64.660905912437002</c:v>
                </c:pt>
                <c:pt idx="17">
                  <c:v>64.727636955271791</c:v>
                </c:pt>
                <c:pt idx="18">
                  <c:v>64.746769401123046</c:v>
                </c:pt>
                <c:pt idx="19">
                  <c:v>64.889181876764596</c:v>
                </c:pt>
                <c:pt idx="20">
                  <c:v>64.848458952765682</c:v>
                </c:pt>
                <c:pt idx="21">
                  <c:v>65.019540373052322</c:v>
                </c:pt>
                <c:pt idx="22">
                  <c:v>65.052965298707036</c:v>
                </c:pt>
                <c:pt idx="23">
                  <c:v>65.065347822996927</c:v>
                </c:pt>
                <c:pt idx="24">
                  <c:v>64.992515514752654</c:v>
                </c:pt>
                <c:pt idx="25">
                  <c:v>65.173225561677725</c:v>
                </c:pt>
                <c:pt idx="26">
                  <c:v>65.257430332047974</c:v>
                </c:pt>
                <c:pt idx="27">
                  <c:v>65.367471005635252</c:v>
                </c:pt>
                <c:pt idx="28">
                  <c:v>65.52910435978059</c:v>
                </c:pt>
                <c:pt idx="29">
                  <c:v>65.656281866656443</c:v>
                </c:pt>
                <c:pt idx="30">
                  <c:v>65.777040965703605</c:v>
                </c:pt>
                <c:pt idx="31">
                  <c:v>65.945857753772586</c:v>
                </c:pt>
                <c:pt idx="32">
                  <c:v>66.089231407609915</c:v>
                </c:pt>
                <c:pt idx="33">
                  <c:v>66.213167620904926</c:v>
                </c:pt>
                <c:pt idx="34">
                  <c:v>66.360042372268325</c:v>
                </c:pt>
                <c:pt idx="35">
                  <c:v>66.605733979998931</c:v>
                </c:pt>
                <c:pt idx="36">
                  <c:v>66.772085833893101</c:v>
                </c:pt>
                <c:pt idx="37">
                  <c:v>66.90348414406381</c:v>
                </c:pt>
                <c:pt idx="38">
                  <c:v>67.041728897274268</c:v>
                </c:pt>
                <c:pt idx="39">
                  <c:v>67.157119310680827</c:v>
                </c:pt>
                <c:pt idx="40">
                  <c:v>67.382938258298509</c:v>
                </c:pt>
                <c:pt idx="41">
                  <c:v>67.608768198601211</c:v>
                </c:pt>
                <c:pt idx="42">
                  <c:v>67.778066671395663</c:v>
                </c:pt>
                <c:pt idx="43">
                  <c:v>67.939101946812073</c:v>
                </c:pt>
                <c:pt idx="44">
                  <c:v>68.158231408071032</c:v>
                </c:pt>
                <c:pt idx="45">
                  <c:v>68.313626025791947</c:v>
                </c:pt>
                <c:pt idx="46">
                  <c:v>68.416914397299863</c:v>
                </c:pt>
                <c:pt idx="47">
                  <c:v>68.464272033149072</c:v>
                </c:pt>
                <c:pt idx="48">
                  <c:v>68.596682418017068</c:v>
                </c:pt>
                <c:pt idx="49">
                  <c:v>68.644585598332881</c:v>
                </c:pt>
                <c:pt idx="50">
                  <c:v>68.748449564265457</c:v>
                </c:pt>
                <c:pt idx="51">
                  <c:v>68.9229088688557</c:v>
                </c:pt>
                <c:pt idx="52">
                  <c:v>68.614500550365648</c:v>
                </c:pt>
              </c:numCache>
            </c:numRef>
          </c:val>
          <c:smooth val="0"/>
          <c:extLst>
            <c:ext xmlns:c16="http://schemas.microsoft.com/office/drawing/2014/chart" uri="{C3380CC4-5D6E-409C-BE32-E72D297353CC}">
              <c16:uniqueId val="{00000004-D20B-480E-9E8E-CA0C923A24A4}"/>
            </c:ext>
          </c:extLst>
        </c:ser>
        <c:ser>
          <c:idx val="5"/>
          <c:order val="4"/>
          <c:tx>
            <c:strRef>
              <c:f>DATAPPT1!$S$13</c:f>
              <c:strCache>
                <c:ptCount val="1"/>
                <c:pt idx="0">
                  <c:v>Single-hit scenario</c:v>
                </c:pt>
              </c:strCache>
            </c:strRef>
          </c:tx>
          <c:spPr>
            <a:ln w="31750" cap="rnd">
              <a:solidFill>
                <a:srgbClr val="8CC841"/>
              </a:solidFill>
              <a:prstDash val="dash"/>
              <a:round/>
            </a:ln>
            <a:effectLst/>
          </c:spPr>
          <c:marker>
            <c:symbol val="none"/>
          </c:marker>
          <c:cat>
            <c:numRef>
              <c:f>DATAPPT1!$A$14:$A$73</c:f>
              <c:numCache>
                <c:formatCode>mmm\-yy</c:formatCode>
                <c:ptCount val="6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pt idx="53">
                  <c:v>43983</c:v>
                </c:pt>
                <c:pt idx="54">
                  <c:v>44075</c:v>
                </c:pt>
                <c:pt idx="55">
                  <c:v>44166</c:v>
                </c:pt>
                <c:pt idx="56">
                  <c:v>44256</c:v>
                </c:pt>
                <c:pt idx="57">
                  <c:v>44348</c:v>
                </c:pt>
                <c:pt idx="58">
                  <c:v>44440</c:v>
                </c:pt>
                <c:pt idx="59">
                  <c:v>44531</c:v>
                </c:pt>
              </c:numCache>
            </c:numRef>
          </c:cat>
          <c:val>
            <c:numRef>
              <c:f>DATAPPT1!$S$14:$S$73</c:f>
              <c:numCache>
                <c:formatCode>General</c:formatCode>
                <c:ptCount val="60"/>
                <c:pt idx="52" formatCode="0">
                  <c:v>68.614500550365648</c:v>
                </c:pt>
                <c:pt idx="53" formatCode="0">
                  <c:v>63.779617970832028</c:v>
                </c:pt>
                <c:pt idx="54" formatCode="0">
                  <c:v>64.297196252745522</c:v>
                </c:pt>
                <c:pt idx="55" formatCode="0">
                  <c:v>65.147332112327788</c:v>
                </c:pt>
                <c:pt idx="56" formatCode="0">
                  <c:v>65.752623246500264</c:v>
                </c:pt>
                <c:pt idx="57" formatCode="0">
                  <c:v>66.175910002213314</c:v>
                </c:pt>
                <c:pt idx="58" formatCode="0">
                  <c:v>66.412614747187661</c:v>
                </c:pt>
                <c:pt idx="59" formatCode="0">
                  <c:v>66.626635431687461</c:v>
                </c:pt>
              </c:numCache>
            </c:numRef>
          </c:val>
          <c:smooth val="0"/>
          <c:extLst>
            <c:ext xmlns:c16="http://schemas.microsoft.com/office/drawing/2014/chart" uri="{C3380CC4-5D6E-409C-BE32-E72D297353CC}">
              <c16:uniqueId val="{00000005-D20B-480E-9E8E-CA0C923A24A4}"/>
            </c:ext>
          </c:extLst>
        </c:ser>
        <c:ser>
          <c:idx val="6"/>
          <c:order val="5"/>
          <c:tx>
            <c:strRef>
              <c:f>DATAPPT1!$T$13</c:f>
              <c:strCache>
                <c:ptCount val="1"/>
                <c:pt idx="0">
                  <c:v>Double-hit scenario</c:v>
                </c:pt>
              </c:strCache>
            </c:strRef>
          </c:tx>
          <c:spPr>
            <a:ln w="31750" cap="rnd">
              <a:solidFill>
                <a:srgbClr val="8CC841"/>
              </a:solidFill>
              <a:prstDash val="sysDot"/>
              <a:round/>
            </a:ln>
            <a:effectLst/>
          </c:spPr>
          <c:marker>
            <c:symbol val="none"/>
          </c:marker>
          <c:cat>
            <c:numRef>
              <c:f>DATAPPT1!$A$14:$A$73</c:f>
              <c:numCache>
                <c:formatCode>mmm\-yy</c:formatCode>
                <c:ptCount val="60"/>
                <c:pt idx="0">
                  <c:v>39142</c:v>
                </c:pt>
                <c:pt idx="1">
                  <c:v>39234</c:v>
                </c:pt>
                <c:pt idx="2">
                  <c:v>39326</c:v>
                </c:pt>
                <c:pt idx="3">
                  <c:v>39417</c:v>
                </c:pt>
                <c:pt idx="4">
                  <c:v>39508</c:v>
                </c:pt>
                <c:pt idx="5">
                  <c:v>39600</c:v>
                </c:pt>
                <c:pt idx="6">
                  <c:v>39692</c:v>
                </c:pt>
                <c:pt idx="7">
                  <c:v>39783</c:v>
                </c:pt>
                <c:pt idx="8">
                  <c:v>39873</c:v>
                </c:pt>
                <c:pt idx="9">
                  <c:v>39965</c:v>
                </c:pt>
                <c:pt idx="10">
                  <c:v>40057</c:v>
                </c:pt>
                <c:pt idx="11">
                  <c:v>40148</c:v>
                </c:pt>
                <c:pt idx="12">
                  <c:v>40238</c:v>
                </c:pt>
                <c:pt idx="13">
                  <c:v>40330</c:v>
                </c:pt>
                <c:pt idx="14">
                  <c:v>40422</c:v>
                </c:pt>
                <c:pt idx="15">
                  <c:v>40513</c:v>
                </c:pt>
                <c:pt idx="16">
                  <c:v>40603</c:v>
                </c:pt>
                <c:pt idx="17">
                  <c:v>40695</c:v>
                </c:pt>
                <c:pt idx="18">
                  <c:v>40787</c:v>
                </c:pt>
                <c:pt idx="19">
                  <c:v>40878</c:v>
                </c:pt>
                <c:pt idx="20">
                  <c:v>40969</c:v>
                </c:pt>
                <c:pt idx="21">
                  <c:v>41061</c:v>
                </c:pt>
                <c:pt idx="22">
                  <c:v>41153</c:v>
                </c:pt>
                <c:pt idx="23">
                  <c:v>41244</c:v>
                </c:pt>
                <c:pt idx="24">
                  <c:v>41334</c:v>
                </c:pt>
                <c:pt idx="25">
                  <c:v>41426</c:v>
                </c:pt>
                <c:pt idx="26">
                  <c:v>41518</c:v>
                </c:pt>
                <c:pt idx="27">
                  <c:v>41609</c:v>
                </c:pt>
                <c:pt idx="28">
                  <c:v>41699</c:v>
                </c:pt>
                <c:pt idx="29">
                  <c:v>41791</c:v>
                </c:pt>
                <c:pt idx="30">
                  <c:v>41883</c:v>
                </c:pt>
                <c:pt idx="31">
                  <c:v>41974</c:v>
                </c:pt>
                <c:pt idx="32">
                  <c:v>42064</c:v>
                </c:pt>
                <c:pt idx="33">
                  <c:v>42156</c:v>
                </c:pt>
                <c:pt idx="34">
                  <c:v>42248</c:v>
                </c:pt>
                <c:pt idx="35">
                  <c:v>42339</c:v>
                </c:pt>
                <c:pt idx="36">
                  <c:v>42430</c:v>
                </c:pt>
                <c:pt idx="37">
                  <c:v>42522</c:v>
                </c:pt>
                <c:pt idx="38">
                  <c:v>42614</c:v>
                </c:pt>
                <c:pt idx="39">
                  <c:v>42705</c:v>
                </c:pt>
                <c:pt idx="40">
                  <c:v>42795</c:v>
                </c:pt>
                <c:pt idx="41">
                  <c:v>42887</c:v>
                </c:pt>
                <c:pt idx="42">
                  <c:v>42979</c:v>
                </c:pt>
                <c:pt idx="43">
                  <c:v>43070</c:v>
                </c:pt>
                <c:pt idx="44">
                  <c:v>43160</c:v>
                </c:pt>
                <c:pt idx="45">
                  <c:v>43252</c:v>
                </c:pt>
                <c:pt idx="46">
                  <c:v>43344</c:v>
                </c:pt>
                <c:pt idx="47">
                  <c:v>43435</c:v>
                </c:pt>
                <c:pt idx="48">
                  <c:v>43525</c:v>
                </c:pt>
                <c:pt idx="49">
                  <c:v>43617</c:v>
                </c:pt>
                <c:pt idx="50">
                  <c:v>43709</c:v>
                </c:pt>
                <c:pt idx="51">
                  <c:v>43800</c:v>
                </c:pt>
                <c:pt idx="52">
                  <c:v>43891</c:v>
                </c:pt>
                <c:pt idx="53">
                  <c:v>43983</c:v>
                </c:pt>
                <c:pt idx="54">
                  <c:v>44075</c:v>
                </c:pt>
                <c:pt idx="55">
                  <c:v>44166</c:v>
                </c:pt>
                <c:pt idx="56">
                  <c:v>44256</c:v>
                </c:pt>
                <c:pt idx="57">
                  <c:v>44348</c:v>
                </c:pt>
                <c:pt idx="58">
                  <c:v>44440</c:v>
                </c:pt>
                <c:pt idx="59">
                  <c:v>44531</c:v>
                </c:pt>
              </c:numCache>
            </c:numRef>
          </c:cat>
          <c:val>
            <c:numRef>
              <c:f>DATAPPT1!$T$14:$T$73</c:f>
              <c:numCache>
                <c:formatCode>General</c:formatCode>
                <c:ptCount val="60"/>
                <c:pt idx="52" formatCode="0">
                  <c:v>68.614500550365648</c:v>
                </c:pt>
                <c:pt idx="53" formatCode="0">
                  <c:v>63.779617970832028</c:v>
                </c:pt>
                <c:pt idx="54" formatCode="0">
                  <c:v>64.297196252745522</c:v>
                </c:pt>
                <c:pt idx="55" formatCode="0">
                  <c:v>62.747640143339495</c:v>
                </c:pt>
                <c:pt idx="56" formatCode="0">
                  <c:v>63.809330848863411</c:v>
                </c:pt>
                <c:pt idx="57" formatCode="0">
                  <c:v>64.611282685879033</c:v>
                </c:pt>
                <c:pt idx="58" formatCode="0">
                  <c:v>65.128667879477689</c:v>
                </c:pt>
                <c:pt idx="59" formatCode="0">
                  <c:v>65.568671231336268</c:v>
                </c:pt>
              </c:numCache>
            </c:numRef>
          </c:val>
          <c:smooth val="0"/>
          <c:extLst>
            <c:ext xmlns:c16="http://schemas.microsoft.com/office/drawing/2014/chart" uri="{C3380CC4-5D6E-409C-BE32-E72D297353CC}">
              <c16:uniqueId val="{00000006-D20B-480E-9E8E-CA0C923A24A4}"/>
            </c:ext>
          </c:extLst>
        </c:ser>
        <c:dLbls>
          <c:showLegendKey val="0"/>
          <c:showVal val="0"/>
          <c:showCatName val="0"/>
          <c:showSerName val="0"/>
          <c:showPercent val="0"/>
          <c:showBubbleSize val="0"/>
        </c:dLbls>
        <c:marker val="1"/>
        <c:smooth val="0"/>
        <c:axId val="769632512"/>
        <c:axId val="769651536"/>
      </c:lineChart>
      <c:dateAx>
        <c:axId val="769632512"/>
        <c:scaling>
          <c:orientation val="minMax"/>
          <c:max val="44531"/>
        </c:scaling>
        <c:delete val="0"/>
        <c:axPos val="b"/>
        <c:numFmt formatCode="yyyy" sourceLinked="0"/>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769651536"/>
        <c:crosses val="autoZero"/>
        <c:auto val="1"/>
        <c:lblOffset val="0"/>
        <c:baseTimeUnit val="months"/>
        <c:majorUnit val="12"/>
        <c:majorTimeUnit val="months"/>
      </c:dateAx>
      <c:valAx>
        <c:axId val="769651536"/>
        <c:scaling>
          <c:orientation val="minMax"/>
          <c:max val="80"/>
          <c:min val="45"/>
        </c:scaling>
        <c:delete val="0"/>
        <c:axPos val="l"/>
        <c:majorGridlines>
          <c:spPr>
            <a:ln w="9525" cap="flat" cmpd="sng" algn="ctr">
              <a:solidFill>
                <a:srgbClr val="CCCCCC"/>
              </a:solidFill>
              <a:prstDash val="solid"/>
              <a:round/>
            </a:ln>
            <a:effectLst/>
          </c:spPr>
        </c:majorGridlines>
        <c:numFmt formatCode="General" sourceLinked="0"/>
        <c:majorTickMark val="none"/>
        <c:minorTickMark val="none"/>
        <c:tickLblPos val="nextTo"/>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769632512"/>
        <c:crosses val="autoZero"/>
        <c:crossBetween val="between"/>
      </c:valAx>
      <c:valAx>
        <c:axId val="1091838216"/>
        <c:scaling>
          <c:orientation val="minMax"/>
          <c:max val="1"/>
          <c:min val="0"/>
        </c:scaling>
        <c:delete val="0"/>
        <c:axPos val="r"/>
        <c:numFmt formatCode="General" sourceLinked="1"/>
        <c:majorTickMark val="none"/>
        <c:minorTickMark val="none"/>
        <c:tickLblPos val="none"/>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crossAx val="1091834608"/>
        <c:crosses val="max"/>
        <c:crossBetween val="between"/>
        <c:majorUnit val="1"/>
      </c:valAx>
      <c:dateAx>
        <c:axId val="1091834608"/>
        <c:scaling>
          <c:orientation val="minMax"/>
        </c:scaling>
        <c:delete val="1"/>
        <c:axPos val="b"/>
        <c:numFmt formatCode="mmm\-yy" sourceLinked="1"/>
        <c:majorTickMark val="out"/>
        <c:minorTickMark val="none"/>
        <c:tickLblPos val="nextTo"/>
        <c:crossAx val="1091838216"/>
        <c:crossesAt val="0"/>
        <c:auto val="1"/>
        <c:lblOffset val="100"/>
        <c:baseTimeUnit val="months"/>
      </c:dateAx>
      <c:spPr>
        <a:solidFill>
          <a:srgbClr val="FFFFFF"/>
        </a:solidFill>
        <a:ln>
          <a:noFill/>
        </a:ln>
        <a:effectLst/>
        <a:extLst>
          <a:ext uri="{91240B29-F687-4F45-9708-019B960494DF}">
            <a14:hiddenLine xmlns:a14="http://schemas.microsoft.com/office/drawing/2010/main">
              <a:noFill/>
            </a14:hiddenLine>
          </a:ext>
        </a:extLst>
      </c:spPr>
    </c:plotArea>
    <c:legend>
      <c:legendPos val="r"/>
      <c:legendEntry>
        <c:idx val="0"/>
        <c:delete val="1"/>
      </c:legendEntry>
      <c:legendEntry>
        <c:idx val="2"/>
        <c:delete val="1"/>
      </c:legendEntry>
      <c:legendEntry>
        <c:idx val="3"/>
        <c:delete val="1"/>
      </c:legendEntry>
      <c:legendEntry>
        <c:idx val="5"/>
        <c:delete val="1"/>
      </c:legendEntry>
      <c:legendEntry>
        <c:idx val="6"/>
        <c:delete val="1"/>
      </c:legendEntry>
      <c:layout>
        <c:manualLayout>
          <c:xMode val="edge"/>
          <c:yMode val="edge"/>
          <c:x val="0"/>
          <c:y val="0.10112341162552037"/>
          <c:w val="0.98749832947235816"/>
          <c:h val="0.10360666666666667"/>
        </c:manualLayout>
      </c:layout>
      <c:overlay val="1"/>
      <c:spPr>
        <a:noFill/>
        <a:ln w="6350">
          <a:noFill/>
          <a:prstDash val="solid"/>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Arial Narrow" panose="020B0606020202030204" pitchFamily="34" charset="0"/>
              <a:ea typeface="+mn-ea"/>
              <a:cs typeface="+mn-cs"/>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tx1">
              <a:lumMod val="50000"/>
            </a:schemeClr>
          </a:solidFill>
          <a:latin typeface="Arial Narrow" panose="020B060602020203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53513368167461E-2"/>
          <c:y val="3.6636885209607298E-2"/>
          <c:w val="0.88412208504801093"/>
          <c:h val="0.80920318411880532"/>
        </c:manualLayout>
      </c:layout>
      <c:barChart>
        <c:barDir val="col"/>
        <c:grouping val="clustered"/>
        <c:varyColors val="0"/>
        <c:ser>
          <c:idx val="0"/>
          <c:order val="0"/>
          <c:spPr>
            <a:solidFill>
              <a:srgbClr val="8CC841"/>
            </a:solidFill>
            <a:ln w="6350" cmpd="sng">
              <a:solidFill>
                <a:srgbClr val="000000"/>
              </a:solidFill>
            </a:ln>
            <a:effectLst/>
          </c:spPr>
          <c:invertIfNegative val="0"/>
          <c:dPt>
            <c:idx val="0"/>
            <c:invertIfNegative val="0"/>
            <c:bubble3D val="0"/>
            <c:spPr>
              <a:solidFill>
                <a:srgbClr val="DA2128"/>
              </a:solidFill>
              <a:ln w="6350" cmpd="sng">
                <a:solidFill>
                  <a:srgbClr val="000000"/>
                </a:solidFill>
              </a:ln>
              <a:effectLst/>
            </c:spPr>
            <c:extLst>
              <c:ext xmlns:c16="http://schemas.microsoft.com/office/drawing/2014/chart" uri="{C3380CC4-5D6E-409C-BE32-E72D297353CC}">
                <c16:uniqueId val="{00000001-1232-4828-86C2-137F3BDDE562}"/>
              </c:ext>
            </c:extLst>
          </c:dPt>
          <c:dPt>
            <c:idx val="1"/>
            <c:invertIfNegative val="0"/>
            <c:bubble3D val="0"/>
            <c:spPr>
              <a:solidFill>
                <a:srgbClr val="8CC841"/>
              </a:solidFill>
              <a:ln w="6350" cmpd="sng">
                <a:solidFill>
                  <a:srgbClr val="000000"/>
                </a:solidFill>
              </a:ln>
              <a:effectLst/>
            </c:spPr>
            <c:extLst>
              <c:ext xmlns:c16="http://schemas.microsoft.com/office/drawing/2014/chart" uri="{C3380CC4-5D6E-409C-BE32-E72D297353CC}">
                <c16:uniqueId val="{00000003-1232-4828-86C2-137F3BDDE562}"/>
              </c:ext>
            </c:extLst>
          </c:dPt>
          <c:errBars>
            <c:errBarType val="both"/>
            <c:errValType val="cust"/>
            <c:noEndCap val="1"/>
            <c:plus>
              <c:numRef>
                <c:f>DATA2.14!$DR$9:$DR$10</c:f>
                <c:numCache>
                  <c:formatCode>General</c:formatCode>
                  <c:ptCount val="2"/>
                  <c:pt idx="0">
                    <c:v>0</c:v>
                  </c:pt>
                  <c:pt idx="1">
                    <c:v>15.398502345890417</c:v>
                  </c:pt>
                </c:numCache>
              </c:numRef>
            </c:plus>
            <c:minus>
              <c:numRef>
                <c:f>DATA2.14!$DQ$9:$DQ$10</c:f>
                <c:numCache>
                  <c:formatCode>General</c:formatCode>
                  <c:ptCount val="2"/>
                  <c:pt idx="0">
                    <c:v>0</c:v>
                  </c:pt>
                  <c:pt idx="1">
                    <c:v>12.727860610080533</c:v>
                  </c:pt>
                </c:numCache>
              </c:numRef>
            </c:minus>
            <c:spPr>
              <a:noFill/>
              <a:ln w="9525" cap="flat" cmpd="sng" algn="ctr">
                <a:solidFill>
                  <a:sysClr val="windowText" lastClr="000000"/>
                </a:solidFill>
                <a:round/>
                <a:headEnd w="lg" len="lg"/>
                <a:tailEnd w="lg" len="lg"/>
              </a:ln>
              <a:effectLst/>
            </c:spPr>
          </c:errBars>
          <c:cat>
            <c:strRef>
              <c:f>DATA2.14!$DM$9:$DM$10</c:f>
              <c:strCache>
                <c:ptCount val="2"/>
                <c:pt idx="0">
                  <c:v>Greece</c:v>
                </c:pt>
                <c:pt idx="1">
                  <c:v>OECD average</c:v>
                </c:pt>
              </c:strCache>
            </c:strRef>
          </c:cat>
          <c:val>
            <c:numRef>
              <c:f>DATA2.14!$DN$9:$DN$10</c:f>
              <c:numCache>
                <c:formatCode>General</c:formatCode>
                <c:ptCount val="2"/>
                <c:pt idx="0">
                  <c:v>1.8848606981159728</c:v>
                </c:pt>
                <c:pt idx="1">
                  <c:v>17.117310755897794</c:v>
                </c:pt>
              </c:numCache>
            </c:numRef>
          </c:val>
          <c:extLst>
            <c:ext xmlns:c16="http://schemas.microsoft.com/office/drawing/2014/chart" uri="{C3380CC4-5D6E-409C-BE32-E72D297353CC}">
              <c16:uniqueId val="{00000004-1232-4828-86C2-137F3BDDE562}"/>
            </c:ext>
          </c:extLst>
        </c:ser>
        <c:dLbls>
          <c:showLegendKey val="0"/>
          <c:showVal val="0"/>
          <c:showCatName val="0"/>
          <c:showSerName val="0"/>
          <c:showPercent val="0"/>
          <c:showBubbleSize val="0"/>
        </c:dLbls>
        <c:gapWidth val="150"/>
        <c:overlap val="-27"/>
        <c:axId val="1409701920"/>
        <c:axId val="1409697656"/>
      </c:barChart>
      <c:lineChart>
        <c:grouping val="standard"/>
        <c:varyColors val="0"/>
        <c:ser>
          <c:idx val="1"/>
          <c:order val="1"/>
          <c:tx>
            <c:strRef>
              <c:f>DATA2.14!$DO$7</c:f>
              <c:strCache>
                <c:ptCount val="1"/>
                <c:pt idx="0">
                  <c:v>Percentile 10th</c:v>
                </c:pt>
              </c:strCache>
            </c:strRef>
          </c:tx>
          <c:spPr>
            <a:ln w="28575" cap="rnd">
              <a:solidFill>
                <a:sysClr val="windowText" lastClr="000000"/>
              </a:solidFill>
              <a:round/>
            </a:ln>
            <a:effectLst/>
          </c:spPr>
          <c:marker>
            <c:symbol val="dash"/>
            <c:size val="5"/>
            <c:spPr>
              <a:solidFill>
                <a:schemeClr val="tx1"/>
              </a:solidFill>
              <a:ln w="9525">
                <a:solidFill>
                  <a:sysClr val="windowText" lastClr="000000"/>
                </a:solidFill>
              </a:ln>
              <a:effectLst/>
            </c:spPr>
          </c:marker>
          <c:cat>
            <c:strRef>
              <c:f>DATA2.14!$DM$9:$DM$10</c:f>
              <c:strCache>
                <c:ptCount val="2"/>
                <c:pt idx="0">
                  <c:v>Greece</c:v>
                </c:pt>
                <c:pt idx="1">
                  <c:v>OECD average</c:v>
                </c:pt>
              </c:strCache>
            </c:strRef>
          </c:cat>
          <c:val>
            <c:numRef>
              <c:f>DATA2.14!$DO$9:$DO$10</c:f>
              <c:numCache>
                <c:formatCode>General</c:formatCode>
                <c:ptCount val="2"/>
                <c:pt idx="0">
                  <c:v>#N/A</c:v>
                </c:pt>
                <c:pt idx="1">
                  <c:v>4.3894501458172606</c:v>
                </c:pt>
              </c:numCache>
            </c:numRef>
          </c:val>
          <c:smooth val="0"/>
          <c:extLst>
            <c:ext xmlns:c16="http://schemas.microsoft.com/office/drawing/2014/chart" uri="{C3380CC4-5D6E-409C-BE32-E72D297353CC}">
              <c16:uniqueId val="{00000005-1232-4828-86C2-137F3BDDE562}"/>
            </c:ext>
          </c:extLst>
        </c:ser>
        <c:ser>
          <c:idx val="2"/>
          <c:order val="2"/>
          <c:tx>
            <c:strRef>
              <c:f>DATA2.14!$DP$7</c:f>
              <c:strCache>
                <c:ptCount val="1"/>
                <c:pt idx="0">
                  <c:v>Percentile 90th</c:v>
                </c:pt>
              </c:strCache>
            </c:strRef>
          </c:tx>
          <c:spPr>
            <a:ln w="28575" cap="rnd">
              <a:solidFill>
                <a:sysClr val="windowText" lastClr="000000"/>
              </a:solidFill>
              <a:round/>
            </a:ln>
            <a:effectLst/>
          </c:spPr>
          <c:marker>
            <c:symbol val="dash"/>
            <c:size val="5"/>
            <c:spPr>
              <a:solidFill>
                <a:schemeClr val="tx1"/>
              </a:solidFill>
              <a:ln w="9525">
                <a:solidFill>
                  <a:sysClr val="windowText" lastClr="000000"/>
                </a:solidFill>
              </a:ln>
              <a:effectLst/>
            </c:spPr>
          </c:marker>
          <c:cat>
            <c:strRef>
              <c:f>DATA2.14!$DM$9:$DM$10</c:f>
              <c:strCache>
                <c:ptCount val="2"/>
                <c:pt idx="0">
                  <c:v>Greece</c:v>
                </c:pt>
                <c:pt idx="1">
                  <c:v>OECD average</c:v>
                </c:pt>
              </c:strCache>
            </c:strRef>
          </c:cat>
          <c:val>
            <c:numRef>
              <c:f>DATA2.14!$DP$9:$DP$10</c:f>
              <c:numCache>
                <c:formatCode>General</c:formatCode>
                <c:ptCount val="2"/>
                <c:pt idx="0">
                  <c:v>#N/A</c:v>
                </c:pt>
                <c:pt idx="1">
                  <c:v>32.515813101788211</c:v>
                </c:pt>
              </c:numCache>
            </c:numRef>
          </c:val>
          <c:smooth val="0"/>
          <c:extLst>
            <c:ext xmlns:c16="http://schemas.microsoft.com/office/drawing/2014/chart" uri="{C3380CC4-5D6E-409C-BE32-E72D297353CC}">
              <c16:uniqueId val="{00000006-1232-4828-86C2-137F3BDDE562}"/>
            </c:ext>
          </c:extLst>
        </c:ser>
        <c:dLbls>
          <c:showLegendKey val="0"/>
          <c:showVal val="0"/>
          <c:showCatName val="0"/>
          <c:showSerName val="0"/>
          <c:showPercent val="0"/>
          <c:showBubbleSize val="0"/>
        </c:dLbls>
        <c:marker val="1"/>
        <c:smooth val="0"/>
        <c:axId val="1409701920"/>
        <c:axId val="1409697656"/>
      </c:lineChart>
      <c:catAx>
        <c:axId val="1409701920"/>
        <c:scaling>
          <c:orientation val="minMax"/>
        </c:scaling>
        <c:delete val="0"/>
        <c:axPos val="b"/>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409697656"/>
        <c:crosses val="autoZero"/>
        <c:auto val="1"/>
        <c:lblAlgn val="ctr"/>
        <c:lblOffset val="0"/>
        <c:tickLblSkip val="1"/>
        <c:noMultiLvlLbl val="0"/>
      </c:catAx>
      <c:valAx>
        <c:axId val="1409697656"/>
        <c:scaling>
          <c:orientation val="minMax"/>
        </c:scaling>
        <c:delete val="0"/>
        <c:axPos val="l"/>
        <c:majorGridlines>
          <c:spPr>
            <a:ln w="9525" cap="flat" cmpd="sng" algn="ctr">
              <a:solidFill>
                <a:srgbClr val="C8C8C8"/>
              </a:solidFill>
              <a:prstDash val="solid"/>
              <a:round/>
            </a:ln>
            <a:effectLst/>
          </c:spPr>
        </c:majorGridlines>
        <c:numFmt formatCode="General" sourceLinked="1"/>
        <c:majorTickMark val="none"/>
        <c:minorTickMark val="none"/>
        <c:tickLblPos val="nextTo"/>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400" b="1" i="0" u="none" strike="noStrike" kern="1200" baseline="0">
                <a:solidFill>
                  <a:schemeClr val="bg2">
                    <a:lumMod val="10000"/>
                  </a:schemeClr>
                </a:solidFill>
                <a:latin typeface="Arial Narrow" panose="020B0606020202030204" pitchFamily="34" charset="0"/>
                <a:ea typeface="+mn-ea"/>
                <a:cs typeface="+mn-cs"/>
              </a:defRPr>
            </a:pPr>
            <a:endParaRPr lang="en-US"/>
          </a:p>
        </c:txPr>
        <c:crossAx val="1409701920"/>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b="1">
          <a:solidFill>
            <a:schemeClr val="bg2">
              <a:lumMod val="10000"/>
            </a:schemeClr>
          </a:solidFill>
          <a:latin typeface="Arial Narrow" panose="020B0606020202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E4863-7AFE-43AF-AF2B-146B35D4B9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7A376B1-7283-4105-85D5-7DC9E9BAC9A0}">
      <dgm:prSet phldrT="[Text]" custT="1"/>
      <dgm:spPr/>
      <dgm:t>
        <a:bodyPr/>
        <a:lstStyle/>
        <a:p>
          <a:pPr>
            <a:spcAft>
              <a:spcPts val="0"/>
            </a:spcAft>
          </a:pPr>
          <a:r>
            <a:rPr lang="en-GB" sz="2000" b="1" dirty="0" smtClean="0">
              <a:latin typeface="Arial Narrow" panose="020B0606020202030204" pitchFamily="34" charset="0"/>
            </a:rPr>
            <a:t>Responding to the COVID-19 shock</a:t>
          </a:r>
          <a:endParaRPr lang="en-GB" sz="2000" b="1" dirty="0">
            <a:latin typeface="Arial Narrow" panose="020B0606020202030204" pitchFamily="34" charset="0"/>
          </a:endParaRPr>
        </a:p>
      </dgm:t>
    </dgm:pt>
    <dgm:pt modelId="{FE2CE4BE-47D0-4F80-BEFE-36BA0E19416D}" type="parTrans" cxnId="{BEFFA38E-EFC7-4C29-9F16-7ED8D0494C7E}">
      <dgm:prSet/>
      <dgm:spPr/>
      <dgm:t>
        <a:bodyPr/>
        <a:lstStyle/>
        <a:p>
          <a:endParaRPr lang="en-GB" sz="2400"/>
        </a:p>
      </dgm:t>
    </dgm:pt>
    <dgm:pt modelId="{E231B197-9665-46BB-88DB-527BBA40B7C2}" type="sibTrans" cxnId="{BEFFA38E-EFC7-4C29-9F16-7ED8D0494C7E}">
      <dgm:prSet/>
      <dgm:spPr/>
      <dgm:t>
        <a:bodyPr/>
        <a:lstStyle/>
        <a:p>
          <a:endParaRPr lang="en-GB" sz="2400"/>
        </a:p>
      </dgm:t>
    </dgm:pt>
    <dgm:pt modelId="{7D013791-291C-49E5-8925-FB6370BABDC7}">
      <dgm:prSet custT="1"/>
      <dgm:spPr/>
      <dgm:t>
        <a:bodyPr/>
        <a:lstStyle/>
        <a:p>
          <a:r>
            <a:rPr lang="en-US" sz="2000" b="1" dirty="0" smtClean="0">
              <a:latin typeface="Arial Narrow" panose="020B0606020202030204" pitchFamily="34" charset="0"/>
            </a:rPr>
            <a:t>Tackling long-standing challenges to improve public finances, productivity, job creation and well-being</a:t>
          </a:r>
          <a:endParaRPr lang="en-GB" sz="2000" b="1" dirty="0">
            <a:latin typeface="Arial Narrow" panose="020B0606020202030204" pitchFamily="34" charset="0"/>
          </a:endParaRPr>
        </a:p>
      </dgm:t>
    </dgm:pt>
    <dgm:pt modelId="{90EF028C-7822-4945-8058-F08D88754027}" type="parTrans" cxnId="{A019E2F9-B672-40D7-AC55-A1C83E5C286E}">
      <dgm:prSet/>
      <dgm:spPr/>
      <dgm:t>
        <a:bodyPr/>
        <a:lstStyle/>
        <a:p>
          <a:endParaRPr lang="en-GB" sz="2400"/>
        </a:p>
      </dgm:t>
    </dgm:pt>
    <dgm:pt modelId="{B5B3451D-30DB-42FE-AF95-7976FEEB28D1}" type="sibTrans" cxnId="{A019E2F9-B672-40D7-AC55-A1C83E5C286E}">
      <dgm:prSet/>
      <dgm:spPr/>
      <dgm:t>
        <a:bodyPr/>
        <a:lstStyle/>
        <a:p>
          <a:endParaRPr lang="en-GB" sz="2400"/>
        </a:p>
      </dgm:t>
    </dgm:pt>
    <dgm:pt modelId="{A53796D2-7F8F-4CC9-B08E-6F3D766AF30B}">
      <dgm:prSet phldrT="[Text]" custT="1"/>
      <dgm:spPr/>
      <dgm:t>
        <a:bodyPr/>
        <a:lstStyle/>
        <a:p>
          <a:r>
            <a:rPr lang="en-GB" sz="1800" dirty="0" smtClean="0">
              <a:latin typeface="Arial Narrow" panose="020B0606020202030204" pitchFamily="34" charset="0"/>
            </a:rPr>
            <a:t>Extend exceptional support for households and firms as needed without hampering reallocation of activity</a:t>
          </a:r>
          <a:endParaRPr lang="en-GB" sz="1800" dirty="0">
            <a:latin typeface="Arial Narrow" panose="020B0606020202030204" pitchFamily="34" charset="0"/>
          </a:endParaRPr>
        </a:p>
      </dgm:t>
    </dgm:pt>
    <dgm:pt modelId="{1C08F214-BF81-43B6-AF8E-53986BE28A03}" type="parTrans" cxnId="{2FC231D9-7ADE-46AD-96CE-926D87927594}">
      <dgm:prSet/>
      <dgm:spPr/>
      <dgm:t>
        <a:bodyPr/>
        <a:lstStyle/>
        <a:p>
          <a:endParaRPr lang="en-GB" sz="2400"/>
        </a:p>
      </dgm:t>
    </dgm:pt>
    <dgm:pt modelId="{59408717-560C-40F0-AF5B-E09CDE492895}" type="sibTrans" cxnId="{2FC231D9-7ADE-46AD-96CE-926D87927594}">
      <dgm:prSet/>
      <dgm:spPr/>
      <dgm:t>
        <a:bodyPr/>
        <a:lstStyle/>
        <a:p>
          <a:endParaRPr lang="en-GB" sz="2400"/>
        </a:p>
      </dgm:t>
    </dgm:pt>
    <dgm:pt modelId="{6D5B25F1-E34E-4114-9C54-A330649DDF9E}">
      <dgm:prSet custT="1"/>
      <dgm:spPr/>
      <dgm:t>
        <a:bodyPr/>
        <a:lstStyle/>
        <a:p>
          <a:r>
            <a:rPr lang="en-US" sz="1800" dirty="0" smtClean="0">
              <a:latin typeface="Arial Narrow" panose="020B0606020202030204" pitchFamily="34" charset="0"/>
            </a:rPr>
            <a:t>Pursue plans to accelerate the </a:t>
          </a:r>
          <a:r>
            <a:rPr lang="en-US" sz="1800" dirty="0" err="1" smtClean="0">
              <a:latin typeface="Arial Narrow" panose="020B0606020202030204" pitchFamily="34" charset="0"/>
            </a:rPr>
            <a:t>digitalisation</a:t>
          </a:r>
          <a:r>
            <a:rPr lang="en-US" sz="1800" dirty="0" smtClean="0">
              <a:latin typeface="Arial Narrow" panose="020B0606020202030204" pitchFamily="34" charset="0"/>
            </a:rPr>
            <a:t> of the public administration to increase its efficiency and service quality</a:t>
          </a:r>
          <a:endParaRPr lang="en-GB" sz="1800" dirty="0">
            <a:latin typeface="Arial Narrow" panose="020B0606020202030204" pitchFamily="34" charset="0"/>
          </a:endParaRPr>
        </a:p>
      </dgm:t>
    </dgm:pt>
    <dgm:pt modelId="{84005E58-36C0-4E7C-AC73-34466D440013}" type="parTrans" cxnId="{FADD4F6D-1FCE-41D7-9499-F83E52293A81}">
      <dgm:prSet/>
      <dgm:spPr/>
      <dgm:t>
        <a:bodyPr/>
        <a:lstStyle/>
        <a:p>
          <a:endParaRPr lang="en-US" sz="2400"/>
        </a:p>
      </dgm:t>
    </dgm:pt>
    <dgm:pt modelId="{B8F5BA44-EAC1-4093-B181-47BFC2FF5A28}" type="sibTrans" cxnId="{FADD4F6D-1FCE-41D7-9499-F83E52293A81}">
      <dgm:prSet/>
      <dgm:spPr/>
      <dgm:t>
        <a:bodyPr/>
        <a:lstStyle/>
        <a:p>
          <a:endParaRPr lang="en-US" sz="2400"/>
        </a:p>
      </dgm:t>
    </dgm:pt>
    <dgm:pt modelId="{20A3AA34-E60F-4592-B092-0A2C88EB5CF8}">
      <dgm:prSet phldrT="[Text]" custT="1"/>
      <dgm:spPr/>
      <dgm:t>
        <a:bodyPr/>
        <a:lstStyle/>
        <a:p>
          <a:r>
            <a:rPr lang="en-GB" sz="1800" dirty="0" smtClean="0">
              <a:latin typeface="Arial Narrow" panose="020B0606020202030204" pitchFamily="34" charset="0"/>
            </a:rPr>
            <a:t>Boost job-search and training policies to improve workforce skills and better match job-seekers with firms </a:t>
          </a:r>
          <a:endParaRPr lang="en-GB" sz="1800" dirty="0">
            <a:latin typeface="Arial Narrow" panose="020B0606020202030204" pitchFamily="34" charset="0"/>
          </a:endParaRPr>
        </a:p>
      </dgm:t>
    </dgm:pt>
    <dgm:pt modelId="{B169FE9C-D1D0-42DA-9A9E-2B44314EDBD3}" type="parTrans" cxnId="{5E4F6832-86D0-4637-A4BE-0746461BC9EE}">
      <dgm:prSet/>
      <dgm:spPr/>
      <dgm:t>
        <a:bodyPr/>
        <a:lstStyle/>
        <a:p>
          <a:endParaRPr lang="en-US" sz="2400"/>
        </a:p>
      </dgm:t>
    </dgm:pt>
    <dgm:pt modelId="{DBABFB31-B77F-42FC-9266-126F2066F1BA}" type="sibTrans" cxnId="{5E4F6832-86D0-4637-A4BE-0746461BC9EE}">
      <dgm:prSet/>
      <dgm:spPr/>
      <dgm:t>
        <a:bodyPr/>
        <a:lstStyle/>
        <a:p>
          <a:endParaRPr lang="en-US" sz="2400"/>
        </a:p>
      </dgm:t>
    </dgm:pt>
    <dgm:pt modelId="{9AB2F07E-E410-4903-BB64-FB3C210BDDF7}">
      <dgm:prSet phldrT="[Text]" custT="1"/>
      <dgm:spPr/>
      <dgm:t>
        <a:bodyPr/>
        <a:lstStyle/>
        <a:p>
          <a:r>
            <a:rPr lang="en-GB" sz="1800" dirty="0" smtClean="0">
              <a:latin typeface="Arial Narrow" panose="020B0606020202030204" pitchFamily="34" charset="0"/>
            </a:rPr>
            <a:t>Enhance access to family care to boost opportunities</a:t>
          </a:r>
          <a:endParaRPr lang="en-GB" sz="1800" dirty="0">
            <a:latin typeface="Arial Narrow" panose="020B0606020202030204" pitchFamily="34" charset="0"/>
          </a:endParaRPr>
        </a:p>
      </dgm:t>
    </dgm:pt>
    <dgm:pt modelId="{2AE65685-0166-4AF3-85DF-6E79E7CFE0F1}" type="parTrans" cxnId="{BBBBFC15-0337-4ECA-9263-89FA5AB1E542}">
      <dgm:prSet/>
      <dgm:spPr/>
      <dgm:t>
        <a:bodyPr/>
        <a:lstStyle/>
        <a:p>
          <a:endParaRPr lang="en-US"/>
        </a:p>
      </dgm:t>
    </dgm:pt>
    <dgm:pt modelId="{002BA301-7AE9-41AD-AE8F-598DCCB7A059}" type="sibTrans" cxnId="{BBBBFC15-0337-4ECA-9263-89FA5AB1E542}">
      <dgm:prSet/>
      <dgm:spPr/>
      <dgm:t>
        <a:bodyPr/>
        <a:lstStyle/>
        <a:p>
          <a:endParaRPr lang="en-US"/>
        </a:p>
      </dgm:t>
    </dgm:pt>
    <dgm:pt modelId="{66FE7BCE-B870-4683-B068-C60B39863068}">
      <dgm:prSet custT="1"/>
      <dgm:spPr/>
      <dgm:t>
        <a:bodyPr/>
        <a:lstStyle/>
        <a:p>
          <a:r>
            <a:rPr lang="en-GB" sz="1800" dirty="0" smtClean="0">
              <a:latin typeface="Arial Narrow" panose="020B0606020202030204" pitchFamily="34" charset="0"/>
            </a:rPr>
            <a:t>End fossil fuel subsides to help clean urban air and reduce health risks</a:t>
          </a:r>
          <a:endParaRPr lang="en-US" sz="1800" dirty="0">
            <a:latin typeface="Arial Narrow" panose="020B0606020202030204" pitchFamily="34" charset="0"/>
          </a:endParaRPr>
        </a:p>
      </dgm:t>
    </dgm:pt>
    <dgm:pt modelId="{DA922794-2A4B-44EC-AB13-B4C021623B4B}" type="parTrans" cxnId="{C2BCE081-A485-4932-80E0-D40211E68ECB}">
      <dgm:prSet/>
      <dgm:spPr/>
      <dgm:t>
        <a:bodyPr/>
        <a:lstStyle/>
        <a:p>
          <a:endParaRPr lang="en-US"/>
        </a:p>
      </dgm:t>
    </dgm:pt>
    <dgm:pt modelId="{9C467480-7161-4EEB-BAF7-5E5789B5E9DC}" type="sibTrans" cxnId="{C2BCE081-A485-4932-80E0-D40211E68ECB}">
      <dgm:prSet/>
      <dgm:spPr/>
      <dgm:t>
        <a:bodyPr/>
        <a:lstStyle/>
        <a:p>
          <a:endParaRPr lang="en-US"/>
        </a:p>
      </dgm:t>
    </dgm:pt>
    <dgm:pt modelId="{94B8D8AC-9FB8-431C-9C35-B8C5B7E08E1F}">
      <dgm:prSet custT="1"/>
      <dgm:spPr/>
      <dgm:t>
        <a:bodyPr/>
        <a:lstStyle/>
        <a:p>
          <a:r>
            <a:rPr lang="en-GB" sz="1800" dirty="0" smtClean="0">
              <a:latin typeface="Arial Narrow" panose="020B0606020202030204" pitchFamily="34" charset="0"/>
            </a:rPr>
            <a:t>Allow small firms to grow and facilitate firms’ restructuring</a:t>
          </a:r>
          <a:endParaRPr lang="en-US" sz="1800" dirty="0" smtClean="0">
            <a:latin typeface="Arial Narrow" panose="020B0606020202030204" pitchFamily="34" charset="0"/>
          </a:endParaRPr>
        </a:p>
      </dgm:t>
    </dgm:pt>
    <dgm:pt modelId="{F8882BDF-D315-46D3-B3BE-3E0F1FE42F52}" type="parTrans" cxnId="{D5A9608A-BFE3-462A-A6C2-4449584FE91B}">
      <dgm:prSet/>
      <dgm:spPr/>
      <dgm:t>
        <a:bodyPr/>
        <a:lstStyle/>
        <a:p>
          <a:endParaRPr lang="en-US"/>
        </a:p>
      </dgm:t>
    </dgm:pt>
    <dgm:pt modelId="{7560EE8C-214D-458C-9436-2892D8DC95AB}" type="sibTrans" cxnId="{D5A9608A-BFE3-462A-A6C2-4449584FE91B}">
      <dgm:prSet/>
      <dgm:spPr/>
      <dgm:t>
        <a:bodyPr/>
        <a:lstStyle/>
        <a:p>
          <a:endParaRPr lang="en-US"/>
        </a:p>
      </dgm:t>
    </dgm:pt>
    <dgm:pt modelId="{D65C173F-3015-48AE-B864-2391CF0EE7E8}" type="pres">
      <dgm:prSet presAssocID="{63AE4863-7AFE-43AF-AF2B-146B35D4B9FB}" presName="linear" presStyleCnt="0">
        <dgm:presLayoutVars>
          <dgm:dir/>
          <dgm:animLvl val="lvl"/>
          <dgm:resizeHandles val="exact"/>
        </dgm:presLayoutVars>
      </dgm:prSet>
      <dgm:spPr/>
      <dgm:t>
        <a:bodyPr/>
        <a:lstStyle/>
        <a:p>
          <a:endParaRPr lang="en-US"/>
        </a:p>
      </dgm:t>
    </dgm:pt>
    <dgm:pt modelId="{3DE6BD14-DEF0-44A4-811E-F8BDC496466F}" type="pres">
      <dgm:prSet presAssocID="{E7A376B1-7283-4105-85D5-7DC9E9BAC9A0}" presName="parentLin" presStyleCnt="0"/>
      <dgm:spPr/>
      <dgm:t>
        <a:bodyPr/>
        <a:lstStyle/>
        <a:p>
          <a:endParaRPr lang="en-US"/>
        </a:p>
      </dgm:t>
    </dgm:pt>
    <dgm:pt modelId="{0CD55024-980D-4BA6-9BFE-D2A108580635}" type="pres">
      <dgm:prSet presAssocID="{E7A376B1-7283-4105-85D5-7DC9E9BAC9A0}" presName="parentLeftMargin" presStyleLbl="node1" presStyleIdx="0" presStyleCnt="2"/>
      <dgm:spPr/>
      <dgm:t>
        <a:bodyPr/>
        <a:lstStyle/>
        <a:p>
          <a:endParaRPr lang="en-US"/>
        </a:p>
      </dgm:t>
    </dgm:pt>
    <dgm:pt modelId="{CDD24BFC-A2F3-42ED-9E6F-3C439BF6B0D7}" type="pres">
      <dgm:prSet presAssocID="{E7A376B1-7283-4105-85D5-7DC9E9BAC9A0}" presName="parentText" presStyleLbl="node1" presStyleIdx="0" presStyleCnt="2" custScaleX="113723" custScaleY="88517" custLinFactNeighborX="17432" custLinFactNeighborY="-34046">
        <dgm:presLayoutVars>
          <dgm:chMax val="0"/>
          <dgm:bulletEnabled val="1"/>
        </dgm:presLayoutVars>
      </dgm:prSet>
      <dgm:spPr/>
      <dgm:t>
        <a:bodyPr/>
        <a:lstStyle/>
        <a:p>
          <a:endParaRPr lang="en-US"/>
        </a:p>
      </dgm:t>
    </dgm:pt>
    <dgm:pt modelId="{1FFDDF8A-BE1D-4DE5-AEE0-92F6556DE461}" type="pres">
      <dgm:prSet presAssocID="{E7A376B1-7283-4105-85D5-7DC9E9BAC9A0}" presName="negativeSpace" presStyleCnt="0"/>
      <dgm:spPr/>
      <dgm:t>
        <a:bodyPr/>
        <a:lstStyle/>
        <a:p>
          <a:endParaRPr lang="en-US"/>
        </a:p>
      </dgm:t>
    </dgm:pt>
    <dgm:pt modelId="{915BA1B5-E86C-43EF-A533-67FDCFA4890F}" type="pres">
      <dgm:prSet presAssocID="{E7A376B1-7283-4105-85D5-7DC9E9BAC9A0}" presName="childText" presStyleLbl="conFgAcc1" presStyleIdx="0" presStyleCnt="2">
        <dgm:presLayoutVars>
          <dgm:bulletEnabled val="1"/>
        </dgm:presLayoutVars>
      </dgm:prSet>
      <dgm:spPr/>
      <dgm:t>
        <a:bodyPr/>
        <a:lstStyle/>
        <a:p>
          <a:endParaRPr lang="en-US"/>
        </a:p>
      </dgm:t>
    </dgm:pt>
    <dgm:pt modelId="{A22332BC-2876-4F85-B683-82B9A89C92B6}" type="pres">
      <dgm:prSet presAssocID="{E231B197-9665-46BB-88DB-527BBA40B7C2}" presName="spaceBetweenRectangles" presStyleCnt="0"/>
      <dgm:spPr/>
      <dgm:t>
        <a:bodyPr/>
        <a:lstStyle/>
        <a:p>
          <a:endParaRPr lang="en-US"/>
        </a:p>
      </dgm:t>
    </dgm:pt>
    <dgm:pt modelId="{56019E77-AFE0-4289-93DB-46A85B158341}" type="pres">
      <dgm:prSet presAssocID="{7D013791-291C-49E5-8925-FB6370BABDC7}" presName="parentLin" presStyleCnt="0"/>
      <dgm:spPr/>
      <dgm:t>
        <a:bodyPr/>
        <a:lstStyle/>
        <a:p>
          <a:endParaRPr lang="en-US"/>
        </a:p>
      </dgm:t>
    </dgm:pt>
    <dgm:pt modelId="{C808E90F-3954-44E1-8AAC-BC9D2A10C613}" type="pres">
      <dgm:prSet presAssocID="{7D013791-291C-49E5-8925-FB6370BABDC7}" presName="parentLeftMargin" presStyleLbl="node1" presStyleIdx="0" presStyleCnt="2"/>
      <dgm:spPr/>
      <dgm:t>
        <a:bodyPr/>
        <a:lstStyle/>
        <a:p>
          <a:endParaRPr lang="en-US"/>
        </a:p>
      </dgm:t>
    </dgm:pt>
    <dgm:pt modelId="{1936D7F8-B1C9-4534-A084-99E7EDF37ED1}" type="pres">
      <dgm:prSet presAssocID="{7D013791-291C-49E5-8925-FB6370BABDC7}" presName="parentText" presStyleLbl="node1" presStyleIdx="1" presStyleCnt="2" custScaleX="114723" custScaleY="103503">
        <dgm:presLayoutVars>
          <dgm:chMax val="0"/>
          <dgm:bulletEnabled val="1"/>
        </dgm:presLayoutVars>
      </dgm:prSet>
      <dgm:spPr/>
      <dgm:t>
        <a:bodyPr/>
        <a:lstStyle/>
        <a:p>
          <a:endParaRPr lang="en-US"/>
        </a:p>
      </dgm:t>
    </dgm:pt>
    <dgm:pt modelId="{0705B5DE-76FC-4C79-80EE-947751E6C4DD}" type="pres">
      <dgm:prSet presAssocID="{7D013791-291C-49E5-8925-FB6370BABDC7}" presName="negativeSpace" presStyleCnt="0"/>
      <dgm:spPr/>
      <dgm:t>
        <a:bodyPr/>
        <a:lstStyle/>
        <a:p>
          <a:endParaRPr lang="en-US"/>
        </a:p>
      </dgm:t>
    </dgm:pt>
    <dgm:pt modelId="{68F2AF17-E025-4604-915B-C103FA4C672C}" type="pres">
      <dgm:prSet presAssocID="{7D013791-291C-49E5-8925-FB6370BABDC7}" presName="childText" presStyleLbl="conFgAcc1" presStyleIdx="1" presStyleCnt="2">
        <dgm:presLayoutVars>
          <dgm:bulletEnabled val="1"/>
        </dgm:presLayoutVars>
      </dgm:prSet>
      <dgm:spPr/>
      <dgm:t>
        <a:bodyPr/>
        <a:lstStyle/>
        <a:p>
          <a:endParaRPr lang="en-US"/>
        </a:p>
      </dgm:t>
    </dgm:pt>
  </dgm:ptLst>
  <dgm:cxnLst>
    <dgm:cxn modelId="{01B91F3D-5B3F-4C1C-822D-7B28F2735E82}" type="presOf" srcId="{7D013791-291C-49E5-8925-FB6370BABDC7}" destId="{C808E90F-3954-44E1-8AAC-BC9D2A10C613}" srcOrd="0" destOrd="0" presId="urn:microsoft.com/office/officeart/2005/8/layout/list1"/>
    <dgm:cxn modelId="{477CEEA2-C79E-4B94-B5C0-6F9127E82E6A}" type="presOf" srcId="{66FE7BCE-B870-4683-B068-C60B39863068}" destId="{68F2AF17-E025-4604-915B-C103FA4C672C}" srcOrd="0" destOrd="2" presId="urn:microsoft.com/office/officeart/2005/8/layout/list1"/>
    <dgm:cxn modelId="{2FC231D9-7ADE-46AD-96CE-926D87927594}" srcId="{E7A376B1-7283-4105-85D5-7DC9E9BAC9A0}" destId="{A53796D2-7F8F-4CC9-B08E-6F3D766AF30B}" srcOrd="0" destOrd="0" parTransId="{1C08F214-BF81-43B6-AF8E-53986BE28A03}" sibTransId="{59408717-560C-40F0-AF5B-E09CDE492895}"/>
    <dgm:cxn modelId="{BEFFA38E-EFC7-4C29-9F16-7ED8D0494C7E}" srcId="{63AE4863-7AFE-43AF-AF2B-146B35D4B9FB}" destId="{E7A376B1-7283-4105-85D5-7DC9E9BAC9A0}" srcOrd="0" destOrd="0" parTransId="{FE2CE4BE-47D0-4F80-BEFE-36BA0E19416D}" sibTransId="{E231B197-9665-46BB-88DB-527BBA40B7C2}"/>
    <dgm:cxn modelId="{97C29B10-998B-4139-9258-9025B19F8A0D}" type="presOf" srcId="{63AE4863-7AFE-43AF-AF2B-146B35D4B9FB}" destId="{D65C173F-3015-48AE-B864-2391CF0EE7E8}" srcOrd="0" destOrd="0" presId="urn:microsoft.com/office/officeart/2005/8/layout/list1"/>
    <dgm:cxn modelId="{A7E3C2B3-7B4D-4E03-A6AF-3C6FF90041B1}" type="presOf" srcId="{9AB2F07E-E410-4903-BB64-FB3C210BDDF7}" destId="{915BA1B5-E86C-43EF-A533-67FDCFA4890F}" srcOrd="0" destOrd="2" presId="urn:microsoft.com/office/officeart/2005/8/layout/list1"/>
    <dgm:cxn modelId="{5E4F6832-86D0-4637-A4BE-0746461BC9EE}" srcId="{E7A376B1-7283-4105-85D5-7DC9E9BAC9A0}" destId="{20A3AA34-E60F-4592-B092-0A2C88EB5CF8}" srcOrd="1" destOrd="0" parTransId="{B169FE9C-D1D0-42DA-9A9E-2B44314EDBD3}" sibTransId="{DBABFB31-B77F-42FC-9266-126F2066F1BA}"/>
    <dgm:cxn modelId="{5848A196-97F3-44D8-9858-D672864FE00F}" type="presOf" srcId="{20A3AA34-E60F-4592-B092-0A2C88EB5CF8}" destId="{915BA1B5-E86C-43EF-A533-67FDCFA4890F}" srcOrd="0" destOrd="1" presId="urn:microsoft.com/office/officeart/2005/8/layout/list1"/>
    <dgm:cxn modelId="{4BF85F9C-F40E-4BDC-B583-412481E31E63}" type="presOf" srcId="{E7A376B1-7283-4105-85D5-7DC9E9BAC9A0}" destId="{CDD24BFC-A2F3-42ED-9E6F-3C439BF6B0D7}" srcOrd="1" destOrd="0" presId="urn:microsoft.com/office/officeart/2005/8/layout/list1"/>
    <dgm:cxn modelId="{BBBBFC15-0337-4ECA-9263-89FA5AB1E542}" srcId="{E7A376B1-7283-4105-85D5-7DC9E9BAC9A0}" destId="{9AB2F07E-E410-4903-BB64-FB3C210BDDF7}" srcOrd="2" destOrd="0" parTransId="{2AE65685-0166-4AF3-85DF-6E79E7CFE0F1}" sibTransId="{002BA301-7AE9-41AD-AE8F-598DCCB7A059}"/>
    <dgm:cxn modelId="{8D6B43D2-2AB5-44A5-8351-230CC769D515}" type="presOf" srcId="{6D5B25F1-E34E-4114-9C54-A330649DDF9E}" destId="{68F2AF17-E025-4604-915B-C103FA4C672C}" srcOrd="0" destOrd="0" presId="urn:microsoft.com/office/officeart/2005/8/layout/list1"/>
    <dgm:cxn modelId="{55F3F152-C3C5-43B8-B993-3BB36BCA6056}" type="presOf" srcId="{94B8D8AC-9FB8-431C-9C35-B8C5B7E08E1F}" destId="{68F2AF17-E025-4604-915B-C103FA4C672C}" srcOrd="0" destOrd="1" presId="urn:microsoft.com/office/officeart/2005/8/layout/list1"/>
    <dgm:cxn modelId="{9CD83BB8-E230-4BDE-A508-63E48346FBC7}" type="presOf" srcId="{E7A376B1-7283-4105-85D5-7DC9E9BAC9A0}" destId="{0CD55024-980D-4BA6-9BFE-D2A108580635}" srcOrd="0" destOrd="0" presId="urn:microsoft.com/office/officeart/2005/8/layout/list1"/>
    <dgm:cxn modelId="{F4808DA1-65C3-4528-AEB3-9874A90FEBAA}" type="presOf" srcId="{A53796D2-7F8F-4CC9-B08E-6F3D766AF30B}" destId="{915BA1B5-E86C-43EF-A533-67FDCFA4890F}" srcOrd="0" destOrd="0" presId="urn:microsoft.com/office/officeart/2005/8/layout/list1"/>
    <dgm:cxn modelId="{BF0E3AF3-564D-483F-9751-645785A82F23}" type="presOf" srcId="{7D013791-291C-49E5-8925-FB6370BABDC7}" destId="{1936D7F8-B1C9-4534-A084-99E7EDF37ED1}" srcOrd="1" destOrd="0" presId="urn:microsoft.com/office/officeart/2005/8/layout/list1"/>
    <dgm:cxn modelId="{A019E2F9-B672-40D7-AC55-A1C83E5C286E}" srcId="{63AE4863-7AFE-43AF-AF2B-146B35D4B9FB}" destId="{7D013791-291C-49E5-8925-FB6370BABDC7}" srcOrd="1" destOrd="0" parTransId="{90EF028C-7822-4945-8058-F08D88754027}" sibTransId="{B5B3451D-30DB-42FE-AF95-7976FEEB28D1}"/>
    <dgm:cxn modelId="{D5A9608A-BFE3-462A-A6C2-4449584FE91B}" srcId="{7D013791-291C-49E5-8925-FB6370BABDC7}" destId="{94B8D8AC-9FB8-431C-9C35-B8C5B7E08E1F}" srcOrd="1" destOrd="0" parTransId="{F8882BDF-D315-46D3-B3BE-3E0F1FE42F52}" sibTransId="{7560EE8C-214D-458C-9436-2892D8DC95AB}"/>
    <dgm:cxn modelId="{FADD4F6D-1FCE-41D7-9499-F83E52293A81}" srcId="{7D013791-291C-49E5-8925-FB6370BABDC7}" destId="{6D5B25F1-E34E-4114-9C54-A330649DDF9E}" srcOrd="0" destOrd="0" parTransId="{84005E58-36C0-4E7C-AC73-34466D440013}" sibTransId="{B8F5BA44-EAC1-4093-B181-47BFC2FF5A28}"/>
    <dgm:cxn modelId="{C2BCE081-A485-4932-80E0-D40211E68ECB}" srcId="{7D013791-291C-49E5-8925-FB6370BABDC7}" destId="{66FE7BCE-B870-4683-B068-C60B39863068}" srcOrd="2" destOrd="0" parTransId="{DA922794-2A4B-44EC-AB13-B4C021623B4B}" sibTransId="{9C467480-7161-4EEB-BAF7-5E5789B5E9DC}"/>
    <dgm:cxn modelId="{8E23C98A-0C55-4296-AFD4-8C9C99F5CFF1}" type="presParOf" srcId="{D65C173F-3015-48AE-B864-2391CF0EE7E8}" destId="{3DE6BD14-DEF0-44A4-811E-F8BDC496466F}" srcOrd="0" destOrd="0" presId="urn:microsoft.com/office/officeart/2005/8/layout/list1"/>
    <dgm:cxn modelId="{780D7C69-3641-44A7-8DE3-11A6FFB3F640}" type="presParOf" srcId="{3DE6BD14-DEF0-44A4-811E-F8BDC496466F}" destId="{0CD55024-980D-4BA6-9BFE-D2A108580635}" srcOrd="0" destOrd="0" presId="urn:microsoft.com/office/officeart/2005/8/layout/list1"/>
    <dgm:cxn modelId="{5D8D26B1-7A9D-45E1-8ED5-65B99FE79661}" type="presParOf" srcId="{3DE6BD14-DEF0-44A4-811E-F8BDC496466F}" destId="{CDD24BFC-A2F3-42ED-9E6F-3C439BF6B0D7}" srcOrd="1" destOrd="0" presId="urn:microsoft.com/office/officeart/2005/8/layout/list1"/>
    <dgm:cxn modelId="{F80E76FF-572F-4662-AD3E-B14184174689}" type="presParOf" srcId="{D65C173F-3015-48AE-B864-2391CF0EE7E8}" destId="{1FFDDF8A-BE1D-4DE5-AEE0-92F6556DE461}" srcOrd="1" destOrd="0" presId="urn:microsoft.com/office/officeart/2005/8/layout/list1"/>
    <dgm:cxn modelId="{3FE747AA-D5B6-45C8-9DDB-BB4AF8B48BD7}" type="presParOf" srcId="{D65C173F-3015-48AE-B864-2391CF0EE7E8}" destId="{915BA1B5-E86C-43EF-A533-67FDCFA4890F}" srcOrd="2" destOrd="0" presId="urn:microsoft.com/office/officeart/2005/8/layout/list1"/>
    <dgm:cxn modelId="{31213936-6FD1-4BF1-9DC4-DFF7EBD4C251}" type="presParOf" srcId="{D65C173F-3015-48AE-B864-2391CF0EE7E8}" destId="{A22332BC-2876-4F85-B683-82B9A89C92B6}" srcOrd="3" destOrd="0" presId="urn:microsoft.com/office/officeart/2005/8/layout/list1"/>
    <dgm:cxn modelId="{6BEF9876-1790-4AF3-BDE8-CCE9F0D79ACA}" type="presParOf" srcId="{D65C173F-3015-48AE-B864-2391CF0EE7E8}" destId="{56019E77-AFE0-4289-93DB-46A85B158341}" srcOrd="4" destOrd="0" presId="urn:microsoft.com/office/officeart/2005/8/layout/list1"/>
    <dgm:cxn modelId="{4CAE2796-D5A9-459C-9CBA-BAA8E28BB89D}" type="presParOf" srcId="{56019E77-AFE0-4289-93DB-46A85B158341}" destId="{C808E90F-3954-44E1-8AAC-BC9D2A10C613}" srcOrd="0" destOrd="0" presId="urn:microsoft.com/office/officeart/2005/8/layout/list1"/>
    <dgm:cxn modelId="{23CF46A6-EE35-446E-B419-78C199DA3B79}" type="presParOf" srcId="{56019E77-AFE0-4289-93DB-46A85B158341}" destId="{1936D7F8-B1C9-4534-A084-99E7EDF37ED1}" srcOrd="1" destOrd="0" presId="urn:microsoft.com/office/officeart/2005/8/layout/list1"/>
    <dgm:cxn modelId="{D52D0DA8-9B37-4D56-8FE0-E54EA592FE4B}" type="presParOf" srcId="{D65C173F-3015-48AE-B864-2391CF0EE7E8}" destId="{0705B5DE-76FC-4C79-80EE-947751E6C4DD}" srcOrd="5" destOrd="0" presId="urn:microsoft.com/office/officeart/2005/8/layout/list1"/>
    <dgm:cxn modelId="{C8340DDC-FD0C-4770-BA91-3A8B0E7F68D2}" type="presParOf" srcId="{D65C173F-3015-48AE-B864-2391CF0EE7E8}" destId="{68F2AF17-E025-4604-915B-C103FA4C672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BA1B5-E86C-43EF-A533-67FDCFA4890F}">
      <dsp:nvSpPr>
        <dsp:cNvPr id="0" name=""/>
        <dsp:cNvSpPr/>
      </dsp:nvSpPr>
      <dsp:spPr>
        <a:xfrm>
          <a:off x="0" y="417157"/>
          <a:ext cx="7920881" cy="2142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708152" rIns="614748"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Arial Narrow" panose="020B0606020202030204" pitchFamily="34" charset="0"/>
            </a:rPr>
            <a:t>Extend exceptional support for households and firms as needed without hampering reallocation of activity</a:t>
          </a:r>
          <a:endParaRPr lang="en-GB" sz="1800"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GB" sz="1800" kern="1200" dirty="0" smtClean="0">
              <a:latin typeface="Arial Narrow" panose="020B0606020202030204" pitchFamily="34" charset="0"/>
            </a:rPr>
            <a:t>Boost job-search and training policies to improve workforce skills and better match job-seekers with firms </a:t>
          </a:r>
          <a:endParaRPr lang="en-GB" sz="1800"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GB" sz="1800" kern="1200" dirty="0" smtClean="0">
              <a:latin typeface="Arial Narrow" panose="020B0606020202030204" pitchFamily="34" charset="0"/>
            </a:rPr>
            <a:t>Enhance access to family care to boost opportunities</a:t>
          </a:r>
          <a:endParaRPr lang="en-GB" sz="1800" kern="1200" dirty="0">
            <a:latin typeface="Arial Narrow" panose="020B0606020202030204" pitchFamily="34" charset="0"/>
          </a:endParaRPr>
        </a:p>
      </dsp:txBody>
      <dsp:txXfrm>
        <a:off x="0" y="417157"/>
        <a:ext cx="7920881" cy="2142000"/>
      </dsp:txXfrm>
    </dsp:sp>
    <dsp:sp modelId="{CDD24BFC-A2F3-42ED-9E6F-3C439BF6B0D7}">
      <dsp:nvSpPr>
        <dsp:cNvPr id="0" name=""/>
        <dsp:cNvSpPr/>
      </dsp:nvSpPr>
      <dsp:spPr>
        <a:xfrm>
          <a:off x="465082" y="0"/>
          <a:ext cx="6305504" cy="8884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ts val="0"/>
            </a:spcAft>
          </a:pPr>
          <a:r>
            <a:rPr lang="en-GB" sz="2000" b="1" kern="1200" dirty="0" smtClean="0">
              <a:latin typeface="Arial Narrow" panose="020B0606020202030204" pitchFamily="34" charset="0"/>
            </a:rPr>
            <a:t>Responding to the COVID-19 shock</a:t>
          </a:r>
          <a:endParaRPr lang="en-GB" sz="2000" b="1" kern="1200" dirty="0">
            <a:latin typeface="Arial Narrow" panose="020B0606020202030204" pitchFamily="34" charset="0"/>
          </a:endParaRPr>
        </a:p>
      </dsp:txBody>
      <dsp:txXfrm>
        <a:off x="508451" y="43369"/>
        <a:ext cx="6218766" cy="801689"/>
      </dsp:txXfrm>
    </dsp:sp>
    <dsp:sp modelId="{68F2AF17-E025-4604-915B-C103FA4C672C}">
      <dsp:nvSpPr>
        <dsp:cNvPr id="0" name=""/>
        <dsp:cNvSpPr/>
      </dsp:nvSpPr>
      <dsp:spPr>
        <a:xfrm>
          <a:off x="0" y="3279756"/>
          <a:ext cx="7920881" cy="1874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708152" rIns="61474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Narrow" panose="020B0606020202030204" pitchFamily="34" charset="0"/>
            </a:rPr>
            <a:t>Pursue plans to accelerate the </a:t>
          </a:r>
          <a:r>
            <a:rPr lang="en-US" sz="1800" kern="1200" dirty="0" err="1" smtClean="0">
              <a:latin typeface="Arial Narrow" panose="020B0606020202030204" pitchFamily="34" charset="0"/>
            </a:rPr>
            <a:t>digitalisation</a:t>
          </a:r>
          <a:r>
            <a:rPr lang="en-US" sz="1800" kern="1200" dirty="0" smtClean="0">
              <a:latin typeface="Arial Narrow" panose="020B0606020202030204" pitchFamily="34" charset="0"/>
            </a:rPr>
            <a:t> of the public administration to increase its efficiency and service quality</a:t>
          </a:r>
          <a:endParaRPr lang="en-GB" sz="1800" kern="1200" dirty="0">
            <a:latin typeface="Arial Narrow" panose="020B0606020202030204" pitchFamily="34" charset="0"/>
          </a:endParaRPr>
        </a:p>
        <a:p>
          <a:pPr marL="171450" lvl="1" indent="-171450" algn="l" defTabSz="800100">
            <a:lnSpc>
              <a:spcPct val="90000"/>
            </a:lnSpc>
            <a:spcBef>
              <a:spcPct val="0"/>
            </a:spcBef>
            <a:spcAft>
              <a:spcPct val="15000"/>
            </a:spcAft>
            <a:buChar char="••"/>
          </a:pPr>
          <a:r>
            <a:rPr lang="en-GB" sz="1800" kern="1200" dirty="0" smtClean="0">
              <a:latin typeface="Arial Narrow" panose="020B0606020202030204" pitchFamily="34" charset="0"/>
            </a:rPr>
            <a:t>Allow small firms to grow and facilitate firms’ restructuring</a:t>
          </a:r>
          <a:endParaRPr lang="en-US" sz="1800" kern="1200" dirty="0" smtClean="0">
            <a:latin typeface="Arial Narrow" panose="020B0606020202030204" pitchFamily="34" charset="0"/>
          </a:endParaRPr>
        </a:p>
        <a:p>
          <a:pPr marL="171450" lvl="1" indent="-171450" algn="l" defTabSz="800100">
            <a:lnSpc>
              <a:spcPct val="90000"/>
            </a:lnSpc>
            <a:spcBef>
              <a:spcPct val="0"/>
            </a:spcBef>
            <a:spcAft>
              <a:spcPct val="15000"/>
            </a:spcAft>
            <a:buChar char="••"/>
          </a:pPr>
          <a:r>
            <a:rPr lang="en-GB" sz="1800" kern="1200" dirty="0" smtClean="0">
              <a:latin typeface="Arial Narrow" panose="020B0606020202030204" pitchFamily="34" charset="0"/>
            </a:rPr>
            <a:t>End fossil fuel subsides to help clean urban air and reduce health risks</a:t>
          </a:r>
          <a:endParaRPr lang="en-US" sz="1800" kern="1200" dirty="0">
            <a:latin typeface="Arial Narrow" panose="020B0606020202030204" pitchFamily="34" charset="0"/>
          </a:endParaRPr>
        </a:p>
      </dsp:txBody>
      <dsp:txXfrm>
        <a:off x="0" y="3279756"/>
        <a:ext cx="7920881" cy="1874250"/>
      </dsp:txXfrm>
    </dsp:sp>
    <dsp:sp modelId="{1936D7F8-B1C9-4534-A084-99E7EDF37ED1}">
      <dsp:nvSpPr>
        <dsp:cNvPr id="0" name=""/>
        <dsp:cNvSpPr/>
      </dsp:nvSpPr>
      <dsp:spPr>
        <a:xfrm>
          <a:off x="396044" y="2742757"/>
          <a:ext cx="6360950" cy="10388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889000">
            <a:lnSpc>
              <a:spcPct val="90000"/>
            </a:lnSpc>
            <a:spcBef>
              <a:spcPct val="0"/>
            </a:spcBef>
            <a:spcAft>
              <a:spcPct val="35000"/>
            </a:spcAft>
          </a:pPr>
          <a:r>
            <a:rPr lang="en-US" sz="2000" b="1" kern="1200" dirty="0" smtClean="0">
              <a:latin typeface="Arial Narrow" panose="020B0606020202030204" pitchFamily="34" charset="0"/>
            </a:rPr>
            <a:t>Tackling long-standing challenges to improve public finances, productivity, job creation and well-being</a:t>
          </a:r>
          <a:endParaRPr lang="en-GB" sz="2000" b="1" kern="1200" dirty="0">
            <a:latin typeface="Arial Narrow" panose="020B0606020202030204" pitchFamily="34" charset="0"/>
          </a:endParaRPr>
        </a:p>
      </dsp:txBody>
      <dsp:txXfrm>
        <a:off x="446756" y="2793469"/>
        <a:ext cx="6259526" cy="9374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0.75678</cdr:x>
      <cdr:y>0.04887</cdr:y>
    </cdr:from>
    <cdr:to>
      <cdr:x>0.99296</cdr:x>
      <cdr:y>0.927</cdr:y>
    </cdr:to>
    <cdr:sp macro="" textlink="">
      <cdr:nvSpPr>
        <cdr:cNvPr id="2" name="Rectangle 1"/>
        <cdr:cNvSpPr/>
      </cdr:nvSpPr>
      <cdr:spPr>
        <a:xfrm xmlns:a="http://schemas.openxmlformats.org/drawingml/2006/main">
          <a:off x="6211664" y="193525"/>
          <a:ext cx="1938564" cy="3477390"/>
        </a:xfrm>
        <a:prstGeom xmlns:a="http://schemas.openxmlformats.org/drawingml/2006/main" prst="rect">
          <a:avLst/>
        </a:prstGeom>
        <a:solidFill xmlns:a="http://schemas.openxmlformats.org/drawingml/2006/main">
          <a:schemeClr val="bg1">
            <a:lumMod val="75000"/>
            <a:alpha val="43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0.09414</cdr:x>
      <cdr:y>0.07355</cdr:y>
    </cdr:from>
    <cdr:to>
      <cdr:x>0.11882</cdr:x>
      <cdr:y>0.10584</cdr:y>
    </cdr:to>
    <cdr:sp macro="" textlink="">
      <cdr:nvSpPr>
        <cdr:cNvPr id="2" name="xlamLegendText20"/>
        <cdr:cNvSpPr txBox="1"/>
      </cdr:nvSpPr>
      <cdr:spPr>
        <a:xfrm xmlns:a="http://schemas.openxmlformats.org/drawingml/2006/main">
          <a:off x="762501" y="305179"/>
          <a:ext cx="199908" cy="133982"/>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400" b="1" i="0" dirty="0">
              <a:solidFill>
                <a:srgbClr val="000000"/>
              </a:solidFill>
              <a:latin typeface="Arial Narrow" panose="020B0606020202030204" pitchFamily="34" charset="0"/>
            </a:rPr>
            <a:t>2013</a:t>
          </a:r>
        </a:p>
      </cdr:txBody>
    </cdr:sp>
  </cdr:relSizeAnchor>
  <cdr:relSizeAnchor xmlns:cdr="http://schemas.openxmlformats.org/drawingml/2006/chartDrawing">
    <cdr:from>
      <cdr:x>0.07336</cdr:x>
      <cdr:y>0.08208</cdr:y>
    </cdr:from>
    <cdr:to>
      <cdr:x>0.08759</cdr:x>
      <cdr:y>0.1117</cdr:y>
    </cdr:to>
    <cdr:sp macro="" textlink="">
      <cdr:nvSpPr>
        <cdr:cNvPr id="4" name="xlamLegendSymbol20"/>
        <cdr:cNvSpPr/>
      </cdr:nvSpPr>
      <cdr:spPr>
        <a:xfrm xmlns:a="http://schemas.openxmlformats.org/drawingml/2006/main">
          <a:off x="594183" y="340573"/>
          <a:ext cx="115263" cy="122903"/>
        </a:xfrm>
        <a:prstGeom xmlns:a="http://schemas.openxmlformats.org/drawingml/2006/main" prst="triangle">
          <a:avLst/>
        </a:prstGeom>
        <a:solidFill xmlns:a="http://schemas.openxmlformats.org/drawingml/2006/main">
          <a:srgbClr val="FFFFFF"/>
        </a:solidFill>
        <a:ln xmlns:a="http://schemas.openxmlformats.org/drawingml/2006/main" w="12700">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0.20397</cdr:x>
      <cdr:y>0.41312</cdr:y>
    </cdr:from>
    <cdr:to>
      <cdr:x>0.31345</cdr:x>
      <cdr:y>0.51476</cdr:y>
    </cdr:to>
    <cdr:sp macro="" textlink="">
      <cdr:nvSpPr>
        <cdr:cNvPr id="6" name="TextBox 22"/>
        <cdr:cNvSpPr txBox="1"/>
      </cdr:nvSpPr>
      <cdr:spPr>
        <a:xfrm xmlns:a="http://schemas.openxmlformats.org/drawingml/2006/main">
          <a:off x="1652168" y="1876504"/>
          <a:ext cx="88678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smtClean="0">
              <a:solidFill>
                <a:schemeClr val="tx1">
                  <a:lumMod val="50000"/>
                </a:schemeClr>
              </a:solidFill>
              <a:latin typeface="Arial Narrow" panose="020B0606020202030204" pitchFamily="34" charset="0"/>
            </a:rPr>
            <a:t>5 best</a:t>
          </a:r>
        </a:p>
        <a:p xmlns:a="http://schemas.openxmlformats.org/drawingml/2006/main">
          <a:pPr algn="ctr"/>
          <a:r>
            <a:rPr lang="en-GB" sz="1200" b="1" dirty="0" smtClean="0">
              <a:solidFill>
                <a:schemeClr val="tx1">
                  <a:lumMod val="50000"/>
                </a:schemeClr>
              </a:solidFill>
              <a:latin typeface="Arial Narrow" panose="020B0606020202030204" pitchFamily="34" charset="0"/>
            </a:rPr>
            <a:t>performing </a:t>
          </a:r>
        </a:p>
      </cdr:txBody>
    </cdr:sp>
  </cdr:relSizeAnchor>
</c:userShapes>
</file>

<file path=ppt/drawings/drawing11.xml><?xml version="1.0" encoding="utf-8"?>
<c:userShapes xmlns:c="http://schemas.openxmlformats.org/drawingml/2006/chart">
  <cdr:relSizeAnchor xmlns:cdr="http://schemas.openxmlformats.org/drawingml/2006/chartDrawing">
    <cdr:from>
      <cdr:x>0.22175</cdr:x>
      <cdr:y>0.04338</cdr:y>
    </cdr:from>
    <cdr:to>
      <cdr:x>0.39713</cdr:x>
      <cdr:y>0.11525</cdr:y>
    </cdr:to>
    <cdr:sp macro="" textlink="">
      <cdr:nvSpPr>
        <cdr:cNvPr id="2" name="TextBox 22"/>
        <cdr:cNvSpPr txBox="1"/>
      </cdr:nvSpPr>
      <cdr:spPr>
        <a:xfrm xmlns:a="http://schemas.openxmlformats.org/drawingml/2006/main">
          <a:off x="1796180" y="167187"/>
          <a:ext cx="1420582"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b="1" dirty="0" smtClean="0">
              <a:solidFill>
                <a:schemeClr val="tx1">
                  <a:lumMod val="50000"/>
                </a:schemeClr>
              </a:solidFill>
              <a:latin typeface="Arial Narrow" panose="020B0606020202030204" pitchFamily="34" charset="0"/>
            </a:rPr>
            <a:t>5 lowest performing </a:t>
          </a:r>
        </a:p>
      </cdr:txBody>
    </cdr:sp>
  </cdr:relSizeAnchor>
</c:userShapes>
</file>

<file path=ppt/drawings/drawing12.xml><?xml version="1.0" encoding="utf-8"?>
<c:userShapes xmlns:c="http://schemas.openxmlformats.org/drawingml/2006/chart">
  <cdr:relSizeAnchor xmlns:cdr="http://schemas.openxmlformats.org/drawingml/2006/chartDrawing">
    <cdr:from>
      <cdr:x>0.33005</cdr:x>
      <cdr:y>0.06979</cdr:y>
    </cdr:from>
    <cdr:to>
      <cdr:x>0.34331</cdr:x>
      <cdr:y>0.09991</cdr:y>
    </cdr:to>
    <cdr:sp macro="" textlink="">
      <cdr:nvSpPr>
        <cdr:cNvPr id="6" name="xlamShapesMarker"/>
        <cdr:cNvSpPr/>
      </cdr:nvSpPr>
      <cdr:spPr>
        <a:xfrm xmlns:a="http://schemas.openxmlformats.org/drawingml/2006/main">
          <a:off x="1921550" y="178863"/>
          <a:ext cx="77178" cy="77178"/>
        </a:xfrm>
        <a:prstGeom xmlns:a="http://schemas.openxmlformats.org/drawingml/2006/main" prst="rect">
          <a:avLst/>
        </a:prstGeom>
        <a:solidFill xmlns:a="http://schemas.openxmlformats.org/drawingml/2006/main">
          <a:srgbClr val="FFFFFF"/>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FFFFFF"/>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0.65994</cdr:x>
      <cdr:y>0.06979</cdr:y>
    </cdr:from>
    <cdr:to>
      <cdr:x>0.67319</cdr:x>
      <cdr:y>0.09991</cdr:y>
    </cdr:to>
    <cdr:sp macro="" textlink="">
      <cdr:nvSpPr>
        <cdr:cNvPr id="8" name="xlamShapesMarker"/>
        <cdr:cNvSpPr/>
      </cdr:nvSpPr>
      <cdr:spPr>
        <a:xfrm xmlns:a="http://schemas.openxmlformats.org/drawingml/2006/main">
          <a:off x="3842168" y="178863"/>
          <a:ext cx="77178" cy="77178"/>
        </a:xfrm>
        <a:prstGeom xmlns:a="http://schemas.openxmlformats.org/drawingml/2006/main" prst="rect">
          <a:avLst/>
        </a:prstGeom>
        <a:solidFill xmlns:a="http://schemas.openxmlformats.org/drawingml/2006/main">
          <a:srgbClr val="FFFFFF"/>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FFFFFF"/>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3.xml><?xml version="1.0" encoding="utf-8"?>
<c:userShapes xmlns:c="http://schemas.openxmlformats.org/drawingml/2006/chart">
  <cdr:relSizeAnchor xmlns:cdr="http://schemas.openxmlformats.org/drawingml/2006/chartDrawing">
    <cdr:from>
      <cdr:x>0.47374</cdr:x>
      <cdr:y>0.06979</cdr:y>
    </cdr:from>
    <cdr:to>
      <cdr:x>0.50089</cdr:x>
      <cdr:y>0.09991</cdr:y>
    </cdr:to>
    <cdr:sp macro="" textlink="">
      <cdr:nvSpPr>
        <cdr:cNvPr id="4" name="xlamShapesMarker"/>
        <cdr:cNvSpPr/>
      </cdr:nvSpPr>
      <cdr:spPr>
        <a:xfrm xmlns:a="http://schemas.openxmlformats.org/drawingml/2006/main">
          <a:off x="1346691" y="178863"/>
          <a:ext cx="77178" cy="77178"/>
        </a:xfrm>
        <a:prstGeom xmlns:a="http://schemas.openxmlformats.org/drawingml/2006/main" prst="rect">
          <a:avLst/>
        </a:prstGeom>
        <a:solidFill xmlns:a="http://schemas.openxmlformats.org/drawingml/2006/main">
          <a:srgbClr val="FFFFFF"/>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FFFFFF"/>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4.xml><?xml version="1.0" encoding="utf-8"?>
<c:userShapes xmlns:c="http://schemas.openxmlformats.org/drawingml/2006/chart">
  <cdr:relSizeAnchor xmlns:cdr="http://schemas.openxmlformats.org/drawingml/2006/chartDrawing">
    <cdr:from>
      <cdr:x>0.17462</cdr:x>
      <cdr:y>0.68152</cdr:y>
    </cdr:from>
    <cdr:to>
      <cdr:x>0.32904</cdr:x>
      <cdr:y>0.87693</cdr:y>
    </cdr:to>
    <cdr:sp macro="" textlink="">
      <cdr:nvSpPr>
        <cdr:cNvPr id="2" name="TextBox 1"/>
        <cdr:cNvSpPr txBox="1"/>
      </cdr:nvSpPr>
      <cdr:spPr>
        <a:xfrm xmlns:a="http://schemas.openxmlformats.org/drawingml/2006/main">
          <a:off x="1414416" y="2771299"/>
          <a:ext cx="1250802" cy="79460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i="0" dirty="0">
              <a:solidFill>
                <a:schemeClr val="bg2">
                  <a:lumMod val="10000"/>
                </a:schemeClr>
              </a:solidFill>
              <a:latin typeface="Arial Narrow" panose="020B0606020202030204" pitchFamily="34" charset="0"/>
            </a:rPr>
            <a:t>Minimum wage for employees</a:t>
          </a:r>
        </a:p>
        <a:p xmlns:a="http://schemas.openxmlformats.org/drawingml/2006/main">
          <a:r>
            <a:rPr lang="en-GB" sz="1400" b="1" i="0" dirty="0">
              <a:solidFill>
                <a:schemeClr val="bg2">
                  <a:lumMod val="10000"/>
                </a:schemeClr>
              </a:solidFill>
              <a:latin typeface="Arial Narrow" panose="020B0606020202030204" pitchFamily="34" charset="0"/>
            </a:rPr>
            <a:t>(EUR 7,033)</a:t>
          </a:r>
        </a:p>
      </cdr:txBody>
    </cdr:sp>
  </cdr:relSizeAnchor>
</c:userShapes>
</file>

<file path=ppt/drawings/drawing2.xml><?xml version="1.0" encoding="utf-8"?>
<c:userShapes xmlns:c="http://schemas.openxmlformats.org/drawingml/2006/chart">
  <cdr:relSizeAnchor xmlns:cdr="http://schemas.openxmlformats.org/drawingml/2006/chartDrawing">
    <cdr:from>
      <cdr:x>0.48821</cdr:x>
      <cdr:y>0.07273</cdr:y>
    </cdr:from>
    <cdr:to>
      <cdr:x>0.50372</cdr:x>
      <cdr:y>0.10807</cdr:y>
    </cdr:to>
    <cdr:sp macro="" textlink="">
      <cdr:nvSpPr>
        <cdr:cNvPr id="4" name="xlamShapesMarker"/>
        <cdr:cNvSpPr/>
      </cdr:nvSpPr>
      <cdr:spPr>
        <a:xfrm xmlns:a="http://schemas.openxmlformats.org/drawingml/2006/main">
          <a:off x="2836143" y="185479"/>
          <a:ext cx="90122" cy="90122"/>
        </a:xfrm>
        <a:prstGeom xmlns:a="http://schemas.openxmlformats.org/drawingml/2006/main" prst="rect">
          <a:avLst/>
        </a:prstGeom>
        <a:solidFill xmlns:a="http://schemas.openxmlformats.org/drawingml/2006/main">
          <a:srgbClr val="FFFFFF"/>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FFFFFF"/>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0.06265</cdr:x>
      <cdr:y>0.08001</cdr:y>
    </cdr:to>
    <cdr:sp macro="" textlink="">
      <cdr:nvSpPr>
        <cdr:cNvPr id="2" name="TextBox 1"/>
        <cdr:cNvSpPr txBox="1"/>
      </cdr:nvSpPr>
      <cdr:spPr>
        <a:xfrm xmlns:a="http://schemas.openxmlformats.org/drawingml/2006/main">
          <a:off x="0" y="0"/>
          <a:ext cx="248099" cy="2972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dirty="0" smtClean="0">
              <a:solidFill>
                <a:schemeClr val="tx1">
                  <a:lumMod val="50000"/>
                </a:schemeClr>
              </a:solidFill>
              <a:latin typeface="Arial Narrow" panose="020B0606020202030204" pitchFamily="34" charset="0"/>
            </a:rPr>
            <a:t>%</a:t>
          </a:r>
          <a:endParaRPr lang="en-GB" sz="1400" b="1" dirty="0">
            <a:solidFill>
              <a:schemeClr val="tx1">
                <a:lumMod val="50000"/>
              </a:schemeClr>
            </a:solidFill>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0.60755</cdr:x>
      <cdr:y>0.01613</cdr:y>
    </cdr:from>
    <cdr:to>
      <cdr:x>0.91086</cdr:x>
      <cdr:y>0.11112</cdr:y>
    </cdr:to>
    <cdr:sp macro="" textlink="">
      <cdr:nvSpPr>
        <cdr:cNvPr id="3" name="TextBox 22"/>
        <cdr:cNvSpPr txBox="1"/>
      </cdr:nvSpPr>
      <cdr:spPr>
        <a:xfrm xmlns:a="http://schemas.openxmlformats.org/drawingml/2006/main">
          <a:off x="2573177" y="53538"/>
          <a:ext cx="1284625" cy="31535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b="1" dirty="0" smtClean="0">
              <a:solidFill>
                <a:schemeClr val="tx1">
                  <a:lumMod val="50000"/>
                </a:schemeClr>
              </a:solidFill>
              <a:latin typeface="Arial Narrow" panose="020B0606020202030204" pitchFamily="34" charset="0"/>
            </a:rPr>
            <a:t>90</a:t>
          </a:r>
          <a:r>
            <a:rPr lang="en-GB" sz="1400" b="1" baseline="30000" dirty="0" smtClean="0">
              <a:solidFill>
                <a:schemeClr val="tx1">
                  <a:lumMod val="50000"/>
                </a:schemeClr>
              </a:solidFill>
              <a:latin typeface="Arial Narrow" panose="020B0606020202030204" pitchFamily="34" charset="0"/>
            </a:rPr>
            <a:t>th </a:t>
          </a:r>
          <a:r>
            <a:rPr lang="en-GB" sz="1400" b="1" dirty="0">
              <a:solidFill>
                <a:schemeClr val="tx1">
                  <a:lumMod val="50000"/>
                </a:schemeClr>
              </a:solidFill>
              <a:latin typeface="Arial Narrow" panose="020B0606020202030204" pitchFamily="34" charset="0"/>
            </a:rPr>
            <a:t>percentile</a:t>
          </a:r>
        </a:p>
      </cdr:txBody>
    </cdr:sp>
  </cdr:relSizeAnchor>
  <cdr:relSizeAnchor xmlns:cdr="http://schemas.openxmlformats.org/drawingml/2006/chartDrawing">
    <cdr:from>
      <cdr:x>0.59696</cdr:x>
      <cdr:y>0.74165</cdr:y>
    </cdr:from>
    <cdr:to>
      <cdr:x>0.90027</cdr:x>
      <cdr:y>0.85717</cdr:y>
    </cdr:to>
    <cdr:sp macro="" textlink="">
      <cdr:nvSpPr>
        <cdr:cNvPr id="4" name="TextBox 22"/>
        <cdr:cNvSpPr txBox="1"/>
      </cdr:nvSpPr>
      <cdr:spPr>
        <a:xfrm xmlns:a="http://schemas.openxmlformats.org/drawingml/2006/main">
          <a:off x="2291138" y="1975979"/>
          <a:ext cx="116410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b="1" dirty="0" smtClean="0">
              <a:solidFill>
                <a:schemeClr val="tx1">
                  <a:lumMod val="50000"/>
                </a:schemeClr>
              </a:solidFill>
              <a:latin typeface="Arial Narrow" panose="020B0606020202030204" pitchFamily="34" charset="0"/>
            </a:rPr>
            <a:t>10</a:t>
          </a:r>
          <a:r>
            <a:rPr lang="en-GB" sz="1400" b="1" baseline="30000" dirty="0" smtClean="0">
              <a:solidFill>
                <a:schemeClr val="tx1">
                  <a:lumMod val="50000"/>
                </a:schemeClr>
              </a:solidFill>
              <a:latin typeface="Arial Narrow" panose="020B0606020202030204" pitchFamily="34" charset="0"/>
            </a:rPr>
            <a:t>th </a:t>
          </a:r>
          <a:r>
            <a:rPr lang="en-GB" sz="1400" b="1" dirty="0">
              <a:solidFill>
                <a:schemeClr val="tx1">
                  <a:lumMod val="50000"/>
                </a:schemeClr>
              </a:solidFill>
              <a:latin typeface="Arial Narrow" panose="020B0606020202030204" pitchFamily="34" charset="0"/>
            </a:rPr>
            <a:t>percentile</a:t>
          </a:r>
        </a:p>
      </cdr:txBody>
    </cdr:sp>
  </cdr:relSizeAnchor>
</c:userShapes>
</file>

<file path=ppt/drawings/drawing5.xml><?xml version="1.0" encoding="utf-8"?>
<c:userShapes xmlns:c="http://schemas.openxmlformats.org/drawingml/2006/chart">
  <cdr:relSizeAnchor xmlns:cdr="http://schemas.openxmlformats.org/drawingml/2006/chartDrawing">
    <cdr:from>
      <cdr:x>0.33496</cdr:x>
      <cdr:y>0.05612</cdr:y>
    </cdr:from>
    <cdr:to>
      <cdr:x>0.34822</cdr:x>
      <cdr:y>0.08633</cdr:y>
    </cdr:to>
    <cdr:sp macro="" textlink="">
      <cdr:nvSpPr>
        <cdr:cNvPr id="2" name="xlamShapesMarker"/>
        <cdr:cNvSpPr/>
      </cdr:nvSpPr>
      <cdr:spPr>
        <a:xfrm xmlns:a="http://schemas.openxmlformats.org/drawingml/2006/main">
          <a:off x="1950394" y="143417"/>
          <a:ext cx="77178" cy="77178"/>
        </a:xfrm>
        <a:prstGeom xmlns:a="http://schemas.openxmlformats.org/drawingml/2006/main" prst="rect">
          <a:avLst/>
        </a:prstGeom>
        <a:solidFill xmlns:a="http://schemas.openxmlformats.org/drawingml/2006/main">
          <a:srgbClr val="FFFFFF"/>
        </a:solidFill>
        <a:ln xmlns:a="http://schemas.openxmlformats.org/drawingml/2006/main" w="6350" cap="flat" cmpd="sng" algn="ctr">
          <a:noFill/>
          <a:prstDash val="solid"/>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FFFFFF"/>
              </a:solidFill>
              <a:prstDash val="solid"/>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0.02629</cdr:x>
      <cdr:y>0</cdr:y>
    </cdr:from>
    <cdr:to>
      <cdr:x>0.2572</cdr:x>
      <cdr:y>0.26737</cdr:y>
    </cdr:to>
    <cdr:sp macro="" textlink="">
      <cdr:nvSpPr>
        <cdr:cNvPr id="2" name="TextBox 1"/>
        <cdr:cNvSpPr txBox="1"/>
      </cdr:nvSpPr>
      <cdr:spPr>
        <a:xfrm xmlns:a="http://schemas.openxmlformats.org/drawingml/2006/main">
          <a:off x="104117" y="-21328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dirty="0" smtClean="0">
              <a:solidFill>
                <a:schemeClr val="tx1">
                  <a:lumMod val="50000"/>
                </a:schemeClr>
              </a:solidFill>
              <a:latin typeface="Arial Narrow" panose="020B0606020202030204" pitchFamily="34" charset="0"/>
            </a:rPr>
            <a:t>%</a:t>
          </a:r>
          <a:endParaRPr lang="en-GB" sz="1400" b="1" dirty="0">
            <a:solidFill>
              <a:schemeClr val="tx1">
                <a:lumMod val="50000"/>
              </a:schemeClr>
            </a:solidFill>
            <a:latin typeface="Arial Narrow" panose="020B0606020202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0.012</cdr:x>
      <cdr:y>0.01485</cdr:y>
    </cdr:from>
    <cdr:to>
      <cdr:x>0.12489</cdr:x>
      <cdr:y>0.28222</cdr:y>
    </cdr:to>
    <cdr:sp macro="" textlink="">
      <cdr:nvSpPr>
        <cdr:cNvPr id="3" name="TextBox 1"/>
        <cdr:cNvSpPr txBox="1"/>
      </cdr:nvSpPr>
      <cdr:spPr>
        <a:xfrm xmlns:a="http://schemas.openxmlformats.org/drawingml/2006/main">
          <a:off x="97216" y="508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solidFill>
                <a:schemeClr val="bg2">
                  <a:lumMod val="10000"/>
                </a:schemeClr>
              </a:solidFill>
              <a:latin typeface="Arial Narrow" panose="020B0606020202030204" pitchFamily="34" charset="0"/>
            </a:rPr>
            <a:t>%</a:t>
          </a:r>
          <a:endParaRPr lang="en-GB" sz="1400" b="1" dirty="0">
            <a:solidFill>
              <a:schemeClr val="bg2">
                <a:lumMod val="10000"/>
              </a:schemeClr>
            </a:solidFill>
            <a:latin typeface="Arial Narrow" panose="020B060602020203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0.91749</cdr:x>
      <cdr:y>0.17354</cdr:y>
    </cdr:from>
    <cdr:to>
      <cdr:x>0.97943</cdr:x>
      <cdr:y>0.23654</cdr:y>
    </cdr:to>
    <cdr:sp macro="" textlink="">
      <cdr:nvSpPr>
        <cdr:cNvPr id="4" name="xlamTextsS1P32"/>
        <cdr:cNvSpPr txBox="1"/>
      </cdr:nvSpPr>
      <cdr:spPr>
        <a:xfrm xmlns:a="http://schemas.openxmlformats.org/drawingml/2006/main">
          <a:off x="3633276" y="593508"/>
          <a:ext cx="245260" cy="215444"/>
        </a:xfrm>
        <a:prstGeom xmlns:a="http://schemas.openxmlformats.org/drawingml/2006/main" prst="rect">
          <a:avLst/>
        </a:prstGeom>
      </cdr:spPr>
      <cdr:txBody>
        <a:bodyPr xmlns:a="http://schemas.openxmlformats.org/drawingml/2006/main" vertOverflow="clip" vert="horz" wrap="none" lIns="0" tIns="0" rIns="0" bIns="0" rtlCol="0">
          <a:spAutoFit/>
        </a:bodyPr>
        <a:lstStyle xmlns:a="http://schemas.openxmlformats.org/drawingml/2006/main"/>
        <a:p xmlns:a="http://schemas.openxmlformats.org/drawingml/2006/main">
          <a:pPr algn="ctr"/>
          <a:r>
            <a:rPr lang="en-US" sz="1400" b="1" dirty="0">
              <a:latin typeface="Arial Narrow" panose="020B0606020202030204" pitchFamily="34" charset="0"/>
            </a:rPr>
            <a:t>129</a:t>
          </a:r>
        </a:p>
      </cdr:txBody>
    </cdr:sp>
  </cdr:relSizeAnchor>
  <cdr:relSizeAnchor xmlns:cdr="http://schemas.openxmlformats.org/drawingml/2006/chartDrawing">
    <cdr:from>
      <cdr:x>0.96439</cdr:x>
      <cdr:y>0.28504</cdr:y>
    </cdr:from>
    <cdr:to>
      <cdr:x>0.98446</cdr:x>
      <cdr:y>0.28504</cdr:y>
    </cdr:to>
    <cdr:cxnSp macro="">
      <cdr:nvCxnSpPr>
        <cdr:cNvPr id="5" name="xlamShapesHVS1P32"/>
        <cdr:cNvCxnSpPr/>
      </cdr:nvCxnSpPr>
      <cdr:spPr>
        <a:xfrm xmlns:a="http://schemas.openxmlformats.org/drawingml/2006/main" rot="-1800000">
          <a:off x="2818690" y="667446"/>
          <a:ext cx="58640" cy="0"/>
        </a:xfrm>
        <a:prstGeom xmlns:a="http://schemas.openxmlformats.org/drawingml/2006/main" prst="line">
          <a:avLst/>
        </a:prstGeom>
        <a:ln xmlns:a="http://schemas.openxmlformats.org/drawingml/2006/main" w="25400" cmpd="dbl">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0.14726</cdr:x>
      <cdr:y>0.05797</cdr:y>
    </cdr:from>
    <cdr:to>
      <cdr:x>0.29098</cdr:x>
      <cdr:y>0.14347</cdr:y>
    </cdr:to>
    <cdr:grpSp>
      <cdr:nvGrpSpPr>
        <cdr:cNvPr id="3" name="Group 2"/>
        <cdr:cNvGrpSpPr/>
      </cdr:nvGrpSpPr>
      <cdr:grpSpPr>
        <a:xfrm xmlns:a="http://schemas.openxmlformats.org/drawingml/2006/main">
          <a:off x="1192806" y="227594"/>
          <a:ext cx="1164132" cy="335679"/>
          <a:chOff x="1591902" y="2506535"/>
          <a:chExt cx="1083709" cy="319022"/>
        </a:xfrm>
      </cdr:grpSpPr>
      <cdr:sp macro="" textlink="">
        <cdr:nvSpPr>
          <cdr:cNvPr id="7" name="TextBox 22"/>
          <cdr:cNvSpPr txBox="1"/>
        </cdr:nvSpPr>
        <cdr:spPr>
          <a:xfrm xmlns:a="http://schemas.openxmlformats.org/drawingml/2006/main">
            <a:off x="1591902" y="2506535"/>
            <a:ext cx="1083709" cy="31902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b="1" dirty="0" smtClean="0">
                <a:solidFill>
                  <a:schemeClr val="tx1">
                    <a:lumMod val="50000"/>
                  </a:schemeClr>
                </a:solidFill>
                <a:latin typeface="Arial Narrow" panose="020B0606020202030204" pitchFamily="34" charset="0"/>
              </a:rPr>
              <a:t>90</a:t>
            </a:r>
            <a:r>
              <a:rPr lang="en-GB" sz="1400" b="1" baseline="30000" dirty="0" smtClean="0">
                <a:solidFill>
                  <a:schemeClr val="tx1">
                    <a:lumMod val="50000"/>
                  </a:schemeClr>
                </a:solidFill>
                <a:latin typeface="Arial Narrow" panose="020B0606020202030204" pitchFamily="34" charset="0"/>
              </a:rPr>
              <a:t>th </a:t>
            </a:r>
            <a:r>
              <a:rPr lang="en-GB" sz="1400" b="1" dirty="0" smtClean="0">
                <a:solidFill>
                  <a:schemeClr val="tx1">
                    <a:lumMod val="50000"/>
                  </a:schemeClr>
                </a:solidFill>
                <a:latin typeface="Arial Narrow" panose="020B0606020202030204" pitchFamily="34" charset="0"/>
              </a:rPr>
              <a:t>percentile</a:t>
            </a:r>
            <a:endParaRPr lang="en-GB" sz="1400" b="1" dirty="0">
              <a:solidFill>
                <a:schemeClr val="tx1">
                  <a:lumMod val="50000"/>
                </a:schemeClr>
              </a:solidFill>
              <a:latin typeface="Arial Narrow" panose="020B0606020202030204" pitchFamily="34" charset="0"/>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888"/>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sz="quarter" idx="1"/>
          </p:nvPr>
        </p:nvSpPr>
        <p:spPr>
          <a:xfrm>
            <a:off x="3854451" y="0"/>
            <a:ext cx="2949575" cy="496888"/>
          </a:xfrm>
          <a:prstGeom prst="rect">
            <a:avLst/>
          </a:prstGeom>
        </p:spPr>
        <p:txBody>
          <a:bodyPr vert="horz" lIns="91430" tIns="45715" rIns="91430" bIns="45715" rtlCol="0"/>
          <a:lstStyle>
            <a:lvl1pPr algn="r">
              <a:defRPr sz="1200"/>
            </a:lvl1pPr>
          </a:lstStyle>
          <a:p>
            <a:fld id="{2DEF442A-1B58-40B2-80D4-469CF5270773}" type="datetimeFigureOut">
              <a:rPr lang="en-GB" smtClean="0"/>
              <a:t>22/07/2020</a:t>
            </a:fld>
            <a:endParaRPr lang="en-GB"/>
          </a:p>
        </p:txBody>
      </p:sp>
      <p:sp>
        <p:nvSpPr>
          <p:cNvPr id="4" name="Footer Placeholder 3"/>
          <p:cNvSpPr>
            <a:spLocks noGrp="1"/>
          </p:cNvSpPr>
          <p:nvPr>
            <p:ph type="ftr" sz="quarter" idx="2"/>
          </p:nvPr>
        </p:nvSpPr>
        <p:spPr>
          <a:xfrm>
            <a:off x="1" y="9445625"/>
            <a:ext cx="2949575" cy="496888"/>
          </a:xfrm>
          <a:prstGeom prst="rect">
            <a:avLst/>
          </a:prstGeom>
        </p:spPr>
        <p:txBody>
          <a:bodyPr vert="horz" lIns="91430" tIns="45715" rIns="91430"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4451" y="9445625"/>
            <a:ext cx="2949575" cy="496888"/>
          </a:xfrm>
          <a:prstGeom prst="rect">
            <a:avLst/>
          </a:prstGeom>
        </p:spPr>
        <p:txBody>
          <a:bodyPr vert="horz" lIns="91430" tIns="45715" rIns="91430" bIns="45715" rtlCol="0" anchor="b"/>
          <a:lstStyle>
            <a:lvl1pPr algn="r">
              <a:defRPr sz="1200"/>
            </a:lvl1pPr>
          </a:lstStyle>
          <a:p>
            <a:fld id="{5DDFE81B-AA5F-4318-921C-37BA8428ED82}" type="slidenum">
              <a:rPr lang="en-GB" smtClean="0"/>
              <a:t>‹#›</a:t>
            </a:fld>
            <a:endParaRPr lang="en-GB"/>
          </a:p>
        </p:txBody>
      </p:sp>
    </p:spTree>
    <p:extLst>
      <p:ext uri="{BB962C8B-B14F-4D97-AF65-F5344CB8AC3E}">
        <p14:creationId xmlns:p14="http://schemas.microsoft.com/office/powerpoint/2010/main" val="11728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854940" y="0"/>
            <a:ext cx="2949099" cy="497205"/>
          </a:xfrm>
          <a:prstGeom prst="rect">
            <a:avLst/>
          </a:prstGeom>
        </p:spPr>
        <p:txBody>
          <a:bodyPr vert="horz" lIns="91430" tIns="45715" rIns="91430" bIns="45715" rtlCol="0"/>
          <a:lstStyle>
            <a:lvl1pPr algn="r">
              <a:defRPr sz="1200"/>
            </a:lvl1pPr>
          </a:lstStyle>
          <a:p>
            <a:fld id="{32B89A25-EEB2-4372-AD69-43F344E47DE8}" type="datetimeFigureOut">
              <a:rPr lang="en-GB" smtClean="0"/>
              <a:t>22/07/2020</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5169"/>
            <a:ext cx="2949099" cy="497205"/>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430" tIns="45715" rIns="91430" bIns="45715" rtlCol="0" anchor="b"/>
          <a:lstStyle>
            <a:lvl1pPr algn="r">
              <a:defRPr sz="1200"/>
            </a:lvl1pPr>
          </a:lstStyle>
          <a:p>
            <a:fld id="{460B295E-E57B-4005-A04E-FC334E4B9556}" type="slidenum">
              <a:rPr lang="en-GB" smtClean="0"/>
              <a:t>‹#›</a:t>
            </a:fld>
            <a:endParaRPr lang="en-GB"/>
          </a:p>
        </p:txBody>
      </p:sp>
    </p:spTree>
    <p:extLst>
      <p:ext uri="{BB962C8B-B14F-4D97-AF65-F5344CB8AC3E}">
        <p14:creationId xmlns:p14="http://schemas.microsoft.com/office/powerpoint/2010/main" val="343124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1E453-67EC-46DD-9FE7-1571DE310C5A}"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2538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33</a:t>
            </a:fld>
            <a:endParaRPr lang="en-GB"/>
          </a:p>
        </p:txBody>
      </p:sp>
    </p:spTree>
    <p:extLst>
      <p:ext uri="{BB962C8B-B14F-4D97-AF65-F5344CB8AC3E}">
        <p14:creationId xmlns:p14="http://schemas.microsoft.com/office/powerpoint/2010/main" val="292522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C9E872D0-2CA3-4461-90AE-D42DCC55CF86}" type="slidenum">
              <a:rPr lang="en-GB" smtClean="0"/>
              <a:pPr/>
              <a:t>6</a:t>
            </a:fld>
            <a:endParaRPr lang="en-GB" dirty="0"/>
          </a:p>
        </p:txBody>
      </p:sp>
    </p:spTree>
    <p:extLst>
      <p:ext uri="{BB962C8B-B14F-4D97-AF65-F5344CB8AC3E}">
        <p14:creationId xmlns:p14="http://schemas.microsoft.com/office/powerpoint/2010/main" val="103246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E872D0-2CA3-4461-90AE-D42DCC55CF86}" type="slidenum">
              <a:rPr lang="en-GB" smtClean="0"/>
              <a:pPr/>
              <a:t>8</a:t>
            </a:fld>
            <a:endParaRPr lang="en-GB" dirty="0"/>
          </a:p>
        </p:txBody>
      </p:sp>
    </p:spTree>
    <p:extLst>
      <p:ext uri="{BB962C8B-B14F-4D97-AF65-F5344CB8AC3E}">
        <p14:creationId xmlns:p14="http://schemas.microsoft.com/office/powerpoint/2010/main" val="107853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17</a:t>
            </a:fld>
            <a:endParaRPr lang="en-GB"/>
          </a:p>
        </p:txBody>
      </p:sp>
    </p:spTree>
    <p:extLst>
      <p:ext uri="{BB962C8B-B14F-4D97-AF65-F5344CB8AC3E}">
        <p14:creationId xmlns:p14="http://schemas.microsoft.com/office/powerpoint/2010/main" val="258988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18</a:t>
            </a:fld>
            <a:endParaRPr lang="en-GB"/>
          </a:p>
        </p:txBody>
      </p:sp>
    </p:spTree>
    <p:extLst>
      <p:ext uri="{BB962C8B-B14F-4D97-AF65-F5344CB8AC3E}">
        <p14:creationId xmlns:p14="http://schemas.microsoft.com/office/powerpoint/2010/main" val="180934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C9E872D0-2CA3-4461-90AE-D42DCC55CF86}" type="slidenum">
              <a:rPr lang="en-GB" smtClean="0"/>
              <a:pPr/>
              <a:t>23</a:t>
            </a:fld>
            <a:endParaRPr lang="en-GB" dirty="0"/>
          </a:p>
        </p:txBody>
      </p:sp>
    </p:spTree>
    <p:extLst>
      <p:ext uri="{BB962C8B-B14F-4D97-AF65-F5344CB8AC3E}">
        <p14:creationId xmlns:p14="http://schemas.microsoft.com/office/powerpoint/2010/main" val="117277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C9E872D0-2CA3-4461-90AE-D42DCC55CF86}" type="slidenum">
              <a:rPr lang="en-GB" smtClean="0"/>
              <a:pPr/>
              <a:t>24</a:t>
            </a:fld>
            <a:endParaRPr lang="en-GB" dirty="0"/>
          </a:p>
        </p:txBody>
      </p:sp>
    </p:spTree>
    <p:extLst>
      <p:ext uri="{BB962C8B-B14F-4D97-AF65-F5344CB8AC3E}">
        <p14:creationId xmlns:p14="http://schemas.microsoft.com/office/powerpoint/2010/main" val="112705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9E872D0-2CA3-4461-90AE-D42DCC55CF86}" type="slidenum">
              <a:rPr lang="en-GB" smtClean="0"/>
              <a:pPr/>
              <a:t>25</a:t>
            </a:fld>
            <a:endParaRPr lang="en-GB" dirty="0"/>
          </a:p>
        </p:txBody>
      </p:sp>
    </p:spTree>
    <p:extLst>
      <p:ext uri="{BB962C8B-B14F-4D97-AF65-F5344CB8AC3E}">
        <p14:creationId xmlns:p14="http://schemas.microsoft.com/office/powerpoint/2010/main" val="638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0B295E-E57B-4005-A04E-FC334E4B9556}" type="slidenum">
              <a:rPr lang="en-GB" smtClean="0"/>
              <a:t>32</a:t>
            </a:fld>
            <a:endParaRPr lang="en-GB"/>
          </a:p>
        </p:txBody>
      </p:sp>
    </p:spTree>
    <p:extLst>
      <p:ext uri="{BB962C8B-B14F-4D97-AF65-F5344CB8AC3E}">
        <p14:creationId xmlns:p14="http://schemas.microsoft.com/office/powerpoint/2010/main" val="1163559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0768" r="40283" b="41092"/>
          <a:stretch/>
        </p:blipFill>
        <p:spPr>
          <a:xfrm>
            <a:off x="-18510" y="509"/>
            <a:ext cx="9181020" cy="6884875"/>
          </a:xfrm>
          <a:prstGeom prst="rect">
            <a:avLst/>
          </a:prstGeom>
        </p:spPr>
      </p:pic>
      <p:sp>
        <p:nvSpPr>
          <p:cNvPr id="8" name="Title 7"/>
          <p:cNvSpPr>
            <a:spLocks noGrp="1"/>
          </p:cNvSpPr>
          <p:nvPr>
            <p:ph type="ctrTitle" hasCustomPrompt="1"/>
          </p:nvPr>
        </p:nvSpPr>
        <p:spPr>
          <a:xfrm>
            <a:off x="1368000" y="2783235"/>
            <a:ext cx="6300000" cy="964367"/>
          </a:xfrm>
          <a:prstGeom prst="rect">
            <a:avLst/>
          </a:prstGeom>
        </p:spPr>
        <p:txBody>
          <a:bodyPr lIns="90000" rIns="90000" anchor="b">
            <a:spAutoFit/>
          </a:bodyPr>
          <a:lstStyle>
            <a:lvl1pPr>
              <a:lnSpc>
                <a:spcPts val="3375"/>
              </a:lnSpc>
              <a:defRPr sz="3375"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1"/>
            <a:ext cx="6300000" cy="284693"/>
          </a:xfrm>
        </p:spPr>
        <p:txBody>
          <a:bodyPr lIns="90000" rIns="90000">
            <a:spAutoFit/>
          </a:bodyPr>
          <a:lstStyle>
            <a:lvl1pPr marL="0" indent="0" algn="l">
              <a:lnSpc>
                <a:spcPts val="1500"/>
              </a:lnSpc>
              <a:spcBef>
                <a:spcPts val="0"/>
              </a:spcBef>
              <a:buNone/>
              <a:defRPr sz="1350" baseline="0">
                <a:solidFill>
                  <a:schemeClr val="bg1"/>
                </a:solidFill>
                <a:latin typeface="+mj-lt"/>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3" cstate="print"/>
          <a:stretch>
            <a:fillRect/>
          </a:stretch>
        </p:blipFill>
        <p:spPr>
          <a:xfrm>
            <a:off x="251521" y="404664"/>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8D939FBA-83D7-4CFE-AF31-35E2CC977643}" type="datetime1">
              <a:rPr lang="en-GB" smtClean="0">
                <a:solidFill>
                  <a:prstClr val="white"/>
                </a:solidFill>
              </a:rPr>
              <a:t>22/07/2020</a:t>
            </a:fld>
            <a:endParaRPr lang="en-GB">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EEBA6050-D26A-496D-A3CE-D35AEACE90E4}" type="datetime1">
              <a:rPr lang="en-GB" smtClean="0">
                <a:solidFill>
                  <a:prstClr val="white"/>
                </a:solidFill>
              </a:rPr>
              <a:t>22/07/2020</a:t>
            </a:fld>
            <a:endParaRPr lang="en-GB">
              <a:solidFill>
                <a:prstClr val="white"/>
              </a:solidFill>
            </a:endParaRPr>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a:solidFill>
                <a:prstClr val="white"/>
              </a:solidFill>
            </a:endParaRPr>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ECC21D3F-8F1A-49C5-AD48-E60BC70EEBCB}" type="slidenum">
              <a:rPr lang="en-GB" smtClean="0"/>
              <a:pPr/>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2"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3043560"/>
            <a:ext cx="6624000" cy="810478"/>
          </a:xfrm>
        </p:spPr>
        <p:txBody>
          <a:bodyPr anchor="ctr" anchorCtr="0">
            <a:spAutoFit/>
          </a:bodyPr>
          <a:lstStyle>
            <a:lvl1pPr algn="ctr">
              <a:lnSpc>
                <a:spcPts val="2775"/>
              </a:lnSpc>
              <a:defRPr sz="2775"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D031262E-0172-41DA-94D4-B2BA036BD365}" type="datetime1">
              <a:rPr lang="en-GB" smtClean="0">
                <a:solidFill>
                  <a:prstClr val="white"/>
                </a:solidFill>
              </a:rPr>
              <a:t>22/07/2020</a:t>
            </a:fld>
            <a:endParaRPr lang="en-GB">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tx2"/>
                </a:solidFill>
                <a:latin typeface="Arial"/>
              </a:defRPr>
            </a:lvl1pPr>
          </a:lstStyle>
          <a:p>
            <a:fld id="{ECC21D3F-8F1A-49C5-AD48-E60BC70EEBC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Click to </a:t>
            </a:r>
            <a:r>
              <a:rPr lang="fr-FR" dirty="0" err="1"/>
              <a:t>edit</a:t>
            </a:r>
            <a:r>
              <a:rPr lang="fr-FR" dirty="0"/>
              <a:t> </a:t>
            </a:r>
            <a:r>
              <a:rPr lang="fr-FR" dirty="0" err="1"/>
              <a:t>Slide</a:t>
            </a:r>
            <a:r>
              <a:rPr lang="fr-FR" dirty="0"/>
              <a:t> </a:t>
            </a:r>
            <a:r>
              <a:rPr lang="fr-FR" dirty="0" err="1"/>
              <a:t>title</a:t>
            </a:r>
            <a:r>
              <a:rPr lang="fr-FR" dirty="0"/>
              <a:t/>
            </a:r>
            <a:br>
              <a:rPr lang="fr-FR" dirty="0"/>
            </a:br>
            <a:r>
              <a:rPr lang="fr-FR" dirty="0" err="1"/>
              <a:t>Slide</a:t>
            </a:r>
            <a:r>
              <a:rPr lang="fr-FR" dirty="0"/>
              <a:t> </a:t>
            </a:r>
            <a:r>
              <a:rPr lang="fr-FR" dirty="0" err="1"/>
              <a:t>title</a:t>
            </a:r>
            <a:r>
              <a:rPr lang="fr-FR" dirty="0"/>
              <a:t> </a:t>
            </a:r>
            <a:r>
              <a:rPr lang="fr-FR" dirty="0" err="1"/>
              <a:t>can</a:t>
            </a:r>
            <a:r>
              <a:rPr lang="fr-FR" dirty="0"/>
              <a:t> </a:t>
            </a:r>
            <a:r>
              <a:rPr lang="fr-FR" dirty="0" err="1"/>
              <a:t>be</a:t>
            </a:r>
            <a:r>
              <a:rPr lang="fr-FR" dirty="0"/>
              <a:t> </a:t>
            </a:r>
            <a:r>
              <a:rPr lang="fr-FR" dirty="0" err="1"/>
              <a:t>extended</a:t>
            </a:r>
            <a:r>
              <a:rPr lang="fr-FR" dirty="0"/>
              <a:t> to </a:t>
            </a:r>
            <a:r>
              <a:rPr lang="fr-FR" dirty="0" err="1"/>
              <a:t>two</a:t>
            </a:r>
            <a:r>
              <a:rPr lang="fr-FR" dirty="0"/>
              <a:t> </a:t>
            </a:r>
            <a:r>
              <a:rPr lang="fr-FR" dirty="0" err="1"/>
              <a:t>lines</a:t>
            </a:r>
            <a:endParaRPr lang="en-US" dirty="0"/>
          </a:p>
        </p:txBody>
      </p:sp>
      <p:sp>
        <p:nvSpPr>
          <p:cNvPr id="3" name="Content Placeholder 2"/>
          <p:cNvSpPr>
            <a:spLocks noGrp="1"/>
          </p:cNvSpPr>
          <p:nvPr>
            <p:ph idx="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DA42E7-A2E7-4734-B6F4-678B48B652FF}" type="datetime1">
              <a:rPr lang="en-GB" smtClean="0">
                <a:solidFill>
                  <a:prstClr val="white"/>
                </a:solidFill>
              </a:rPr>
              <a:t>22/07/2020</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ECC21D3F-8F1A-49C5-AD48-E60BC70EEBCB}" type="slidenum">
              <a:rPr lang="en-GB" smtClean="0"/>
              <a:pPr/>
              <a:t>‹#›</a:t>
            </a:fld>
            <a:endParaRPr lang="en-GB" dirty="0"/>
          </a:p>
        </p:txBody>
      </p:sp>
    </p:spTree>
    <p:extLst>
      <p:ext uri="{BB962C8B-B14F-4D97-AF65-F5344CB8AC3E}">
        <p14:creationId xmlns:p14="http://schemas.microsoft.com/office/powerpoint/2010/main" val="2640309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2" y="5328188"/>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ctr" defTabSz="685783"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2"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EE629283-6799-4B9B-BEC2-7961830EA514}" type="datetime1">
              <a:rPr lang="en-GB" smtClean="0">
                <a:solidFill>
                  <a:prstClr val="white"/>
                </a:solidFill>
              </a:rPr>
              <a:t>22/07/2020</a:t>
            </a:fld>
            <a:endParaRPr lang="en-GB">
              <a:solidFill>
                <a:prstClr val="white"/>
              </a:solidFill>
            </a:endParaRPr>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a:solidFill>
                <a:prstClr val="white"/>
              </a:solidFill>
            </a:endParaRPr>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ECC21D3F-8F1A-49C5-AD48-E60BC70EEBC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rtl="0" eaLnBrk="1" latinLnBrk="0" hangingPunct="1">
        <a:spcBef>
          <a:spcPct val="0"/>
        </a:spcBef>
        <a:buNone/>
        <a:defRPr kumimoji="0" sz="2400" kern="1200">
          <a:solidFill>
            <a:schemeClr val="tx1"/>
          </a:solidFill>
          <a:latin typeface="+mj-lt"/>
          <a:ea typeface="+mj-ea"/>
          <a:cs typeface="+mj-cs"/>
        </a:defRPr>
      </a:lvl1pPr>
    </p:titleStyle>
    <p:bodyStyle>
      <a:lvl1pPr marL="256493" indent="-256493"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186" indent="-213295"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578" indent="-172796"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470" indent="-172796"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362" indent="-172796"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6978" indent="-137156"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66" indent="-137156"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38" indent="-137156"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68" indent="-137156"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ecd.org/economy/greece-economic-snapshot/"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twitter.com/OECDeconomy"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https://twitter.com/OECDeconomy" TargetMode="External"/><Relationship Id="rId2" Type="http://schemas.openxmlformats.org/officeDocument/2006/relationships/hyperlink" Target="https://twitter.com/OECD" TargetMode="Externa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www.slideshare.net/oecdeconomy" TargetMode="External"/><Relationship Id="rId4" Type="http://schemas.openxmlformats.org/officeDocument/2006/relationships/hyperlink" Target="http://www.oecd.org/economy/greece-economic-snapshot/"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006361" y="2820808"/>
            <a:ext cx="4861783" cy="553998"/>
          </a:xfrm>
          <a:prstGeom prst="rect">
            <a:avLst/>
          </a:prstGeom>
          <a:noFill/>
          <a:ln>
            <a:noFill/>
          </a:ln>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de-DE" altLang="en-US" sz="1500" u="sng" dirty="0">
                <a:solidFill>
                  <a:srgbClr val="002060"/>
                </a:solidFill>
                <a:latin typeface="Calibri" panose="020F0502020204030204" pitchFamily="34" charset="0"/>
                <a:cs typeface="Calibri" panose="020F0502020204030204" pitchFamily="34" charset="0"/>
                <a:hlinkClick r:id="rId3"/>
              </a:rPr>
              <a:t>www.oecd.org/economy/greece-economic-snapshot/</a:t>
            </a:r>
            <a:endParaRPr lang="de-DE" altLang="en-US" sz="1500" u="sng" dirty="0">
              <a:solidFill>
                <a:srgbClr val="002060"/>
              </a:solidFill>
              <a:latin typeface="Calibri" panose="020F0502020204030204" pitchFamily="34" charset="0"/>
              <a:cs typeface="Calibri" panose="020F0502020204030204" pitchFamily="34" charset="0"/>
            </a:endParaRPr>
          </a:p>
          <a:p>
            <a:endParaRPr lang="de-DE" altLang="en-US" sz="1500" u="sng" dirty="0">
              <a:solidFill>
                <a:srgbClr val="00206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a:xfrm>
            <a:off x="2051720" y="3958854"/>
            <a:ext cx="4698522" cy="648072"/>
          </a:xfrm>
          <a:prstGeom prst="rect">
            <a:avLst/>
          </a:prstGeom>
        </p:spPr>
        <p:txBody>
          <a:bodyPr vert="horz" lIns="68580" tIns="34290" rIns="68580" bIns="34290" rtlCol="0">
            <a:normAutofit/>
          </a:bodyPr>
          <a:lstStyle>
            <a:lvl1pPr marL="0" indent="0" algn="l" defTabSz="914400" rtl="0" eaLnBrk="1" latinLnBrk="0" hangingPunct="1">
              <a:lnSpc>
                <a:spcPts val="2000"/>
              </a:lnSpc>
              <a:spcBef>
                <a:spcPts val="0"/>
              </a:spcBef>
              <a:buFont typeface="Arial" pitchFamily="34" charset="0"/>
              <a:buNone/>
              <a:defRPr sz="1800" kern="1200">
                <a:solidFill>
                  <a:schemeClr val="tx1">
                    <a:tint val="75000"/>
                  </a:schemeClr>
                </a:solidFill>
                <a:latin typeface="Arial"/>
                <a:ea typeface="+mn-ea"/>
                <a:cs typeface="+mn-cs"/>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Georgia"/>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Georgia"/>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2100" dirty="0">
                <a:solidFill>
                  <a:srgbClr val="92D050"/>
                </a:solidFill>
              </a:rPr>
              <a:t> </a:t>
            </a:r>
          </a:p>
        </p:txBody>
      </p:sp>
      <p:sp>
        <p:nvSpPr>
          <p:cNvPr id="5" name="TextBox 4"/>
          <p:cNvSpPr txBox="1"/>
          <p:nvPr/>
        </p:nvSpPr>
        <p:spPr>
          <a:xfrm>
            <a:off x="1032609" y="392989"/>
            <a:ext cx="8208912" cy="1973617"/>
          </a:xfrm>
          <a:prstGeom prst="rect">
            <a:avLst/>
          </a:prstGeom>
          <a:noFill/>
        </p:spPr>
        <p:txBody>
          <a:bodyPr wrap="square" rtlCol="0">
            <a:spAutoFit/>
          </a:bodyPr>
          <a:lstStyle/>
          <a:p>
            <a:r>
              <a:rPr lang="en-GB" sz="3300" dirty="0">
                <a:solidFill>
                  <a:srgbClr val="002060"/>
                </a:solidFill>
                <a:latin typeface="Arial"/>
              </a:rPr>
              <a:t>OECD ECONOMIC SURVEY OF </a:t>
            </a:r>
            <a:br>
              <a:rPr lang="en-GB" sz="3300" dirty="0">
                <a:solidFill>
                  <a:srgbClr val="002060"/>
                </a:solidFill>
                <a:latin typeface="Arial"/>
              </a:rPr>
            </a:br>
            <a:r>
              <a:rPr lang="en-GB" sz="3300" dirty="0">
                <a:solidFill>
                  <a:srgbClr val="002060"/>
                </a:solidFill>
                <a:latin typeface="Arial"/>
              </a:rPr>
              <a:t>GREECE 2020</a:t>
            </a:r>
          </a:p>
          <a:p>
            <a:pPr algn="ctr"/>
            <a:endParaRPr lang="en-GB" sz="2250" dirty="0">
              <a:solidFill>
                <a:prstClr val="white"/>
              </a:solidFill>
              <a:latin typeface="Arial"/>
            </a:endParaRPr>
          </a:p>
          <a:p>
            <a:pPr algn="ctr"/>
            <a:endParaRPr lang="en-GB" sz="2250" dirty="0">
              <a:solidFill>
                <a:prstClr val="white"/>
              </a:solidFill>
              <a:latin typeface="Arial"/>
            </a:endParaRPr>
          </a:p>
          <a:p>
            <a:pPr algn="ctr"/>
            <a:endParaRPr lang="en-GB" sz="1125" dirty="0">
              <a:solidFill>
                <a:prstClr val="white"/>
              </a:solidFill>
              <a:latin typeface="Arial"/>
            </a:endParaRPr>
          </a:p>
        </p:txBody>
      </p:sp>
      <p:sp>
        <p:nvSpPr>
          <p:cNvPr id="3" name="TextBox 2"/>
          <p:cNvSpPr txBox="1"/>
          <p:nvPr/>
        </p:nvSpPr>
        <p:spPr>
          <a:xfrm>
            <a:off x="1006361" y="1353192"/>
            <a:ext cx="7452828" cy="1569660"/>
          </a:xfrm>
          <a:prstGeom prst="rect">
            <a:avLst/>
          </a:prstGeom>
          <a:noFill/>
        </p:spPr>
        <p:txBody>
          <a:bodyPr wrap="square" rtlCol="0">
            <a:spAutoFit/>
          </a:bodyPr>
          <a:lstStyle/>
          <a:p>
            <a:r>
              <a:rPr lang="en-US" sz="3000" i="1" dirty="0">
                <a:solidFill>
                  <a:srgbClr val="002060"/>
                </a:solidFill>
                <a:latin typeface="Arial"/>
              </a:rPr>
              <a:t>Recovering from COVID-19, boosting productivity, improving inclusiveness</a:t>
            </a:r>
          </a:p>
          <a:p>
            <a:endParaRPr lang="en-GB" dirty="0">
              <a:solidFill>
                <a:schemeClr val="bg1"/>
              </a:solidFill>
              <a:latin typeface="Arial"/>
            </a:endParaRPr>
          </a:p>
          <a:p>
            <a:r>
              <a:rPr lang="en-GB" i="1" dirty="0">
                <a:solidFill>
                  <a:schemeClr val="bg1"/>
                </a:solidFill>
                <a:latin typeface="Arial"/>
              </a:rPr>
              <a:t>22 July 2020, Athens and </a:t>
            </a:r>
            <a:r>
              <a:rPr lang="en-GB" i="1" dirty="0" smtClean="0">
                <a:solidFill>
                  <a:schemeClr val="bg1"/>
                </a:solidFill>
                <a:latin typeface="Arial"/>
              </a:rPr>
              <a:t>Paris</a:t>
            </a:r>
            <a:endParaRPr lang="en-GB" i="1" dirty="0">
              <a:solidFill>
                <a:schemeClr val="bg1"/>
              </a:solidFill>
              <a:latin typeface="Aria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237312"/>
            <a:ext cx="1359150" cy="4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2442" y="5616362"/>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0061" y="5873537"/>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403424" y="5669942"/>
            <a:ext cx="1296591" cy="230832"/>
          </a:xfrm>
          <a:prstGeom prst="rect">
            <a:avLst/>
          </a:prstGeom>
          <a:noFill/>
        </p:spPr>
        <p:txBody>
          <a:bodyPr>
            <a:spAutoFit/>
          </a:bodyPr>
          <a:lstStyle/>
          <a:p>
            <a:pPr>
              <a:defRPr/>
            </a:pPr>
            <a:r>
              <a:rPr lang="en-US" sz="900" b="1" dirty="0">
                <a:solidFill>
                  <a:prstClr val="white"/>
                </a:solidFill>
                <a:latin typeface="+mj-lt"/>
              </a:rPr>
              <a:t>@OECDeconomy</a:t>
            </a:r>
            <a:endParaRPr lang="en-GB" sz="900" b="1" dirty="0">
              <a:latin typeface="+mj-lt"/>
            </a:endParaRPr>
          </a:p>
        </p:txBody>
      </p:sp>
      <p:sp>
        <p:nvSpPr>
          <p:cNvPr id="21" name="TextBox 20"/>
          <p:cNvSpPr txBox="1"/>
          <p:nvPr/>
        </p:nvSpPr>
        <p:spPr>
          <a:xfrm>
            <a:off x="1422165" y="5877109"/>
            <a:ext cx="1296591" cy="230832"/>
          </a:xfrm>
          <a:prstGeom prst="rect">
            <a:avLst/>
          </a:prstGeom>
          <a:noFill/>
        </p:spPr>
        <p:txBody>
          <a:bodyPr>
            <a:spAutoFit/>
          </a:bodyPr>
          <a:lstStyle/>
          <a:p>
            <a:pPr>
              <a:defRPr/>
            </a:pPr>
            <a:r>
              <a:rPr lang="en-GB" sz="900" b="1" dirty="0">
                <a:solidFill>
                  <a:schemeClr val="bg1"/>
                </a:solidFill>
                <a:latin typeface="+mj-lt"/>
              </a:rPr>
              <a:t>@OECD</a:t>
            </a:r>
          </a:p>
        </p:txBody>
      </p:sp>
      <p:pic>
        <p:nvPicPr>
          <p:cNvPr id="2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149" t="5848" r="-1" b="449"/>
          <a:stretch/>
        </p:blipFill>
        <p:spPr bwMode="auto">
          <a:xfrm>
            <a:off x="251520" y="5153003"/>
            <a:ext cx="898507" cy="97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70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Targeting income support to </a:t>
            </a:r>
            <a:br>
              <a:rPr lang="en-US" sz="2800" b="1" dirty="0" smtClean="0">
                <a:solidFill>
                  <a:schemeClr val="tx2"/>
                </a:solidFill>
              </a:rPr>
            </a:br>
            <a:r>
              <a:rPr lang="en-US" sz="2800" b="1" dirty="0" smtClean="0">
                <a:solidFill>
                  <a:schemeClr val="tx2"/>
                </a:solidFill>
              </a:rPr>
              <a:t>reduce the risk of poverty</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10</a:t>
            </a:fld>
            <a:endParaRPr lang="en-GB" dirty="0"/>
          </a:p>
        </p:txBody>
      </p:sp>
      <p:sp>
        <p:nvSpPr>
          <p:cNvPr id="7" name="TextBox 6"/>
          <p:cNvSpPr txBox="1"/>
          <p:nvPr/>
        </p:nvSpPr>
        <p:spPr>
          <a:xfrm>
            <a:off x="0" y="6249006"/>
            <a:ext cx="8352929" cy="523220"/>
          </a:xfrm>
          <a:prstGeom prst="rect">
            <a:avLst/>
          </a:prstGeom>
          <a:noFill/>
        </p:spPr>
        <p:txBody>
          <a:bodyPr wrap="square" rtlCol="0">
            <a:spAutoFit/>
          </a:bodyPr>
          <a:lstStyle/>
          <a:p>
            <a:r>
              <a:rPr lang="en-US" sz="1400" b="1" i="1" dirty="0" smtClean="0">
                <a:latin typeface="Arial Narrow" panose="020B0606020202030204" pitchFamily="34" charset="0"/>
              </a:rPr>
              <a:t>Note:</a:t>
            </a:r>
            <a:r>
              <a:rPr lang="en-US" sz="1400" dirty="0" smtClean="0">
                <a:latin typeface="Arial Narrow" panose="020B0606020202030204" pitchFamily="34" charset="0"/>
              </a:rPr>
              <a:t>  Population at risk of poverty, 50% of median income poverty line</a:t>
            </a:r>
            <a:r>
              <a:rPr lang="en-US" sz="1400" b="1" i="1" dirty="0">
                <a:latin typeface="Arial Narrow" panose="020B0606020202030204" pitchFamily="34" charset="0"/>
              </a:rPr>
              <a:t/>
            </a:r>
            <a:br>
              <a:rPr lang="en-US" sz="1400" b="1" i="1" dirty="0">
                <a:latin typeface="Arial Narrow" panose="020B0606020202030204" pitchFamily="34" charset="0"/>
              </a:rPr>
            </a:br>
            <a:r>
              <a:rPr lang="en-US" sz="1400" b="1" i="1" dirty="0">
                <a:latin typeface="Arial Narrow" panose="020B0606020202030204" pitchFamily="34" charset="0"/>
              </a:rPr>
              <a:t>Source</a:t>
            </a:r>
            <a:r>
              <a:rPr lang="en-US" sz="1400" dirty="0">
                <a:latin typeface="Arial Narrow" panose="020B0606020202030204" pitchFamily="34" charset="0"/>
              </a:rPr>
              <a:t>: </a:t>
            </a:r>
            <a:r>
              <a:rPr lang="en-US" sz="1400" dirty="0" smtClean="0">
                <a:latin typeface="Arial Narrow" panose="020B0606020202030204" pitchFamily="34" charset="0"/>
              </a:rPr>
              <a:t>Eurostat and OECD calculations</a:t>
            </a:r>
            <a:endParaRPr lang="en-US" sz="1400" dirty="0">
              <a:latin typeface="Arial Narrow" panose="020B0606020202030204" pitchFamily="34" charset="0"/>
            </a:endParaRPr>
          </a:p>
        </p:txBody>
      </p:sp>
      <p:sp>
        <p:nvSpPr>
          <p:cNvPr id="15" name="Rectangle 14"/>
          <p:cNvSpPr/>
          <p:nvPr/>
        </p:nvSpPr>
        <p:spPr>
          <a:xfrm>
            <a:off x="2183162" y="1398967"/>
            <a:ext cx="5173211" cy="646331"/>
          </a:xfrm>
          <a:prstGeom prst="rect">
            <a:avLst/>
          </a:prstGeom>
        </p:spPr>
        <p:txBody>
          <a:bodyPr wrap="none">
            <a:spAutoFit/>
          </a:bodyPr>
          <a:lstStyle/>
          <a:p>
            <a:pPr algn="ctr"/>
            <a:r>
              <a:rPr lang="en-US" sz="2000"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Reduction in the poverty rate through social transfers</a:t>
            </a:r>
          </a:p>
          <a:p>
            <a:pPr algn="ctr"/>
            <a:r>
              <a:rPr lang="en-US" sz="1600" b="1" dirty="0" smtClean="0">
                <a:solidFill>
                  <a:schemeClr val="bg2">
                    <a:lumMod val="10000"/>
                  </a:schemeClr>
                </a:solidFill>
                <a:latin typeface="Arial Narrow" panose="020B0606020202030204" pitchFamily="34" charset="0"/>
                <a:cs typeface="Times New Roman" panose="02020603050405020304" pitchFamily="18" charset="0"/>
              </a:rPr>
              <a:t>2019, % points, population under 65</a:t>
            </a:r>
            <a:endParaRPr lang="en-GB" sz="1600" b="1" dirty="0">
              <a:solidFill>
                <a:schemeClr val="bg2">
                  <a:lumMod val="10000"/>
                </a:schemeClr>
              </a:solidFill>
              <a:latin typeface="Arial Narrow" panose="020B0606020202030204" pitchFamily="34" charset="0"/>
            </a:endParaRPr>
          </a:p>
        </p:txBody>
      </p:sp>
      <p:graphicFrame>
        <p:nvGraphicFramePr>
          <p:cNvPr id="9" name="Chart 8"/>
          <p:cNvGraphicFramePr>
            <a:graphicFrameLocks/>
          </p:cNvGraphicFramePr>
          <p:nvPr>
            <p:extLst/>
          </p:nvPr>
        </p:nvGraphicFramePr>
        <p:xfrm>
          <a:off x="547902" y="1916832"/>
          <a:ext cx="8100000" cy="39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268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55527"/>
            <a:ext cx="7848872" cy="1022400"/>
          </a:xfrm>
        </p:spPr>
        <p:txBody>
          <a:bodyPr/>
          <a:lstStyle/>
          <a:p>
            <a:pPr algn="ctr"/>
            <a:r>
              <a:rPr lang="en-US" sz="2500" b="1" dirty="0" smtClean="0">
                <a:solidFill>
                  <a:schemeClr val="tx2"/>
                </a:solidFill>
              </a:rPr>
              <a:t>The shock </a:t>
            </a:r>
            <a:r>
              <a:rPr lang="en-US" sz="2500" b="1" dirty="0">
                <a:solidFill>
                  <a:schemeClr val="tx2"/>
                </a:solidFill>
              </a:rPr>
              <a:t>sets back </a:t>
            </a:r>
            <a:r>
              <a:rPr lang="en-US" sz="2500" b="1" dirty="0" smtClean="0">
                <a:solidFill>
                  <a:schemeClr val="tx2"/>
                </a:solidFill>
              </a:rPr>
              <a:t>employment, adding urgency to revamping training and job-search </a:t>
            </a:r>
            <a:r>
              <a:rPr lang="en-US" sz="2500" b="1" dirty="0" err="1" smtClean="0">
                <a:solidFill>
                  <a:schemeClr val="tx2"/>
                </a:solidFill>
              </a:rPr>
              <a:t>programmes</a:t>
            </a:r>
            <a:endParaRPr lang="en-GB" sz="2500" b="1" dirty="0">
              <a:solidFill>
                <a:srgbClr val="FF0000"/>
              </a:solidFill>
            </a:endParaRPr>
          </a:p>
        </p:txBody>
      </p:sp>
      <p:sp>
        <p:nvSpPr>
          <p:cNvPr id="5" name="Rectangle 4"/>
          <p:cNvSpPr/>
          <p:nvPr/>
        </p:nvSpPr>
        <p:spPr>
          <a:xfrm>
            <a:off x="42486" y="5826949"/>
            <a:ext cx="8590597" cy="1031051"/>
          </a:xfrm>
          <a:prstGeom prst="rect">
            <a:avLst/>
          </a:prstGeom>
        </p:spPr>
        <p:txBody>
          <a:bodyPr wrap="square">
            <a:spAutoFit/>
          </a:bodyPr>
          <a:lstStyle/>
          <a:p>
            <a:pPr>
              <a:spcBef>
                <a:spcPts val="600"/>
              </a:spcBef>
              <a:tabLst>
                <a:tab pos="539750" algn="l"/>
                <a:tab pos="756285" algn="l"/>
                <a:tab pos="972185" algn="l"/>
              </a:tabLst>
            </a:pPr>
            <a:r>
              <a:rPr lang="en-US" sz="1400" dirty="0" smtClean="0">
                <a:latin typeface="Arial Narrow" panose="020B0606020202030204" pitchFamily="34" charset="0"/>
                <a:ea typeface="SimSun" panose="02010600030101010101" pitchFamily="2" charset="-122"/>
              </a:rPr>
              <a:t>Projections </a:t>
            </a:r>
            <a:r>
              <a:rPr lang="en-US" sz="1400" dirty="0">
                <a:latin typeface="Arial Narrow" panose="020B0606020202030204" pitchFamily="34" charset="0"/>
                <a:ea typeface="SimSun" panose="02010600030101010101" pitchFamily="2" charset="-122"/>
              </a:rPr>
              <a:t>are </a:t>
            </a:r>
            <a:r>
              <a:rPr lang="en-US" sz="1400" dirty="0" smtClean="0">
                <a:latin typeface="Arial Narrow" panose="020B0606020202030204" pitchFamily="34" charset="0"/>
                <a:ea typeface="SimSun" panose="02010600030101010101" pitchFamily="2" charset="-122"/>
              </a:rPr>
              <a:t>shaded. </a:t>
            </a:r>
            <a:r>
              <a:rPr lang="en-US" sz="1400" dirty="0">
                <a:latin typeface="Arial Narrow" panose="020B0606020202030204" pitchFamily="34" charset="0"/>
                <a:ea typeface="SimSun" panose="02010600030101010101" pitchFamily="2" charset="-122"/>
              </a:rPr>
              <a:t>The “single-hit” scenario is shown with a dashed line and assumes that the pandemic is brought under control before the summer of 2020; the “double-hit” scenario is shown with a dotted line assumes a second wave of contagion and lockdown measures late in 2020.</a:t>
            </a:r>
            <a:endParaRPr lang="es-ES_tradnl" sz="1400" dirty="0" smtClean="0">
              <a:latin typeface="Arial Narrow" panose="020B0606020202030204" pitchFamily="34" charset="0"/>
              <a:ea typeface="SimSun" panose="02010600030101010101" pitchFamily="2" charset="-122"/>
            </a:endParaRPr>
          </a:p>
          <a:p>
            <a:pPr>
              <a:spcBef>
                <a:spcPts val="600"/>
              </a:spcBef>
              <a:tabLst>
                <a:tab pos="539750" algn="l"/>
                <a:tab pos="756285" algn="l"/>
                <a:tab pos="972185" algn="l"/>
              </a:tabLst>
            </a:pPr>
            <a:r>
              <a:rPr lang="es-ES_tradnl" sz="1400" b="1" i="1" dirty="0" err="1" smtClean="0">
                <a:latin typeface="Arial Narrow" panose="020B0606020202030204" pitchFamily="34" charset="0"/>
                <a:ea typeface="SimSun" panose="02010600030101010101" pitchFamily="2" charset="-122"/>
              </a:rPr>
              <a:t>Source</a:t>
            </a:r>
            <a:r>
              <a:rPr lang="es-ES_tradnl" sz="1400" b="1" i="1" dirty="0" smtClean="0">
                <a:latin typeface="Arial Narrow" panose="020B0606020202030204" pitchFamily="34" charset="0"/>
                <a:ea typeface="SimSun" panose="02010600030101010101" pitchFamily="2" charset="-122"/>
              </a:rPr>
              <a:t>: </a:t>
            </a:r>
            <a:r>
              <a:rPr lang="en-US" sz="1400" dirty="0">
                <a:latin typeface="Arial Narrow" panose="020B0606020202030204" pitchFamily="34" charset="0"/>
                <a:ea typeface="SimSun" panose="02010600030101010101" pitchFamily="2" charset="-122"/>
              </a:rPr>
              <a:t>OECD </a:t>
            </a:r>
            <a:r>
              <a:rPr lang="en-US" sz="1400" i="1" dirty="0">
                <a:latin typeface="Arial Narrow" panose="020B0606020202030204" pitchFamily="34" charset="0"/>
                <a:ea typeface="SimSun" panose="02010600030101010101" pitchFamily="2" charset="-122"/>
              </a:rPr>
              <a:t>Main Economic Indicators </a:t>
            </a:r>
            <a:r>
              <a:rPr lang="en-US" sz="1400" dirty="0" smtClean="0">
                <a:latin typeface="Arial Narrow" panose="020B0606020202030204" pitchFamily="34" charset="0"/>
                <a:ea typeface="SimSun" panose="02010600030101010101" pitchFamily="2" charset="-122"/>
              </a:rPr>
              <a:t>and OECD calculations based on </a:t>
            </a:r>
            <a:r>
              <a:rPr lang="en-US" sz="1400" i="1" dirty="0" smtClean="0">
                <a:latin typeface="Arial Narrow" panose="020B0606020202030204" pitchFamily="34" charset="0"/>
                <a:ea typeface="SimSun" panose="02010600030101010101" pitchFamily="2" charset="-122"/>
              </a:rPr>
              <a:t>Economic Outlook 107</a:t>
            </a:r>
            <a:r>
              <a:rPr lang="en-US" sz="1400" dirty="0" smtClean="0">
                <a:latin typeface="Arial Narrow" panose="020B0606020202030204" pitchFamily="34" charset="0"/>
                <a:ea typeface="SimSun" panose="02010600030101010101" pitchFamily="2" charset="-122"/>
              </a:rPr>
              <a:t>.</a:t>
            </a:r>
            <a:endParaRPr lang="en-GB" sz="1400" dirty="0">
              <a:effectLst/>
              <a:latin typeface="Arial Narrow" panose="020B0606020202030204" pitchFamily="34" charset="0"/>
              <a:ea typeface="SimSun" panose="02010600030101010101" pitchFamily="2" charset="-122"/>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11</a:t>
            </a:fld>
            <a:endParaRPr lang="en-GB" dirty="0"/>
          </a:p>
        </p:txBody>
      </p:sp>
      <p:sp>
        <p:nvSpPr>
          <p:cNvPr id="10" name="TextBox 14"/>
          <p:cNvSpPr txBox="1"/>
          <p:nvPr/>
        </p:nvSpPr>
        <p:spPr>
          <a:xfrm>
            <a:off x="638299" y="1511180"/>
            <a:ext cx="3744416" cy="2405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bg2">
                    <a:lumMod val="10000"/>
                  </a:schemeClr>
                </a:solidFill>
                <a:latin typeface="Arial Narrow" panose="020B0606020202030204" pitchFamily="34" charset="0"/>
              </a:rPr>
              <a:t>Employment </a:t>
            </a:r>
            <a:r>
              <a:rPr lang="en-US" sz="2000" dirty="0" smtClean="0">
                <a:solidFill>
                  <a:schemeClr val="bg2">
                    <a:lumMod val="10000"/>
                  </a:schemeClr>
                </a:solidFill>
                <a:latin typeface="Arial Narrow" panose="020B0606020202030204" pitchFamily="34" charset="0"/>
              </a:rPr>
              <a:t>rates</a:t>
            </a:r>
          </a:p>
          <a:p>
            <a:pPr algn="ctr"/>
            <a:r>
              <a:rPr lang="en-US" sz="1600" b="1" dirty="0" smtClean="0">
                <a:solidFill>
                  <a:schemeClr val="bg2">
                    <a:lumMod val="10000"/>
                  </a:schemeClr>
                </a:solidFill>
                <a:latin typeface="Arial Narrow" panose="020B0606020202030204" pitchFamily="34" charset="0"/>
              </a:rPr>
              <a:t>% </a:t>
            </a:r>
            <a:r>
              <a:rPr lang="en-US" sz="1600" b="1" dirty="0">
                <a:solidFill>
                  <a:schemeClr val="bg2">
                    <a:lumMod val="10000"/>
                  </a:schemeClr>
                </a:solidFill>
                <a:latin typeface="Arial Narrow" panose="020B0606020202030204" pitchFamily="34" charset="0"/>
              </a:rPr>
              <a:t>of working age population, </a:t>
            </a:r>
            <a:r>
              <a:rPr lang="en-US" sz="1600" b="1" dirty="0" err="1">
                <a:solidFill>
                  <a:schemeClr val="bg2">
                    <a:lumMod val="10000"/>
                  </a:schemeClr>
                </a:solidFill>
                <a:latin typeface="Arial Narrow" panose="020B0606020202030204" pitchFamily="34" charset="0"/>
              </a:rPr>
              <a:t>s.a</a:t>
            </a:r>
            <a:r>
              <a:rPr lang="en-US" sz="1600" b="1" dirty="0" err="1" smtClean="0">
                <a:solidFill>
                  <a:schemeClr val="bg2">
                    <a:lumMod val="10000"/>
                  </a:schemeClr>
                </a:solidFill>
                <a:latin typeface="Arial Narrow" panose="020B0606020202030204" pitchFamily="34" charset="0"/>
              </a:rPr>
              <a:t>.</a:t>
            </a:r>
            <a:endParaRPr lang="en-US" sz="1600" b="1" dirty="0" smtClean="0">
              <a:solidFill>
                <a:schemeClr val="bg2">
                  <a:lumMod val="10000"/>
                </a:schemeClr>
              </a:solidFill>
              <a:latin typeface="Arial Narrow" panose="020B0606020202030204" pitchFamily="34" charset="0"/>
            </a:endParaRPr>
          </a:p>
        </p:txBody>
      </p:sp>
      <p:graphicFrame>
        <p:nvGraphicFramePr>
          <p:cNvPr id="7" name="Chart 6"/>
          <p:cNvGraphicFramePr>
            <a:graphicFrameLocks/>
          </p:cNvGraphicFramePr>
          <p:nvPr>
            <p:extLst/>
          </p:nvPr>
        </p:nvGraphicFramePr>
        <p:xfrm>
          <a:off x="274370" y="1984981"/>
          <a:ext cx="4472275" cy="3748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nvPr>
        </p:nvGraphicFramePr>
        <p:xfrm>
          <a:off x="4746646" y="2223334"/>
          <a:ext cx="4235354" cy="33198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4"/>
          <p:cNvSpPr txBox="1"/>
          <p:nvPr/>
        </p:nvSpPr>
        <p:spPr>
          <a:xfrm>
            <a:off x="4674462" y="1354919"/>
            <a:ext cx="4379721"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Spending </a:t>
            </a:r>
            <a:r>
              <a:rPr lang="en-US" sz="2000" dirty="0">
                <a:solidFill>
                  <a:schemeClr val="bg2">
                    <a:lumMod val="10000"/>
                  </a:schemeClr>
                </a:solidFill>
                <a:latin typeface="Arial Narrow" panose="020B0606020202030204" pitchFamily="34" charset="0"/>
              </a:rPr>
              <a:t>per </a:t>
            </a:r>
            <a:r>
              <a:rPr lang="en-US" sz="2000" dirty="0" smtClean="0">
                <a:solidFill>
                  <a:schemeClr val="bg2">
                    <a:lumMod val="10000"/>
                  </a:schemeClr>
                </a:solidFill>
                <a:latin typeface="Arial Narrow" panose="020B0606020202030204" pitchFamily="34" charset="0"/>
              </a:rPr>
              <a:t>unemployed</a:t>
            </a:r>
          </a:p>
          <a:p>
            <a:pPr algn="ctr"/>
            <a:r>
              <a:rPr lang="en-US" sz="2000" dirty="0" smtClean="0">
                <a:solidFill>
                  <a:schemeClr val="bg2">
                    <a:lumMod val="10000"/>
                  </a:schemeClr>
                </a:solidFill>
                <a:latin typeface="Arial Narrow" panose="020B0606020202030204" pitchFamily="34" charset="0"/>
              </a:rPr>
              <a:t>in </a:t>
            </a:r>
            <a:r>
              <a:rPr lang="en-US" sz="2000" dirty="0">
                <a:solidFill>
                  <a:schemeClr val="bg2">
                    <a:lumMod val="10000"/>
                  </a:schemeClr>
                </a:solidFill>
                <a:latin typeface="Arial Narrow" panose="020B0606020202030204" pitchFamily="34" charset="0"/>
              </a:rPr>
              <a:t>active labour market </a:t>
            </a:r>
            <a:r>
              <a:rPr lang="en-US" sz="2000" dirty="0" err="1" smtClean="0">
                <a:solidFill>
                  <a:schemeClr val="bg2">
                    <a:lumMod val="10000"/>
                  </a:schemeClr>
                </a:solidFill>
                <a:latin typeface="Arial Narrow" panose="020B0606020202030204" pitchFamily="34" charset="0"/>
              </a:rPr>
              <a:t>programmes</a:t>
            </a:r>
            <a:endParaRPr lang="en-US" sz="2000" dirty="0" smtClean="0">
              <a:solidFill>
                <a:schemeClr val="bg2">
                  <a:lumMod val="10000"/>
                </a:schemeClr>
              </a:solidFill>
              <a:latin typeface="Arial Narrow" panose="020B0606020202030204" pitchFamily="34" charset="0"/>
            </a:endParaRPr>
          </a:p>
          <a:p>
            <a:pPr algn="ctr"/>
            <a:r>
              <a:rPr lang="en-US" sz="1600" b="1" dirty="0" smtClean="0">
                <a:solidFill>
                  <a:schemeClr val="bg2">
                    <a:lumMod val="10000"/>
                  </a:schemeClr>
                </a:solidFill>
                <a:latin typeface="Arial Narrow" panose="020B0606020202030204" pitchFamily="34" charset="0"/>
              </a:rPr>
              <a:t>% </a:t>
            </a:r>
            <a:r>
              <a:rPr lang="en-US" sz="1600" b="1" dirty="0">
                <a:solidFill>
                  <a:schemeClr val="bg2">
                    <a:lumMod val="10000"/>
                  </a:schemeClr>
                </a:solidFill>
                <a:latin typeface="Arial Narrow" panose="020B0606020202030204" pitchFamily="34" charset="0"/>
              </a:rPr>
              <a:t>GDP per capita</a:t>
            </a:r>
            <a:endParaRPr lang="en-US" sz="1400" b="1" dirty="0" smtClean="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160592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8028384" cy="1022400"/>
          </a:xfrm>
        </p:spPr>
        <p:txBody>
          <a:bodyPr/>
          <a:lstStyle/>
          <a:p>
            <a:pPr algn="ctr"/>
            <a:r>
              <a:rPr lang="en-US" sz="2800" b="1" dirty="0" smtClean="0">
                <a:solidFill>
                  <a:schemeClr val="tx2"/>
                </a:solidFill>
              </a:rPr>
              <a:t>COVID-19 heightens the need for access to childhood education and family care</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12</a:t>
            </a:fld>
            <a:endParaRPr lang="en-GB" dirty="0"/>
          </a:p>
        </p:txBody>
      </p:sp>
      <p:sp>
        <p:nvSpPr>
          <p:cNvPr id="7" name="TextBox 6"/>
          <p:cNvSpPr txBox="1"/>
          <p:nvPr/>
        </p:nvSpPr>
        <p:spPr>
          <a:xfrm>
            <a:off x="45628" y="6502511"/>
            <a:ext cx="8352929" cy="307777"/>
          </a:xfrm>
          <a:prstGeom prst="rect">
            <a:avLst/>
          </a:prstGeom>
          <a:noFill/>
        </p:spPr>
        <p:txBody>
          <a:bodyPr wrap="square" rtlCol="0">
            <a:spAutoFit/>
          </a:bodyPr>
          <a:lstStyle/>
          <a:p>
            <a:r>
              <a:rPr lang="en-US" sz="1400" b="1" i="1" dirty="0" smtClean="0">
                <a:latin typeface="Arial Narrow" panose="020B0606020202030204" pitchFamily="34" charset="0"/>
              </a:rPr>
              <a:t>Source: </a:t>
            </a:r>
            <a:r>
              <a:rPr lang="pt-BR" sz="1400" dirty="0" smtClean="0">
                <a:latin typeface="Arial Narrow" panose="020B0606020202030204" pitchFamily="34" charset="0"/>
              </a:rPr>
              <a:t>OECD </a:t>
            </a:r>
            <a:r>
              <a:rPr lang="pt-BR" sz="1400" i="1" dirty="0" smtClean="0">
                <a:latin typeface="Arial Narrow" panose="020B0606020202030204" pitchFamily="34" charset="0"/>
              </a:rPr>
              <a:t>Health </a:t>
            </a:r>
            <a:r>
              <a:rPr lang="pt-BR" sz="1400" i="1" dirty="0" err="1" smtClean="0">
                <a:latin typeface="Arial Narrow" panose="020B0606020202030204" pitchFamily="34" charset="0"/>
              </a:rPr>
              <a:t>Statistics</a:t>
            </a:r>
            <a:r>
              <a:rPr lang="pt-BR" sz="1400" i="1" dirty="0" smtClean="0">
                <a:latin typeface="Arial Narrow" panose="020B0606020202030204" pitchFamily="34" charset="0"/>
              </a:rPr>
              <a:t> </a:t>
            </a:r>
            <a:r>
              <a:rPr lang="pt-BR" sz="1400" dirty="0" err="1" smtClean="0">
                <a:latin typeface="Arial Narrow" panose="020B0606020202030204" pitchFamily="34" charset="0"/>
              </a:rPr>
              <a:t>and</a:t>
            </a:r>
            <a:r>
              <a:rPr lang="pt-BR" sz="1400" dirty="0" smtClean="0">
                <a:latin typeface="Arial Narrow" panose="020B0606020202030204" pitchFamily="34" charset="0"/>
              </a:rPr>
              <a:t> </a:t>
            </a:r>
            <a:r>
              <a:rPr lang="pt-BR" sz="1400" i="1" dirty="0" err="1" smtClean="0">
                <a:latin typeface="Arial Narrow" panose="020B0606020202030204" pitchFamily="34" charset="0"/>
              </a:rPr>
              <a:t>Education</a:t>
            </a:r>
            <a:r>
              <a:rPr lang="pt-BR" sz="1400" i="1" dirty="0" smtClean="0">
                <a:latin typeface="Arial Narrow" panose="020B0606020202030204" pitchFamily="34" charset="0"/>
              </a:rPr>
              <a:t> </a:t>
            </a:r>
            <a:r>
              <a:rPr lang="pt-BR" sz="1400" i="1" dirty="0" err="1" smtClean="0">
                <a:latin typeface="Arial Narrow" panose="020B0606020202030204" pitchFamily="34" charset="0"/>
              </a:rPr>
              <a:t>Statistics</a:t>
            </a:r>
            <a:r>
              <a:rPr lang="pt-BR" sz="1400" i="1" dirty="0" smtClean="0">
                <a:latin typeface="Arial Narrow" panose="020B0606020202030204" pitchFamily="34" charset="0"/>
              </a:rPr>
              <a:t> </a:t>
            </a:r>
            <a:r>
              <a:rPr lang="pt-BR" sz="1400" dirty="0" err="1" smtClean="0">
                <a:latin typeface="Arial Narrow" panose="020B0606020202030204" pitchFamily="34" charset="0"/>
              </a:rPr>
              <a:t>databases</a:t>
            </a:r>
            <a:r>
              <a:rPr lang="pt-BR" sz="1400" dirty="0" smtClean="0">
                <a:latin typeface="Arial Narrow" panose="020B0606020202030204" pitchFamily="34" charset="0"/>
              </a:rPr>
              <a:t>. </a:t>
            </a:r>
            <a:endParaRPr lang="en-US" sz="1400" dirty="0">
              <a:latin typeface="Arial Narrow" panose="020B0606020202030204" pitchFamily="34" charset="0"/>
            </a:endParaRPr>
          </a:p>
        </p:txBody>
      </p:sp>
      <p:sp>
        <p:nvSpPr>
          <p:cNvPr id="14" name="TextBox 14"/>
          <p:cNvSpPr txBox="1"/>
          <p:nvPr/>
        </p:nvSpPr>
        <p:spPr>
          <a:xfrm>
            <a:off x="210726" y="1402590"/>
            <a:ext cx="4379721"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Enrollment rates in early childhood education, age 3</a:t>
            </a:r>
            <a:endParaRPr lang="en-US" sz="1600" b="1" dirty="0" smtClean="0">
              <a:solidFill>
                <a:schemeClr val="bg2">
                  <a:lumMod val="10000"/>
                </a:schemeClr>
              </a:solidFill>
              <a:latin typeface="Arial Narrow" panose="020B0606020202030204" pitchFamily="34" charset="0"/>
            </a:endParaRPr>
          </a:p>
        </p:txBody>
      </p:sp>
      <p:sp>
        <p:nvSpPr>
          <p:cNvPr id="15" name="TextBox 14"/>
          <p:cNvSpPr txBox="1"/>
          <p:nvPr/>
        </p:nvSpPr>
        <p:spPr>
          <a:xfrm>
            <a:off x="4766211" y="1583591"/>
            <a:ext cx="4220868"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Care personnel per 1000 population</a:t>
            </a:r>
            <a:endParaRPr lang="en-US" sz="2000" dirty="0">
              <a:solidFill>
                <a:schemeClr val="bg2">
                  <a:lumMod val="10000"/>
                </a:schemeClr>
              </a:solidFill>
              <a:latin typeface="Arial Narrow" panose="020B0606020202030204" pitchFamily="34" charset="0"/>
            </a:endParaRPr>
          </a:p>
        </p:txBody>
      </p:sp>
      <p:graphicFrame>
        <p:nvGraphicFramePr>
          <p:cNvPr id="10" name="Chart 9"/>
          <p:cNvGraphicFramePr>
            <a:graphicFrameLocks/>
          </p:cNvGraphicFramePr>
          <p:nvPr>
            <p:extLst/>
          </p:nvPr>
        </p:nvGraphicFramePr>
        <p:xfrm>
          <a:off x="111434" y="2061988"/>
          <a:ext cx="4468158" cy="3827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nvPr>
        </p:nvGraphicFramePr>
        <p:xfrm>
          <a:off x="4573753" y="2053363"/>
          <a:ext cx="4430220" cy="3888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323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Improving schools’ performance </a:t>
            </a:r>
            <a:br>
              <a:rPr lang="en-US" sz="2800" b="1" dirty="0" smtClean="0">
                <a:solidFill>
                  <a:schemeClr val="tx2"/>
                </a:solidFill>
              </a:rPr>
            </a:br>
            <a:r>
              <a:rPr lang="en-US" sz="2800" b="1" dirty="0" smtClean="0">
                <a:solidFill>
                  <a:schemeClr val="tx2"/>
                </a:solidFill>
              </a:rPr>
              <a:t>would help lift basic skills</a:t>
            </a:r>
            <a:endParaRPr lang="en-GB" sz="2800" b="1" dirty="0">
              <a:solidFill>
                <a:srgbClr val="FF0000"/>
              </a:solidFill>
            </a:endParaRPr>
          </a:p>
        </p:txBody>
      </p:sp>
      <p:sp>
        <p:nvSpPr>
          <p:cNvPr id="10" name="TextBox 14"/>
          <p:cNvSpPr txBox="1"/>
          <p:nvPr/>
        </p:nvSpPr>
        <p:spPr>
          <a:xfrm>
            <a:off x="469941" y="1781917"/>
            <a:ext cx="3951003" cy="5434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dirty="0" smtClean="0">
                <a:solidFill>
                  <a:schemeClr val="bg2">
                    <a:lumMod val="10000"/>
                  </a:schemeClr>
                </a:solidFill>
                <a:latin typeface="Arial Narrow" panose="020B0606020202030204" pitchFamily="34" charset="0"/>
              </a:rPr>
              <a:t>Mean PISA score, </a:t>
            </a:r>
            <a:r>
              <a:rPr lang="en-GB" sz="2000" dirty="0">
                <a:solidFill>
                  <a:schemeClr val="bg2">
                    <a:lumMod val="10000"/>
                  </a:schemeClr>
                </a:solidFill>
                <a:latin typeface="Arial Narrow" panose="020B0606020202030204" pitchFamily="34" charset="0"/>
              </a:rPr>
              <a:t>15-year-old students </a:t>
            </a:r>
            <a:endParaRPr lang="en-US" sz="2000" b="1" dirty="0">
              <a:solidFill>
                <a:schemeClr val="bg2">
                  <a:lumMod val="10000"/>
                </a:schemeClr>
              </a:solidFill>
              <a:latin typeface="Arial Narrow" panose="020B0606020202030204" pitchFamily="34" charset="0"/>
            </a:endParaRPr>
          </a:p>
          <a:p>
            <a:pPr algn="ctr"/>
            <a:endParaRPr lang="en-GB" sz="2400" dirty="0">
              <a:solidFill>
                <a:schemeClr val="bg2">
                  <a:lumMod val="10000"/>
                </a:schemeClr>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13</a:t>
            </a:fld>
            <a:endParaRPr lang="en-GB" dirty="0"/>
          </a:p>
        </p:txBody>
      </p:sp>
      <p:sp>
        <p:nvSpPr>
          <p:cNvPr id="8" name="TextBox 7"/>
          <p:cNvSpPr txBox="1"/>
          <p:nvPr/>
        </p:nvSpPr>
        <p:spPr>
          <a:xfrm>
            <a:off x="0" y="6334780"/>
            <a:ext cx="8352929" cy="523220"/>
          </a:xfrm>
          <a:prstGeom prst="rect">
            <a:avLst/>
          </a:prstGeom>
          <a:noFill/>
        </p:spPr>
        <p:txBody>
          <a:bodyPr wrap="square" rtlCol="0">
            <a:spAutoFit/>
          </a:bodyPr>
          <a:lstStyle/>
          <a:p>
            <a:endParaRPr lang="en-US" sz="1400" dirty="0">
              <a:latin typeface="Arial Narrow" panose="020B0606020202030204" pitchFamily="34" charset="0"/>
            </a:endParaRPr>
          </a:p>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fr-FR" sz="1400" dirty="0" smtClean="0">
                <a:latin typeface="Arial Narrow" panose="020B0606020202030204" pitchFamily="34" charset="0"/>
                <a:ea typeface="SimSun" panose="02010600030101010101" pitchFamily="2" charset="-122"/>
              </a:rPr>
              <a:t>OECD PISA and PIAAC </a:t>
            </a:r>
            <a:r>
              <a:rPr lang="fr-FR" sz="1400" dirty="0" err="1" smtClean="0">
                <a:latin typeface="Arial Narrow" panose="020B0606020202030204" pitchFamily="34" charset="0"/>
                <a:ea typeface="SimSun" panose="02010600030101010101" pitchFamily="2" charset="-122"/>
              </a:rPr>
              <a:t>databases</a:t>
            </a:r>
            <a:r>
              <a:rPr lang="fr-FR" sz="1400" dirty="0" smtClean="0">
                <a:latin typeface="Arial Narrow" panose="020B0606020202030204" pitchFamily="34" charset="0"/>
                <a:ea typeface="SimSun" panose="02010600030101010101" pitchFamily="2" charset="-122"/>
              </a:rPr>
              <a:t>. </a:t>
            </a:r>
            <a:endParaRPr lang="en-US" sz="1400" dirty="0">
              <a:latin typeface="Arial Narrow" panose="020B0606020202030204" pitchFamily="34" charset="0"/>
            </a:endParaRPr>
          </a:p>
        </p:txBody>
      </p:sp>
      <p:sp>
        <p:nvSpPr>
          <p:cNvPr id="11" name="TextBox 14"/>
          <p:cNvSpPr txBox="1"/>
          <p:nvPr/>
        </p:nvSpPr>
        <p:spPr>
          <a:xfrm>
            <a:off x="4294821" y="1781917"/>
            <a:ext cx="4464496" cy="6010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Share </a:t>
            </a:r>
            <a:r>
              <a:rPr lang="en-US" sz="2000" dirty="0">
                <a:solidFill>
                  <a:schemeClr val="bg2">
                    <a:lumMod val="10000"/>
                  </a:schemeClr>
                </a:solidFill>
                <a:latin typeface="Arial Narrow" panose="020B0606020202030204" pitchFamily="34" charset="0"/>
              </a:rPr>
              <a:t>of adults with low basic skills </a:t>
            </a:r>
          </a:p>
          <a:p>
            <a:pPr algn="ctr"/>
            <a:endParaRPr lang="en-US" sz="1800" b="1" dirty="0">
              <a:solidFill>
                <a:schemeClr val="bg2">
                  <a:lumMod val="10000"/>
                </a:schemeClr>
              </a:solidFill>
              <a:latin typeface="Arial Narrow" panose="020B0606020202030204" pitchFamily="34" charset="0"/>
            </a:endParaRPr>
          </a:p>
          <a:p>
            <a:pPr algn="ctr"/>
            <a:endParaRPr lang="en-GB" sz="2400" dirty="0">
              <a:solidFill>
                <a:schemeClr val="bg2">
                  <a:lumMod val="10000"/>
                </a:schemeClr>
              </a:solidFill>
              <a:latin typeface="Arial Narrow" panose="020B0606020202030204" pitchFamily="34" charset="0"/>
            </a:endParaRPr>
          </a:p>
        </p:txBody>
      </p:sp>
      <p:graphicFrame>
        <p:nvGraphicFramePr>
          <p:cNvPr id="12" name="Chart 11"/>
          <p:cNvGraphicFramePr>
            <a:graphicFrameLocks/>
          </p:cNvGraphicFramePr>
          <p:nvPr>
            <p:extLst/>
          </p:nvPr>
        </p:nvGraphicFramePr>
        <p:xfrm>
          <a:off x="436904" y="2382923"/>
          <a:ext cx="3960000" cy="347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4509345" y="2428401"/>
          <a:ext cx="3960000" cy="3636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57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Boosting digital skills opens </a:t>
            </a:r>
            <a:br>
              <a:rPr lang="en-US" sz="2800" b="1" dirty="0" smtClean="0">
                <a:solidFill>
                  <a:schemeClr val="tx2"/>
                </a:solidFill>
              </a:rPr>
            </a:br>
            <a:r>
              <a:rPr lang="en-US" sz="2800" b="1" dirty="0" smtClean="0">
                <a:solidFill>
                  <a:schemeClr val="tx2"/>
                </a:solidFill>
              </a:rPr>
              <a:t>opportunities in new types of work</a:t>
            </a:r>
            <a:endParaRPr lang="en-GB" sz="2800" b="1" dirty="0">
              <a:solidFill>
                <a:srgbClr val="FF0000"/>
              </a:solidFill>
            </a:endParaRPr>
          </a:p>
        </p:txBody>
      </p:sp>
      <p:sp>
        <p:nvSpPr>
          <p:cNvPr id="10" name="TextBox 14"/>
          <p:cNvSpPr txBox="1"/>
          <p:nvPr/>
        </p:nvSpPr>
        <p:spPr>
          <a:xfrm>
            <a:off x="683568" y="1426196"/>
            <a:ext cx="7992888" cy="388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bg2">
                    <a:lumMod val="10000"/>
                  </a:schemeClr>
                </a:solidFill>
                <a:latin typeface="Arial Narrow" panose="020B0606020202030204" pitchFamily="34" charset="0"/>
              </a:rPr>
              <a:t>Share of individuals </a:t>
            </a:r>
            <a:r>
              <a:rPr lang="en-US" sz="2000" dirty="0" smtClean="0">
                <a:solidFill>
                  <a:schemeClr val="bg2">
                    <a:lumMod val="10000"/>
                  </a:schemeClr>
                </a:solidFill>
                <a:latin typeface="Arial Narrow" panose="020B0606020202030204" pitchFamily="34" charset="0"/>
              </a:rPr>
              <a:t>scoring well in problem-solving skills in</a:t>
            </a:r>
          </a:p>
          <a:p>
            <a:pPr algn="ctr"/>
            <a:r>
              <a:rPr lang="en-US" sz="2000" dirty="0" smtClean="0">
                <a:solidFill>
                  <a:schemeClr val="bg2">
                    <a:lumMod val="10000"/>
                  </a:schemeClr>
                </a:solidFill>
                <a:latin typeface="Arial Narrow" panose="020B0606020202030204" pitchFamily="34" charset="0"/>
              </a:rPr>
              <a:t>technology-rich environments</a:t>
            </a:r>
            <a:endParaRPr lang="en-US" sz="1600" b="1" dirty="0">
              <a:solidFill>
                <a:schemeClr val="bg2">
                  <a:lumMod val="10000"/>
                </a:schemeClr>
              </a:solidFill>
              <a:latin typeface="Arial Narrow" panose="020B0606020202030204" pitchFamily="34" charset="0"/>
            </a:endParaRPr>
          </a:p>
          <a:p>
            <a:pPr algn="ctr"/>
            <a:endParaRPr lang="en-GB" sz="2400" dirty="0">
              <a:solidFill>
                <a:schemeClr val="bg2">
                  <a:lumMod val="10000"/>
                </a:schemeClr>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14</a:t>
            </a:fld>
            <a:endParaRPr lang="en-GB" dirty="0"/>
          </a:p>
        </p:txBody>
      </p:sp>
      <p:sp>
        <p:nvSpPr>
          <p:cNvPr id="8" name="TextBox 7"/>
          <p:cNvSpPr txBox="1"/>
          <p:nvPr/>
        </p:nvSpPr>
        <p:spPr>
          <a:xfrm>
            <a:off x="7885" y="6334780"/>
            <a:ext cx="8352929" cy="523220"/>
          </a:xfrm>
          <a:prstGeom prst="rect">
            <a:avLst/>
          </a:prstGeom>
          <a:noFill/>
        </p:spPr>
        <p:txBody>
          <a:bodyPr wrap="square" rtlCol="0">
            <a:spAutoFit/>
          </a:bodyPr>
          <a:lstStyle/>
          <a:p>
            <a:endParaRPr lang="en-US" sz="1400" dirty="0">
              <a:latin typeface="Arial Narrow" panose="020B0606020202030204" pitchFamily="34" charset="0"/>
            </a:endParaRPr>
          </a:p>
          <a:p>
            <a:r>
              <a:rPr lang="en-US" sz="1400" b="1" i="1" dirty="0" smtClean="0">
                <a:latin typeface="Arial Narrow" panose="020B0606020202030204" pitchFamily="34" charset="0"/>
              </a:rPr>
              <a:t>Source:</a:t>
            </a:r>
            <a:r>
              <a:rPr lang="en-US" sz="1400" dirty="0" smtClean="0">
                <a:latin typeface="Arial Narrow" panose="020B0606020202030204" pitchFamily="34" charset="0"/>
              </a:rPr>
              <a:t> </a:t>
            </a:r>
            <a:r>
              <a:rPr lang="en-US" sz="1400" dirty="0">
                <a:latin typeface="Arial Narrow" panose="020B0606020202030204" pitchFamily="34" charset="0"/>
                <a:ea typeface="SimSun" panose="02010600030101010101" pitchFamily="2" charset="-122"/>
              </a:rPr>
              <a:t>OECD (2019), How's Life in the Digital Age</a:t>
            </a:r>
            <a:r>
              <a:rPr lang="en-US" sz="1400" dirty="0" smtClean="0">
                <a:latin typeface="Arial Narrow" panose="020B0606020202030204" pitchFamily="34" charset="0"/>
                <a:ea typeface="SimSun" panose="02010600030101010101" pitchFamily="2" charset="-122"/>
              </a:rPr>
              <a:t>?</a:t>
            </a:r>
            <a:r>
              <a:rPr lang="fr-FR" sz="1400" dirty="0" smtClean="0">
                <a:latin typeface="Arial Narrow" panose="020B0606020202030204" pitchFamily="34" charset="0"/>
                <a:ea typeface="SimSun" panose="02010600030101010101" pitchFamily="2" charset="-122"/>
              </a:rPr>
              <a:t> </a:t>
            </a:r>
            <a:endParaRPr lang="en-US" sz="1400" dirty="0">
              <a:latin typeface="Arial Narrow" panose="020B0606020202030204" pitchFamily="34" charset="0"/>
            </a:endParaRPr>
          </a:p>
        </p:txBody>
      </p:sp>
      <p:graphicFrame>
        <p:nvGraphicFramePr>
          <p:cNvPr id="11" name="Chart 10"/>
          <p:cNvGraphicFramePr>
            <a:graphicFrameLocks/>
          </p:cNvGraphicFramePr>
          <p:nvPr>
            <p:extLst/>
          </p:nvPr>
        </p:nvGraphicFramePr>
        <p:xfrm>
          <a:off x="179512" y="1844824"/>
          <a:ext cx="8593714" cy="3931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610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49" y="247198"/>
            <a:ext cx="8358752" cy="1022400"/>
          </a:xfrm>
        </p:spPr>
        <p:txBody>
          <a:bodyPr/>
          <a:lstStyle/>
          <a:p>
            <a:pPr algn="ctr"/>
            <a:r>
              <a:rPr lang="en-US" sz="2800" b="1" dirty="0" smtClean="0">
                <a:solidFill>
                  <a:schemeClr val="tx2"/>
                </a:solidFill>
              </a:rPr>
              <a:t>Returning banks to health to finance</a:t>
            </a:r>
            <a:br>
              <a:rPr lang="en-US" sz="2800" b="1" dirty="0" smtClean="0">
                <a:solidFill>
                  <a:schemeClr val="tx2"/>
                </a:solidFill>
              </a:rPr>
            </a:br>
            <a:r>
              <a:rPr lang="en-US" sz="2800" b="1" dirty="0" smtClean="0">
                <a:solidFill>
                  <a:schemeClr val="tx2"/>
                </a:solidFill>
              </a:rPr>
              <a:t>the recovery and provide liquidity</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15</a:t>
            </a:fld>
            <a:endParaRPr lang="en-GB" dirty="0"/>
          </a:p>
        </p:txBody>
      </p:sp>
      <p:sp>
        <p:nvSpPr>
          <p:cNvPr id="7" name="TextBox 6"/>
          <p:cNvSpPr txBox="1"/>
          <p:nvPr/>
        </p:nvSpPr>
        <p:spPr>
          <a:xfrm>
            <a:off x="58419" y="6119542"/>
            <a:ext cx="8532496" cy="738664"/>
          </a:xfrm>
          <a:prstGeom prst="rect">
            <a:avLst/>
          </a:prstGeom>
          <a:noFill/>
        </p:spPr>
        <p:txBody>
          <a:bodyPr wrap="square" rtlCol="0">
            <a:spAutoFit/>
          </a:bodyPr>
          <a:lstStyle/>
          <a:p>
            <a:r>
              <a:rPr lang="en-US" sz="1400" dirty="0" smtClean="0">
                <a:latin typeface="Arial Narrow" panose="020B0606020202030204" pitchFamily="34" charset="0"/>
              </a:rPr>
              <a:t>* </a:t>
            </a:r>
            <a:r>
              <a:rPr lang="fr-FR" sz="1400" dirty="0">
                <a:latin typeface="Arial Narrow" panose="020B0606020202030204" pitchFamily="34" charset="0"/>
              </a:rPr>
              <a:t>2019Q4 or </a:t>
            </a:r>
            <a:r>
              <a:rPr lang="fr-FR" sz="1400" dirty="0" err="1">
                <a:latin typeface="Arial Narrow" panose="020B0606020202030204" pitchFamily="34" charset="0"/>
              </a:rPr>
              <a:t>latest</a:t>
            </a:r>
            <a:r>
              <a:rPr lang="fr-FR" sz="1400" dirty="0">
                <a:latin typeface="Arial Narrow" panose="020B0606020202030204" pitchFamily="34" charset="0"/>
              </a:rPr>
              <a:t> </a:t>
            </a:r>
            <a:r>
              <a:rPr lang="fr-FR" sz="1400" dirty="0" err="1">
                <a:latin typeface="Arial Narrow" panose="020B0606020202030204" pitchFamily="34" charset="0"/>
              </a:rPr>
              <a:t>available</a:t>
            </a:r>
            <a:r>
              <a:rPr lang="fr-FR" sz="1400" dirty="0">
                <a:latin typeface="Arial Narrow" panose="020B0606020202030204" pitchFamily="34" charset="0"/>
              </a:rPr>
              <a:t> </a:t>
            </a:r>
            <a:r>
              <a:rPr lang="fr-FR" sz="1400" dirty="0" smtClean="0">
                <a:latin typeface="Arial Narrow" panose="020B0606020202030204" pitchFamily="34" charset="0"/>
              </a:rPr>
              <a:t>quarter</a:t>
            </a:r>
            <a:endParaRPr lang="en-US" sz="1400" dirty="0" smtClean="0">
              <a:latin typeface="Arial Narrow" panose="020B0606020202030204" pitchFamily="34" charset="0"/>
            </a:endParaRPr>
          </a:p>
          <a:p>
            <a:r>
              <a:rPr lang="en-US" sz="1400" b="1" dirty="0" smtClean="0">
                <a:latin typeface="Arial Narrow" panose="020B0606020202030204" pitchFamily="34" charset="0"/>
              </a:rPr>
              <a:t>Source</a:t>
            </a:r>
            <a:r>
              <a:rPr lang="en-US" sz="1400" dirty="0">
                <a:latin typeface="Arial Narrow" panose="020B0606020202030204" pitchFamily="34" charset="0"/>
              </a:rPr>
              <a:t>: Bank of Greece; European Banking Authority (2020),"Risk Dashboard, Data as of Q4 2019" and IMF (2020), IMF </a:t>
            </a:r>
            <a:r>
              <a:rPr lang="en-US" sz="1400" i="1" dirty="0">
                <a:latin typeface="Arial Narrow" panose="020B0606020202030204" pitchFamily="34" charset="0"/>
              </a:rPr>
              <a:t>Financial Soundness Indicators </a:t>
            </a:r>
            <a:r>
              <a:rPr lang="en-US" sz="1400" dirty="0" smtClean="0">
                <a:latin typeface="Arial Narrow" panose="020B0606020202030204" pitchFamily="34" charset="0"/>
              </a:rPr>
              <a:t>database</a:t>
            </a:r>
            <a:r>
              <a:rPr lang="en-US" sz="1400" dirty="0">
                <a:latin typeface="Arial Narrow" panose="020B0606020202030204" pitchFamily="34" charset="0"/>
              </a:rPr>
              <a:t>.</a:t>
            </a:r>
          </a:p>
        </p:txBody>
      </p:sp>
      <p:graphicFrame>
        <p:nvGraphicFramePr>
          <p:cNvPr id="12" name="Chart 11"/>
          <p:cNvGraphicFramePr>
            <a:graphicFrameLocks/>
          </p:cNvGraphicFramePr>
          <p:nvPr>
            <p:extLst/>
          </p:nvPr>
        </p:nvGraphicFramePr>
        <p:xfrm>
          <a:off x="77167" y="2169483"/>
          <a:ext cx="4473289" cy="362784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4"/>
          <p:cNvSpPr txBox="1"/>
          <p:nvPr/>
        </p:nvSpPr>
        <p:spPr>
          <a:xfrm>
            <a:off x="211011" y="1461467"/>
            <a:ext cx="4379721"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Non-performing loans</a:t>
            </a:r>
          </a:p>
          <a:p>
            <a:pPr algn="ctr"/>
            <a:r>
              <a:rPr lang="en-US" sz="1600" b="1" dirty="0" smtClean="0">
                <a:solidFill>
                  <a:schemeClr val="bg2">
                    <a:lumMod val="10000"/>
                  </a:schemeClr>
                </a:solidFill>
                <a:latin typeface="Arial Narrow" panose="020B0606020202030204" pitchFamily="34" charset="0"/>
              </a:rPr>
              <a:t>% of all loans</a:t>
            </a:r>
          </a:p>
        </p:txBody>
      </p:sp>
      <p:sp>
        <p:nvSpPr>
          <p:cNvPr id="15" name="TextBox 14"/>
          <p:cNvSpPr txBox="1"/>
          <p:nvPr/>
        </p:nvSpPr>
        <p:spPr>
          <a:xfrm>
            <a:off x="4550456" y="1456728"/>
            <a:ext cx="4298241"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Non-performing </a:t>
            </a:r>
            <a:r>
              <a:rPr lang="en-US" sz="2000" dirty="0">
                <a:solidFill>
                  <a:schemeClr val="bg2">
                    <a:lumMod val="10000"/>
                  </a:schemeClr>
                </a:solidFill>
                <a:latin typeface="Arial Narrow" panose="020B0606020202030204" pitchFamily="34" charset="0"/>
              </a:rPr>
              <a:t>loans net of provisions to total regulatory </a:t>
            </a:r>
            <a:r>
              <a:rPr lang="en-US" sz="2000" dirty="0" smtClean="0">
                <a:solidFill>
                  <a:schemeClr val="bg2">
                    <a:lumMod val="10000"/>
                  </a:schemeClr>
                </a:solidFill>
                <a:latin typeface="Arial Narrow" panose="020B0606020202030204" pitchFamily="34" charset="0"/>
              </a:rPr>
              <a:t>capital</a:t>
            </a:r>
            <a:endParaRPr lang="en-US" sz="2000" dirty="0">
              <a:solidFill>
                <a:schemeClr val="bg2">
                  <a:lumMod val="10000"/>
                </a:schemeClr>
              </a:solidFill>
              <a:latin typeface="Arial Narrow" panose="020B0606020202030204" pitchFamily="34" charset="0"/>
            </a:endParaRPr>
          </a:p>
        </p:txBody>
      </p:sp>
      <p:graphicFrame>
        <p:nvGraphicFramePr>
          <p:cNvPr id="10" name="Chart 9"/>
          <p:cNvGraphicFramePr>
            <a:graphicFrameLocks/>
          </p:cNvGraphicFramePr>
          <p:nvPr>
            <p:extLst/>
          </p:nvPr>
        </p:nvGraphicFramePr>
        <p:xfrm>
          <a:off x="4580794" y="1340768"/>
          <a:ext cx="4309107" cy="4293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82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Boosting public investment</a:t>
            </a:r>
            <a:br>
              <a:rPr lang="en-US" sz="2800" b="1" dirty="0" smtClean="0">
                <a:solidFill>
                  <a:schemeClr val="tx2"/>
                </a:solidFill>
              </a:rPr>
            </a:br>
            <a:r>
              <a:rPr lang="en-US" sz="2800" b="1" dirty="0" smtClean="0">
                <a:solidFill>
                  <a:schemeClr val="tx2"/>
                </a:solidFill>
              </a:rPr>
              <a:t>to upgrade infrastructure</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16</a:t>
            </a:fld>
            <a:endParaRPr lang="en-GB" dirty="0"/>
          </a:p>
        </p:txBody>
      </p:sp>
      <p:sp>
        <p:nvSpPr>
          <p:cNvPr id="7" name="TextBox 6"/>
          <p:cNvSpPr txBox="1"/>
          <p:nvPr/>
        </p:nvSpPr>
        <p:spPr>
          <a:xfrm>
            <a:off x="107673" y="6534000"/>
            <a:ext cx="8352929" cy="307777"/>
          </a:xfrm>
          <a:prstGeom prst="rect">
            <a:avLst/>
          </a:prstGeom>
          <a:noFill/>
        </p:spPr>
        <p:txBody>
          <a:bodyPr wrap="square" rtlCol="0">
            <a:spAutoFit/>
          </a:bodyPr>
          <a:lstStyle/>
          <a:p>
            <a:r>
              <a:rPr lang="en-US" sz="1400" b="1" dirty="0" smtClean="0">
                <a:latin typeface="Arial Narrow" panose="020B0606020202030204" pitchFamily="34" charset="0"/>
              </a:rPr>
              <a:t>Source</a:t>
            </a:r>
            <a:r>
              <a:rPr lang="en-US" sz="1400" dirty="0">
                <a:latin typeface="Arial Narrow" panose="020B0606020202030204" pitchFamily="34" charset="0"/>
              </a:rPr>
              <a:t>: World Economic Forum (</a:t>
            </a:r>
            <a:r>
              <a:rPr lang="en-US" sz="1400" dirty="0" smtClean="0">
                <a:latin typeface="Arial Narrow" panose="020B0606020202030204" pitchFamily="34" charset="0"/>
              </a:rPr>
              <a:t>2019); </a:t>
            </a:r>
            <a:r>
              <a:rPr lang="pt-BR" sz="1400" dirty="0" smtClean="0">
                <a:latin typeface="Arial Narrow" panose="020B0606020202030204" pitchFamily="34" charset="0"/>
              </a:rPr>
              <a:t>OECD </a:t>
            </a:r>
            <a:r>
              <a:rPr lang="pt-BR" sz="1400" dirty="0">
                <a:latin typeface="Arial Narrow" panose="020B0606020202030204" pitchFamily="34" charset="0"/>
              </a:rPr>
              <a:t>R&amp;D Tax Incentive </a:t>
            </a:r>
            <a:r>
              <a:rPr lang="pt-BR" sz="1400" dirty="0" err="1">
                <a:latin typeface="Arial Narrow" panose="020B0606020202030204" pitchFamily="34" charset="0"/>
              </a:rPr>
              <a:t>Indicators</a:t>
            </a:r>
            <a:r>
              <a:rPr lang="pt-BR" sz="1400" dirty="0">
                <a:latin typeface="Arial Narrow" panose="020B0606020202030204" pitchFamily="34" charset="0"/>
              </a:rPr>
              <a:t> </a:t>
            </a:r>
            <a:endParaRPr lang="en-US" sz="1400" dirty="0">
              <a:latin typeface="Arial Narrow" panose="020B0606020202030204" pitchFamily="34" charset="0"/>
            </a:endParaRPr>
          </a:p>
        </p:txBody>
      </p:sp>
      <p:sp>
        <p:nvSpPr>
          <p:cNvPr id="14" name="TextBox 14"/>
          <p:cNvSpPr txBox="1"/>
          <p:nvPr/>
        </p:nvSpPr>
        <p:spPr>
          <a:xfrm>
            <a:off x="2574412" y="1340595"/>
            <a:ext cx="4390712"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Quality of infrastructure</a:t>
            </a:r>
          </a:p>
          <a:p>
            <a:pPr algn="ctr"/>
            <a:r>
              <a:rPr lang="en-US" sz="1600" b="1" dirty="0" smtClean="0">
                <a:solidFill>
                  <a:schemeClr val="bg2">
                    <a:lumMod val="10000"/>
                  </a:schemeClr>
                </a:solidFill>
                <a:latin typeface="Arial Narrow" panose="020B0606020202030204" pitchFamily="34" charset="0"/>
              </a:rPr>
              <a:t>Scale 1-7 (best)</a:t>
            </a:r>
          </a:p>
        </p:txBody>
      </p:sp>
      <p:graphicFrame>
        <p:nvGraphicFramePr>
          <p:cNvPr id="10" name="Chart 9"/>
          <p:cNvGraphicFramePr>
            <a:graphicFrameLocks/>
          </p:cNvGraphicFramePr>
          <p:nvPr>
            <p:extLst/>
          </p:nvPr>
        </p:nvGraphicFramePr>
        <p:xfrm>
          <a:off x="360602" y="1916832"/>
          <a:ext cx="8100000" cy="39260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22"/>
          <p:cNvSpPr txBox="1"/>
          <p:nvPr/>
        </p:nvSpPr>
        <p:spPr>
          <a:xfrm>
            <a:off x="1619672" y="3140968"/>
            <a:ext cx="1164101"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smtClean="0">
                <a:solidFill>
                  <a:schemeClr val="tx1">
                    <a:lumMod val="50000"/>
                  </a:schemeClr>
                </a:solidFill>
                <a:latin typeface="Arial Narrow" panose="020B0606020202030204" pitchFamily="34" charset="0"/>
              </a:rPr>
              <a:t>10</a:t>
            </a:r>
            <a:r>
              <a:rPr lang="en-GB" sz="1400" b="1" baseline="30000" dirty="0" smtClean="0">
                <a:solidFill>
                  <a:schemeClr val="tx1">
                    <a:lumMod val="50000"/>
                  </a:schemeClr>
                </a:solidFill>
                <a:latin typeface="Arial Narrow" panose="020B0606020202030204" pitchFamily="34" charset="0"/>
              </a:rPr>
              <a:t>th </a:t>
            </a:r>
            <a:r>
              <a:rPr lang="en-GB" sz="1400" b="1" dirty="0" smtClean="0">
                <a:solidFill>
                  <a:schemeClr val="tx1">
                    <a:lumMod val="50000"/>
                  </a:schemeClr>
                </a:solidFill>
                <a:latin typeface="Arial Narrow" panose="020B0606020202030204" pitchFamily="34" charset="0"/>
              </a:rPr>
              <a:t>percentile</a:t>
            </a:r>
            <a:endParaRPr lang="en-GB" sz="1400" b="1" dirty="0">
              <a:solidFill>
                <a:schemeClr val="tx1">
                  <a:lumMod val="50000"/>
                </a:schemeClr>
              </a:solidFill>
              <a:latin typeface="Arial Narrow" panose="020B0606020202030204" pitchFamily="34" charset="0"/>
            </a:endParaRPr>
          </a:p>
        </p:txBody>
      </p:sp>
    </p:spTree>
    <p:extLst>
      <p:ext uri="{BB962C8B-B14F-4D97-AF65-F5344CB8AC3E}">
        <p14:creationId xmlns:p14="http://schemas.microsoft.com/office/powerpoint/2010/main" val="7189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308" y="125832"/>
            <a:ext cx="7722094" cy="1175176"/>
          </a:xfrm>
        </p:spPr>
        <p:txBody>
          <a:bodyPr/>
          <a:lstStyle/>
          <a:p>
            <a:pPr algn="ctr"/>
            <a:r>
              <a:rPr lang="en-GB" sz="2800" b="1" dirty="0" smtClean="0">
                <a:solidFill>
                  <a:schemeClr val="tx2"/>
                </a:solidFill>
              </a:rPr>
              <a:t>Main recommendations to respond to the COVID-19 shock: </a:t>
            </a:r>
            <a:r>
              <a:rPr lang="en-US" sz="2800" b="1" i="1" dirty="0" smtClean="0">
                <a:solidFill>
                  <a:schemeClr val="tx2"/>
                </a:solidFill>
              </a:rPr>
              <a:t>Supporting people</a:t>
            </a:r>
            <a:endParaRPr lang="en-GB" sz="2800" b="1" i="1" dirty="0">
              <a:solidFill>
                <a:srgbClr val="FF0000"/>
              </a:solidFill>
            </a:endParaRPr>
          </a:p>
        </p:txBody>
      </p:sp>
      <p:sp>
        <p:nvSpPr>
          <p:cNvPr id="11" name="Rectangle 10"/>
          <p:cNvSpPr/>
          <p:nvPr/>
        </p:nvSpPr>
        <p:spPr>
          <a:xfrm>
            <a:off x="395536" y="1344249"/>
            <a:ext cx="8526759" cy="5078313"/>
          </a:xfrm>
          <a:prstGeom prst="rect">
            <a:avLst/>
          </a:prstGeom>
        </p:spPr>
        <p:txBody>
          <a:bodyPr wrap="square">
            <a:spAutoFit/>
          </a:bodyPr>
          <a:lstStyle/>
          <a:p>
            <a:pPr marL="285750" indent="-285750">
              <a:spcBef>
                <a:spcPts val="600"/>
              </a:spcBef>
              <a:buFont typeface="Wingdings" panose="05000000000000000000" pitchFamily="2" charset="2"/>
              <a:buChar char="Ø"/>
            </a:pPr>
            <a:r>
              <a:rPr lang="en-US" sz="1700" dirty="0"/>
              <a:t>Extend exceptional fiscal support </a:t>
            </a:r>
            <a:r>
              <a:rPr lang="en-US" sz="1700" dirty="0" smtClean="0"/>
              <a:t>measures</a:t>
            </a:r>
            <a:r>
              <a:rPr lang="en-US" sz="1700" dirty="0"/>
              <a:t>, and the new short-time work </a:t>
            </a:r>
            <a:r>
              <a:rPr lang="en-US" sz="1700" dirty="0" smtClean="0"/>
              <a:t>scheme, as needed, </a:t>
            </a:r>
            <a:r>
              <a:rPr lang="en-US" sz="1700" dirty="0"/>
              <a:t>while ensuring they do not hinder the reallocation of resources towards firms and sectors with better growth prospects. </a:t>
            </a:r>
          </a:p>
          <a:p>
            <a:pPr marL="285750" indent="-285750">
              <a:spcBef>
                <a:spcPts val="600"/>
              </a:spcBef>
              <a:buFont typeface="Wingdings" panose="05000000000000000000" pitchFamily="2" charset="2"/>
              <a:buChar char="Ø"/>
            </a:pPr>
            <a:r>
              <a:rPr lang="en-US" sz="1700" dirty="0"/>
              <a:t>Increase Guaranteed Minimum Income transfers, taper them more gradually as beneficiaries’ earn more and introduce in-work benefits for low-wage workers.</a:t>
            </a:r>
          </a:p>
          <a:p>
            <a:pPr marL="285750" indent="-285750">
              <a:spcBef>
                <a:spcPts val="600"/>
              </a:spcBef>
              <a:buFont typeface="Wingdings" panose="05000000000000000000" pitchFamily="2" charset="2"/>
              <a:buChar char="Ø"/>
            </a:pPr>
            <a:r>
              <a:rPr lang="en-US" sz="1700" dirty="0" smtClean="0"/>
              <a:t>Employ </a:t>
            </a:r>
            <a:r>
              <a:rPr lang="en-US" sz="1700" dirty="0"/>
              <a:t>more </a:t>
            </a:r>
            <a:r>
              <a:rPr lang="en-US" sz="1700" dirty="0" err="1"/>
              <a:t>specialised</a:t>
            </a:r>
            <a:r>
              <a:rPr lang="en-US" sz="1700" dirty="0"/>
              <a:t> counsellors and profiling tools in public employment services to significantly improve job search and training support, linking them better with private job-search agencies</a:t>
            </a:r>
            <a:r>
              <a:rPr lang="en-US" sz="1700" dirty="0" smtClean="0"/>
              <a:t>.</a:t>
            </a:r>
          </a:p>
          <a:p>
            <a:pPr marL="285750" indent="-285750">
              <a:spcBef>
                <a:spcPts val="600"/>
              </a:spcBef>
              <a:buFont typeface="Wingdings" panose="05000000000000000000" pitchFamily="2" charset="2"/>
              <a:buChar char="Ø"/>
            </a:pPr>
            <a:r>
              <a:rPr lang="en-US" sz="1700" dirty="0"/>
              <a:t>Roll-out compulsory pre-school for 4 year olds and expand access for younger children.</a:t>
            </a:r>
          </a:p>
          <a:p>
            <a:pPr marL="285750" indent="-285750">
              <a:spcBef>
                <a:spcPts val="600"/>
              </a:spcBef>
              <a:buFont typeface="Wingdings" panose="05000000000000000000" pitchFamily="2" charset="2"/>
              <a:buChar char="Ø"/>
            </a:pPr>
            <a:r>
              <a:rPr lang="en-US" sz="1700" dirty="0" smtClean="0"/>
              <a:t>Boost </a:t>
            </a:r>
            <a:r>
              <a:rPr lang="en-US" sz="1700" dirty="0"/>
              <a:t>policies to support families, </a:t>
            </a:r>
            <a:r>
              <a:rPr lang="en-US" sz="1700" dirty="0" err="1"/>
              <a:t>prioritising</a:t>
            </a:r>
            <a:r>
              <a:rPr lang="en-US" sz="1700" dirty="0"/>
              <a:t> expanded access to quality care for children and the elderly. </a:t>
            </a:r>
          </a:p>
          <a:p>
            <a:pPr marL="285750" indent="-285750">
              <a:spcBef>
                <a:spcPts val="600"/>
              </a:spcBef>
              <a:buFont typeface="Wingdings" panose="05000000000000000000" pitchFamily="2" charset="2"/>
              <a:buChar char="Ø"/>
            </a:pPr>
            <a:r>
              <a:rPr lang="en-US" sz="1700" dirty="0" smtClean="0"/>
              <a:t>Progressively </a:t>
            </a:r>
            <a:r>
              <a:rPr lang="en-US" sz="1700" dirty="0"/>
              <a:t>move the teacher workforce onto longer-term contracts that support and reward performance and avoid the rigidity of the existing permanent contracts.</a:t>
            </a:r>
          </a:p>
          <a:p>
            <a:pPr marL="285750" indent="-285750">
              <a:spcBef>
                <a:spcPts val="600"/>
              </a:spcBef>
              <a:buFont typeface="Wingdings" panose="05000000000000000000" pitchFamily="2" charset="2"/>
              <a:buChar char="Ø"/>
            </a:pPr>
            <a:r>
              <a:rPr lang="en-US" sz="1700" dirty="0"/>
              <a:t>Encourage tertiary education institutions to develop courses adapted to mature-age students’ professional needs and practical circumstances.</a:t>
            </a:r>
          </a:p>
          <a:p>
            <a:pPr marL="285750" indent="-285750">
              <a:spcBef>
                <a:spcPts val="600"/>
              </a:spcBef>
              <a:buFont typeface="Wingdings" panose="05000000000000000000" pitchFamily="2" charset="2"/>
              <a:buChar char="Ø"/>
            </a:pPr>
            <a:r>
              <a:rPr lang="en-US" sz="1700" dirty="0"/>
              <a:t>Improve quality assessment and certification of adult learning courses</a:t>
            </a:r>
            <a:r>
              <a:rPr lang="en-US" sz="1700" dirty="0" smtClean="0"/>
              <a:t>.</a:t>
            </a:r>
            <a:endParaRPr lang="en-US" sz="1700" dirty="0"/>
          </a:p>
        </p:txBody>
      </p:sp>
      <p:sp>
        <p:nvSpPr>
          <p:cNvPr id="2" name="Slide Number Placeholder 1"/>
          <p:cNvSpPr>
            <a:spLocks noGrp="1"/>
          </p:cNvSpPr>
          <p:nvPr>
            <p:ph type="sldNum" sz="quarter" idx="4"/>
          </p:nvPr>
        </p:nvSpPr>
        <p:spPr/>
        <p:txBody>
          <a:bodyPr/>
          <a:lstStyle/>
          <a:p>
            <a:fld id="{ECC21D3F-8F1A-49C5-AD48-E60BC70EEBCB}" type="slidenum">
              <a:rPr lang="en-GB" smtClean="0"/>
              <a:pPr/>
              <a:t>17</a:t>
            </a:fld>
            <a:endParaRPr lang="en-GB"/>
          </a:p>
        </p:txBody>
      </p:sp>
    </p:spTree>
    <p:extLst>
      <p:ext uri="{BB962C8B-B14F-4D97-AF65-F5344CB8AC3E}">
        <p14:creationId xmlns:p14="http://schemas.microsoft.com/office/powerpoint/2010/main" val="355098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308" y="125832"/>
            <a:ext cx="7722094" cy="1175176"/>
          </a:xfrm>
        </p:spPr>
        <p:txBody>
          <a:bodyPr/>
          <a:lstStyle/>
          <a:p>
            <a:pPr algn="ctr"/>
            <a:r>
              <a:rPr lang="en-GB" sz="2700" b="1" dirty="0" smtClean="0">
                <a:solidFill>
                  <a:schemeClr val="tx2"/>
                </a:solidFill>
              </a:rPr>
              <a:t>Main </a:t>
            </a:r>
            <a:r>
              <a:rPr lang="en-GB" sz="2700" b="1" dirty="0">
                <a:solidFill>
                  <a:schemeClr val="tx2"/>
                </a:solidFill>
              </a:rPr>
              <a:t>recommendations to respond to the COVID-19 shock: </a:t>
            </a:r>
            <a:r>
              <a:rPr lang="en-US" sz="2700" b="1" i="1" dirty="0" smtClean="0">
                <a:solidFill>
                  <a:schemeClr val="tx2"/>
                </a:solidFill>
              </a:rPr>
              <a:t>Investment for the recovery</a:t>
            </a:r>
            <a:endParaRPr lang="en-GB" sz="2700" b="1" i="1" dirty="0">
              <a:solidFill>
                <a:srgbClr val="FF0000"/>
              </a:solidFill>
            </a:endParaRPr>
          </a:p>
        </p:txBody>
      </p:sp>
      <p:sp>
        <p:nvSpPr>
          <p:cNvPr id="11" name="Rectangle 10"/>
          <p:cNvSpPr/>
          <p:nvPr/>
        </p:nvSpPr>
        <p:spPr>
          <a:xfrm>
            <a:off x="395536" y="1484784"/>
            <a:ext cx="8526759" cy="3647152"/>
          </a:xfrm>
          <a:prstGeom prst="rect">
            <a:avLst/>
          </a:prstGeom>
        </p:spPr>
        <p:txBody>
          <a:bodyPr wrap="square">
            <a:spAutoFit/>
          </a:bodyPr>
          <a:lstStyle/>
          <a:p>
            <a:pPr marL="285750" indent="-285750">
              <a:spcBef>
                <a:spcPts val="300"/>
              </a:spcBef>
              <a:buFont typeface="Wingdings" panose="05000000000000000000" pitchFamily="2" charset="2"/>
              <a:buChar char="Ø"/>
            </a:pPr>
            <a:r>
              <a:rPr lang="en-US" dirty="0" smtClean="0"/>
              <a:t>Swiftly </a:t>
            </a:r>
            <a:r>
              <a:rPr lang="en-US" dirty="0"/>
              <a:t>implement the Hercules scheme to dispose of non-performing loans from banks’ balance sheets</a:t>
            </a:r>
            <a:r>
              <a:rPr lang="en-US" dirty="0" smtClean="0"/>
              <a:t>.</a:t>
            </a:r>
          </a:p>
          <a:p>
            <a:pPr>
              <a:spcBef>
                <a:spcPts val="300"/>
              </a:spcBef>
            </a:pPr>
            <a:endParaRPr lang="en-US" dirty="0"/>
          </a:p>
          <a:p>
            <a:pPr marL="285750" indent="-285750">
              <a:spcBef>
                <a:spcPts val="300"/>
              </a:spcBef>
              <a:buFont typeface="Wingdings" panose="05000000000000000000" pitchFamily="2" charset="2"/>
              <a:buChar char="Ø"/>
            </a:pPr>
            <a:r>
              <a:rPr lang="en-US" dirty="0"/>
              <a:t>Urgently design and implement a strategy to address the deferred tax credits and the bad loans that will remain on banks’ balance sheets.</a:t>
            </a:r>
          </a:p>
          <a:p>
            <a:pPr marL="285750" indent="-285750">
              <a:spcBef>
                <a:spcPts val="300"/>
              </a:spcBef>
              <a:buFont typeface="Wingdings" panose="05000000000000000000" pitchFamily="2" charset="2"/>
              <a:buChar char="Ø"/>
            </a:pPr>
            <a:endParaRPr lang="en-US" dirty="0" smtClean="0"/>
          </a:p>
          <a:p>
            <a:pPr marL="285750" indent="-285750">
              <a:spcBef>
                <a:spcPts val="300"/>
              </a:spcBef>
              <a:buFont typeface="Wingdings" panose="05000000000000000000" pitchFamily="2" charset="2"/>
              <a:buChar char="Ø"/>
            </a:pPr>
            <a:r>
              <a:rPr lang="en-US" dirty="0" smtClean="0"/>
              <a:t>Boost </a:t>
            </a:r>
            <a:r>
              <a:rPr lang="en-US" dirty="0"/>
              <a:t>public investment to support growth and environmental sustainability, including in public transport, innovation and waste management, based on cost-benefit analysis. </a:t>
            </a:r>
          </a:p>
          <a:p>
            <a:pPr marL="285750" indent="-285750">
              <a:spcBef>
                <a:spcPts val="300"/>
              </a:spcBef>
              <a:buFont typeface="Wingdings" panose="05000000000000000000" pitchFamily="2" charset="2"/>
              <a:buChar char="Ø"/>
            </a:pPr>
            <a:endParaRPr lang="en-US" dirty="0" smtClean="0"/>
          </a:p>
          <a:p>
            <a:pPr marL="285750" indent="-285750">
              <a:spcBef>
                <a:spcPts val="300"/>
              </a:spcBef>
              <a:buFont typeface="Wingdings" panose="05000000000000000000" pitchFamily="2" charset="2"/>
              <a:buChar char="Ø"/>
            </a:pPr>
            <a:r>
              <a:rPr lang="en-US" dirty="0" smtClean="0"/>
              <a:t>Ensure </a:t>
            </a:r>
            <a:r>
              <a:rPr lang="en-US" dirty="0"/>
              <a:t>pension spending does not crowd out on other, better-targeted, social </a:t>
            </a:r>
            <a:r>
              <a:rPr lang="en-US" dirty="0" err="1"/>
              <a:t>programmes</a:t>
            </a:r>
            <a:r>
              <a:rPr lang="en-US" dirty="0"/>
              <a:t> and public investment</a:t>
            </a:r>
            <a:r>
              <a:rPr lang="en-US" dirty="0" smtClean="0"/>
              <a:t>.</a:t>
            </a:r>
            <a:endParaRPr lang="en-US" dirty="0"/>
          </a:p>
        </p:txBody>
      </p:sp>
      <p:sp>
        <p:nvSpPr>
          <p:cNvPr id="2" name="Slide Number Placeholder 1"/>
          <p:cNvSpPr>
            <a:spLocks noGrp="1"/>
          </p:cNvSpPr>
          <p:nvPr>
            <p:ph type="sldNum" sz="quarter" idx="4"/>
          </p:nvPr>
        </p:nvSpPr>
        <p:spPr/>
        <p:txBody>
          <a:bodyPr/>
          <a:lstStyle/>
          <a:p>
            <a:fld id="{ECC21D3F-8F1A-49C5-AD48-E60BC70EEBCB}" type="slidenum">
              <a:rPr lang="en-GB" smtClean="0"/>
              <a:pPr/>
              <a:t>18</a:t>
            </a:fld>
            <a:endParaRPr lang="en-GB"/>
          </a:p>
        </p:txBody>
      </p:sp>
    </p:spTree>
    <p:extLst>
      <p:ext uri="{BB962C8B-B14F-4D97-AF65-F5344CB8AC3E}">
        <p14:creationId xmlns:p14="http://schemas.microsoft.com/office/powerpoint/2010/main" val="177933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8920"/>
            <a:ext cx="9144000" cy="1022400"/>
          </a:xfrm>
        </p:spPr>
        <p:txBody>
          <a:bodyPr/>
          <a:lstStyle/>
          <a:p>
            <a:pPr algn="ctr"/>
            <a:r>
              <a:rPr lang="en-US" sz="3600" b="1" dirty="0" smtClean="0">
                <a:solidFill>
                  <a:schemeClr val="tx2"/>
                </a:solidFill>
              </a:rPr>
              <a:t>The COVID-19 shock amplifies</a:t>
            </a:r>
            <a:br>
              <a:rPr lang="en-US" sz="3600" b="1" dirty="0" smtClean="0">
                <a:solidFill>
                  <a:schemeClr val="tx2"/>
                </a:solidFill>
              </a:rPr>
            </a:br>
            <a:r>
              <a:rPr lang="en-US" sz="3600" b="1" dirty="0" smtClean="0">
                <a:solidFill>
                  <a:schemeClr val="tx2"/>
                </a:solidFill>
              </a:rPr>
              <a:t>Greece’s long-term challenges:</a:t>
            </a:r>
            <a:br>
              <a:rPr lang="en-US" sz="3600" b="1" dirty="0" smtClean="0">
                <a:solidFill>
                  <a:schemeClr val="tx2"/>
                </a:solidFill>
              </a:rPr>
            </a:br>
            <a:r>
              <a:rPr lang="en-US" sz="3600" b="1" dirty="0" smtClean="0">
                <a:solidFill>
                  <a:schemeClr val="tx2"/>
                </a:solidFill>
              </a:rPr>
              <a:t>reforms are key to tackling them</a:t>
            </a:r>
            <a:endParaRPr lang="es-ES_tradnl" sz="36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19</a:t>
            </a:fld>
            <a:endParaRPr lang="en-GB" dirty="0"/>
          </a:p>
        </p:txBody>
      </p:sp>
    </p:spTree>
    <p:extLst>
      <p:ext uri="{BB962C8B-B14F-4D97-AF65-F5344CB8AC3E}">
        <p14:creationId xmlns:p14="http://schemas.microsoft.com/office/powerpoint/2010/main" val="195792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9999" y="237600"/>
            <a:ext cx="7853607" cy="1022400"/>
          </a:xfrm>
        </p:spPr>
        <p:txBody>
          <a:bodyPr/>
          <a:lstStyle/>
          <a:p>
            <a:r>
              <a:rPr lang="en-US" sz="2800" b="1" dirty="0">
                <a:solidFill>
                  <a:schemeClr val="tx2"/>
                </a:solidFill>
              </a:rPr>
              <a:t>Key messages</a:t>
            </a:r>
            <a:endParaRPr lang="en-GB" sz="2800" b="1" dirty="0">
              <a:solidFill>
                <a:srgbClr val="FF0000"/>
              </a:solidFill>
            </a:endParaRPr>
          </a:p>
        </p:txBody>
      </p:sp>
      <p:sp>
        <p:nvSpPr>
          <p:cNvPr id="2" name="Slide Number Placeholder 1"/>
          <p:cNvSpPr>
            <a:spLocks noGrp="1"/>
          </p:cNvSpPr>
          <p:nvPr>
            <p:ph type="sldNum" sz="quarter" idx="12"/>
          </p:nvPr>
        </p:nvSpPr>
        <p:spPr/>
        <p:txBody>
          <a:bodyPr/>
          <a:lstStyle/>
          <a:p>
            <a:fld id="{ECC21D3F-8F1A-49C5-AD48-E60BC70EEBCB}" type="slidenum">
              <a:rPr lang="en-GB" smtClean="0"/>
              <a:pPr/>
              <a:t>2</a:t>
            </a:fld>
            <a:endParaRPr lang="en-GB" dirty="0"/>
          </a:p>
        </p:txBody>
      </p:sp>
      <p:graphicFrame>
        <p:nvGraphicFramePr>
          <p:cNvPr id="3" name="Diagram 2">
            <a:extLst>
              <a:ext uri="{FF2B5EF4-FFF2-40B4-BE49-F238E27FC236}">
                <a16:creationId xmlns:a16="http://schemas.microsoft.com/office/drawing/2014/main" id="{D606DEFD-A330-433C-A10E-BB05F9F17AE0}"/>
              </a:ext>
            </a:extLst>
          </p:cNvPr>
          <p:cNvGraphicFramePr/>
          <p:nvPr>
            <p:extLst/>
          </p:nvPr>
        </p:nvGraphicFramePr>
        <p:xfrm>
          <a:off x="539552" y="1358073"/>
          <a:ext cx="7920881"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65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848872" cy="1022400"/>
          </a:xfrm>
        </p:spPr>
        <p:txBody>
          <a:bodyPr/>
          <a:lstStyle/>
          <a:p>
            <a:pPr algn="ctr"/>
            <a:r>
              <a:rPr lang="en-US" sz="2800" b="1" dirty="0" smtClean="0">
                <a:solidFill>
                  <a:schemeClr val="tx2"/>
                </a:solidFill>
              </a:rPr>
              <a:t>A broad reform </a:t>
            </a:r>
            <a:r>
              <a:rPr lang="en-US" sz="2800" b="1" dirty="0" err="1" smtClean="0">
                <a:solidFill>
                  <a:schemeClr val="tx2"/>
                </a:solidFill>
              </a:rPr>
              <a:t>programme</a:t>
            </a:r>
            <a:r>
              <a:rPr lang="en-US" sz="2800" b="1" dirty="0" smtClean="0">
                <a:solidFill>
                  <a:schemeClr val="tx2"/>
                </a:solidFill>
              </a:rPr>
              <a:t> would</a:t>
            </a:r>
            <a:br>
              <a:rPr lang="en-US" sz="2800" b="1" dirty="0" smtClean="0">
                <a:solidFill>
                  <a:schemeClr val="tx2"/>
                </a:solidFill>
              </a:rPr>
            </a:br>
            <a:r>
              <a:rPr lang="en-US" sz="2800" b="1" dirty="0" smtClean="0">
                <a:solidFill>
                  <a:schemeClr val="tx2"/>
                </a:solidFill>
              </a:rPr>
              <a:t>ensure a stronger, sustained recovery</a:t>
            </a:r>
            <a:endParaRPr lang="en-GB" sz="2800" b="1" dirty="0">
              <a:solidFill>
                <a:srgbClr val="FF0000"/>
              </a:solidFill>
            </a:endParaRPr>
          </a:p>
        </p:txBody>
      </p:sp>
      <p:sp>
        <p:nvSpPr>
          <p:cNvPr id="5" name="Rectangle 4"/>
          <p:cNvSpPr/>
          <p:nvPr/>
        </p:nvSpPr>
        <p:spPr>
          <a:xfrm>
            <a:off x="35496" y="6514635"/>
            <a:ext cx="7954489" cy="307777"/>
          </a:xfrm>
          <a:prstGeom prst="rect">
            <a:avLst/>
          </a:prstGeom>
        </p:spPr>
        <p:txBody>
          <a:bodyPr wrap="square">
            <a:spAutoFit/>
          </a:bodyPr>
          <a:lstStyle/>
          <a:p>
            <a:pPr>
              <a:spcBef>
                <a:spcPts val="1200"/>
              </a:spcBef>
              <a:tabLst>
                <a:tab pos="539750" algn="l"/>
                <a:tab pos="756285" algn="l"/>
                <a:tab pos="972185" algn="l"/>
              </a:tabLst>
            </a:pPr>
            <a:r>
              <a:rPr lang="es-ES_tradnl" sz="1400" b="1" i="1" dirty="0" err="1" smtClean="0">
                <a:latin typeface="Arial Narrow" panose="020B0606020202030204" pitchFamily="34" charset="0"/>
                <a:ea typeface="SimSun" panose="02010600030101010101" pitchFamily="2" charset="-122"/>
              </a:rPr>
              <a:t>Source</a:t>
            </a:r>
            <a:r>
              <a:rPr lang="es-ES_tradnl" sz="1400" b="1" i="1" dirty="0" smtClean="0">
                <a:latin typeface="Arial Narrow" panose="020B0606020202030204" pitchFamily="34" charset="0"/>
                <a:ea typeface="SimSun" panose="02010600030101010101" pitchFamily="2" charset="-122"/>
              </a:rPr>
              <a:t>: </a:t>
            </a:r>
            <a:r>
              <a:rPr lang="en-US" sz="1400" dirty="0" smtClean="0">
                <a:latin typeface="Arial Narrow" panose="020B0606020202030204" pitchFamily="34" charset="0"/>
                <a:ea typeface="SimSun" panose="02010600030101010101" pitchFamily="2" charset="-122"/>
              </a:rPr>
              <a:t>OECD calculations.</a:t>
            </a:r>
            <a:endParaRPr lang="en-GB" sz="1400" dirty="0">
              <a:effectLst/>
              <a:latin typeface="Arial Narrow" panose="020B0606020202030204" pitchFamily="34" charset="0"/>
              <a:ea typeface="SimSun" panose="02010600030101010101" pitchFamily="2" charset="-122"/>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20</a:t>
            </a:fld>
            <a:endParaRPr lang="en-GB" dirty="0"/>
          </a:p>
        </p:txBody>
      </p:sp>
      <p:sp>
        <p:nvSpPr>
          <p:cNvPr id="10" name="TextBox 14"/>
          <p:cNvSpPr txBox="1"/>
          <p:nvPr/>
        </p:nvSpPr>
        <p:spPr>
          <a:xfrm>
            <a:off x="1619672" y="1547680"/>
            <a:ext cx="6048672" cy="2575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bg2">
                    <a:lumMod val="10000"/>
                  </a:schemeClr>
                </a:solidFill>
                <a:latin typeface="Arial Narrow" panose="020B0606020202030204" pitchFamily="34" charset="0"/>
              </a:rPr>
              <a:t>Trend </a:t>
            </a:r>
            <a:r>
              <a:rPr lang="en-US" sz="2000" dirty="0" smtClean="0">
                <a:solidFill>
                  <a:schemeClr val="bg2">
                    <a:lumMod val="10000"/>
                  </a:schemeClr>
                </a:solidFill>
                <a:latin typeface="Arial Narrow" panose="020B0606020202030204" pitchFamily="34" charset="0"/>
              </a:rPr>
              <a:t>real </a:t>
            </a:r>
            <a:r>
              <a:rPr lang="en-US" sz="2000" dirty="0">
                <a:solidFill>
                  <a:schemeClr val="bg2">
                    <a:lumMod val="10000"/>
                  </a:schemeClr>
                </a:solidFill>
                <a:latin typeface="Arial Narrow" panose="020B0606020202030204" pitchFamily="34" charset="0"/>
              </a:rPr>
              <a:t>GDP </a:t>
            </a:r>
            <a:r>
              <a:rPr lang="en-GB" sz="2000" dirty="0" smtClean="0">
                <a:solidFill>
                  <a:schemeClr val="bg2">
                    <a:lumMod val="10000"/>
                  </a:schemeClr>
                </a:solidFill>
                <a:latin typeface="Arial Narrow" panose="020B0606020202030204" pitchFamily="34" charset="0"/>
              </a:rPr>
              <a:t>per capita</a:t>
            </a:r>
          </a:p>
          <a:p>
            <a:pPr algn="ctr"/>
            <a:r>
              <a:rPr lang="en-GB" sz="1600" b="1" dirty="0" smtClean="0">
                <a:solidFill>
                  <a:schemeClr val="bg2">
                    <a:lumMod val="10000"/>
                  </a:schemeClr>
                </a:solidFill>
                <a:latin typeface="Arial Narrow" panose="020B0606020202030204" pitchFamily="34" charset="0"/>
              </a:rPr>
              <a:t>2010 prices</a:t>
            </a:r>
            <a:endParaRPr lang="en-GB" sz="1600" b="1" dirty="0">
              <a:solidFill>
                <a:schemeClr val="bg2">
                  <a:lumMod val="10000"/>
                </a:schemeClr>
              </a:solidFill>
              <a:latin typeface="Arial Narrow" panose="020B0606020202030204" pitchFamily="34" charset="0"/>
            </a:endParaRPr>
          </a:p>
          <a:p>
            <a:pPr algn="ctr"/>
            <a:endParaRPr lang="en-GB" sz="2400" dirty="0" smtClean="0">
              <a:solidFill>
                <a:schemeClr val="bg2">
                  <a:lumMod val="10000"/>
                </a:schemeClr>
              </a:solidFill>
              <a:latin typeface="Arial Narrow" panose="020B0606020202030204" pitchFamily="34" charset="0"/>
            </a:endParaRPr>
          </a:p>
          <a:p>
            <a:pPr algn="ctr"/>
            <a:endParaRPr lang="en-GB" sz="2400" dirty="0">
              <a:solidFill>
                <a:schemeClr val="bg2">
                  <a:lumMod val="10000"/>
                </a:schemeClr>
              </a:solidFill>
              <a:latin typeface="Arial Narrow" panose="020B0606020202030204" pitchFamily="34" charset="0"/>
            </a:endParaRPr>
          </a:p>
        </p:txBody>
      </p:sp>
      <p:graphicFrame>
        <p:nvGraphicFramePr>
          <p:cNvPr id="8" name="Chart 7"/>
          <p:cNvGraphicFramePr>
            <a:graphicFrameLocks/>
          </p:cNvGraphicFramePr>
          <p:nvPr>
            <p:extLst/>
          </p:nvPr>
        </p:nvGraphicFramePr>
        <p:xfrm>
          <a:off x="827584" y="1783458"/>
          <a:ext cx="8100000" cy="39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297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55501"/>
            <a:ext cx="8028384" cy="1022400"/>
          </a:xfrm>
        </p:spPr>
        <p:txBody>
          <a:bodyPr/>
          <a:lstStyle/>
          <a:p>
            <a:pPr algn="ctr"/>
            <a:r>
              <a:rPr lang="en-US" sz="2600" b="1" dirty="0" smtClean="0">
                <a:solidFill>
                  <a:schemeClr val="tx2"/>
                </a:solidFill>
              </a:rPr>
              <a:t>Reforms to strengthen the recovery through higher employment, investment and productivity</a:t>
            </a:r>
            <a:endParaRPr lang="en-GB" sz="2600" b="1" dirty="0">
              <a:solidFill>
                <a:schemeClr val="tx2"/>
              </a:solidFill>
            </a:endParaRPr>
          </a:p>
        </p:txBody>
      </p:sp>
      <p:sp>
        <p:nvSpPr>
          <p:cNvPr id="9" name="TextBox 14"/>
          <p:cNvSpPr txBox="1"/>
          <p:nvPr/>
        </p:nvSpPr>
        <p:spPr>
          <a:xfrm>
            <a:off x="1817440" y="1402494"/>
            <a:ext cx="6048672" cy="2575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 difference in level of GDP, relative to 2019 policies</a:t>
            </a:r>
            <a:endParaRPr lang="en-GB" sz="2000" dirty="0" smtClean="0">
              <a:solidFill>
                <a:schemeClr val="bg2">
                  <a:lumMod val="10000"/>
                </a:schemeClr>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21</a:t>
            </a:fld>
            <a:endParaRPr lang="en-GB" dirty="0"/>
          </a:p>
        </p:txBody>
      </p:sp>
      <p:sp>
        <p:nvSpPr>
          <p:cNvPr id="7" name="TextBox 6"/>
          <p:cNvSpPr txBox="1"/>
          <p:nvPr/>
        </p:nvSpPr>
        <p:spPr>
          <a:xfrm>
            <a:off x="228040" y="6528290"/>
            <a:ext cx="8352929" cy="307777"/>
          </a:xfrm>
          <a:prstGeom prst="rect">
            <a:avLst/>
          </a:prstGeom>
          <a:noFill/>
        </p:spPr>
        <p:txBody>
          <a:bodyPr wrap="square" rtlCol="0">
            <a:spAutoFit/>
          </a:bodyPr>
          <a:lstStyle/>
          <a:p>
            <a:r>
              <a:rPr lang="en-US" sz="1400" b="1" i="1" dirty="0" smtClean="0">
                <a:latin typeface="Arial Narrow" panose="020B0606020202030204" pitchFamily="34" charset="0"/>
              </a:rPr>
              <a:t>Source</a:t>
            </a:r>
            <a:r>
              <a:rPr lang="en-US" sz="1400" b="1" i="1" dirty="0">
                <a:latin typeface="Arial Narrow" panose="020B0606020202030204" pitchFamily="34" charset="0"/>
              </a:rPr>
              <a:t>:</a:t>
            </a:r>
            <a:r>
              <a:rPr lang="en-US" sz="1400" dirty="0">
                <a:latin typeface="Arial Narrow" panose="020B0606020202030204" pitchFamily="34" charset="0"/>
              </a:rPr>
              <a:t> OECD </a:t>
            </a:r>
            <a:r>
              <a:rPr lang="en-US" sz="1400" dirty="0" smtClean="0">
                <a:latin typeface="Arial Narrow" panose="020B0606020202030204" pitchFamily="34" charset="0"/>
              </a:rPr>
              <a:t>calculations</a:t>
            </a:r>
            <a:endParaRPr lang="en-US" sz="1400" dirty="0">
              <a:latin typeface="Arial Narrow" panose="020B0606020202030204" pitchFamily="34" charset="0"/>
            </a:endParaRPr>
          </a:p>
        </p:txBody>
      </p:sp>
      <p:graphicFrame>
        <p:nvGraphicFramePr>
          <p:cNvPr id="4" name="Table 3"/>
          <p:cNvGraphicFramePr>
            <a:graphicFrameLocks noGrp="1"/>
          </p:cNvGraphicFramePr>
          <p:nvPr>
            <p:extLst/>
          </p:nvPr>
        </p:nvGraphicFramePr>
        <p:xfrm>
          <a:off x="411270" y="1909229"/>
          <a:ext cx="8399730" cy="3992880"/>
        </p:xfrm>
        <a:graphic>
          <a:graphicData uri="http://schemas.openxmlformats.org/drawingml/2006/table">
            <a:tbl>
              <a:tblPr firstRow="1" firstCol="1" bandRow="1">
                <a:tableStyleId>{9D7B26C5-4107-4FEC-AEDC-1716B250A1EF}</a:tableStyleId>
              </a:tblPr>
              <a:tblGrid>
                <a:gridCol w="347890">
                  <a:extLst>
                    <a:ext uri="{9D8B030D-6E8A-4147-A177-3AD203B41FA5}">
                      <a16:colId xmlns:a16="http://schemas.microsoft.com/office/drawing/2014/main" val="2364046162"/>
                    </a:ext>
                  </a:extLst>
                </a:gridCol>
                <a:gridCol w="1948596">
                  <a:extLst>
                    <a:ext uri="{9D8B030D-6E8A-4147-A177-3AD203B41FA5}">
                      <a16:colId xmlns:a16="http://schemas.microsoft.com/office/drawing/2014/main" val="3189547961"/>
                    </a:ext>
                  </a:extLst>
                </a:gridCol>
                <a:gridCol w="3947873">
                  <a:extLst>
                    <a:ext uri="{9D8B030D-6E8A-4147-A177-3AD203B41FA5}">
                      <a16:colId xmlns:a16="http://schemas.microsoft.com/office/drawing/2014/main" val="2546190781"/>
                    </a:ext>
                  </a:extLst>
                </a:gridCol>
                <a:gridCol w="539263">
                  <a:extLst>
                    <a:ext uri="{9D8B030D-6E8A-4147-A177-3AD203B41FA5}">
                      <a16:colId xmlns:a16="http://schemas.microsoft.com/office/drawing/2014/main" val="93991696"/>
                    </a:ext>
                  </a:extLst>
                </a:gridCol>
                <a:gridCol w="539263">
                  <a:extLst>
                    <a:ext uri="{9D8B030D-6E8A-4147-A177-3AD203B41FA5}">
                      <a16:colId xmlns:a16="http://schemas.microsoft.com/office/drawing/2014/main" val="956246553"/>
                    </a:ext>
                  </a:extLst>
                </a:gridCol>
                <a:gridCol w="539263">
                  <a:extLst>
                    <a:ext uri="{9D8B030D-6E8A-4147-A177-3AD203B41FA5}">
                      <a16:colId xmlns:a16="http://schemas.microsoft.com/office/drawing/2014/main" val="3297285461"/>
                    </a:ext>
                  </a:extLst>
                </a:gridCol>
                <a:gridCol w="537582">
                  <a:extLst>
                    <a:ext uri="{9D8B030D-6E8A-4147-A177-3AD203B41FA5}">
                      <a16:colId xmlns:a16="http://schemas.microsoft.com/office/drawing/2014/main" val="724919310"/>
                    </a:ext>
                  </a:extLst>
                </a:gridCol>
              </a:tblGrid>
              <a:tr h="180755">
                <a:tc>
                  <a:txBody>
                    <a:bodyPr/>
                    <a:lstStyle/>
                    <a:p>
                      <a:pPr algn="ctr">
                        <a:lnSpc>
                          <a:spcPct val="100000"/>
                        </a:lnSpc>
                        <a:spcBef>
                          <a:spcPts val="100"/>
                        </a:spcBef>
                        <a:spcAft>
                          <a:spcPts val="0"/>
                        </a:spcAft>
                      </a:pP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100"/>
                        </a:spcBef>
                        <a:spcAft>
                          <a:spcPts val="0"/>
                        </a:spcAft>
                      </a:pPr>
                      <a:r>
                        <a:rPr lang="en-GB" sz="1400" dirty="0">
                          <a:solidFill>
                            <a:schemeClr val="bg2">
                              <a:lumMod val="10000"/>
                            </a:schemeClr>
                          </a:solidFill>
                          <a:effectLst/>
                          <a:latin typeface="Arial Narrow" panose="020B0606020202030204" pitchFamily="34" charset="0"/>
                        </a:rPr>
                        <a:t>Policy goals</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100"/>
                        </a:spcBef>
                        <a:spcAft>
                          <a:spcPts val="0"/>
                        </a:spcAft>
                      </a:pPr>
                      <a:r>
                        <a:rPr lang="en-GB" sz="1400" dirty="0">
                          <a:solidFill>
                            <a:schemeClr val="bg2">
                              <a:lumMod val="10000"/>
                            </a:schemeClr>
                          </a:solidFill>
                          <a:effectLst/>
                          <a:latin typeface="Arial Narrow" panose="020B0606020202030204" pitchFamily="34" charset="0"/>
                        </a:rPr>
                        <a:t>Policy actions</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100"/>
                        </a:spcBef>
                        <a:spcAft>
                          <a:spcPts val="0"/>
                        </a:spcAft>
                      </a:pPr>
                      <a:r>
                        <a:rPr lang="en-GB" sz="1400" dirty="0">
                          <a:solidFill>
                            <a:schemeClr val="bg2">
                              <a:lumMod val="10000"/>
                            </a:schemeClr>
                          </a:solidFill>
                          <a:effectLst/>
                          <a:latin typeface="Arial Narrow" panose="020B0606020202030204" pitchFamily="34" charset="0"/>
                        </a:rPr>
                        <a:t>2025</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100"/>
                        </a:spcBef>
                        <a:spcAft>
                          <a:spcPts val="0"/>
                        </a:spcAft>
                      </a:pPr>
                      <a:r>
                        <a:rPr lang="en-GB" sz="1400" dirty="0">
                          <a:solidFill>
                            <a:schemeClr val="bg2">
                              <a:lumMod val="10000"/>
                            </a:schemeClr>
                          </a:solidFill>
                          <a:effectLst/>
                          <a:latin typeface="Arial Narrow" panose="020B0606020202030204" pitchFamily="34" charset="0"/>
                        </a:rPr>
                        <a:t>2030</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100"/>
                        </a:spcBef>
                        <a:spcAft>
                          <a:spcPts val="0"/>
                        </a:spcAft>
                      </a:pPr>
                      <a:r>
                        <a:rPr lang="en-GB" sz="1400">
                          <a:solidFill>
                            <a:schemeClr val="bg2">
                              <a:lumMod val="10000"/>
                            </a:schemeClr>
                          </a:solidFill>
                          <a:effectLst/>
                          <a:latin typeface="Arial Narrow" panose="020B0606020202030204" pitchFamily="34" charset="0"/>
                        </a:rPr>
                        <a:t>2040</a:t>
                      </a:r>
                      <a:endParaRPr lang="en-GB" sz="140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100"/>
                        </a:spcBef>
                        <a:spcAft>
                          <a:spcPts val="0"/>
                        </a:spcAft>
                      </a:pPr>
                      <a:r>
                        <a:rPr lang="en-GB" sz="1400">
                          <a:solidFill>
                            <a:schemeClr val="bg2">
                              <a:lumMod val="10000"/>
                            </a:schemeClr>
                          </a:solidFill>
                          <a:effectLst/>
                          <a:latin typeface="Arial Narrow" panose="020B0606020202030204" pitchFamily="34" charset="0"/>
                        </a:rPr>
                        <a:t>2050</a:t>
                      </a:r>
                      <a:endParaRPr lang="en-GB" sz="140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extLst>
                  <a:ext uri="{0D108BD9-81ED-4DB2-BD59-A6C34878D82A}">
                    <a16:rowId xmlns:a16="http://schemas.microsoft.com/office/drawing/2014/main" val="3701259413"/>
                  </a:ext>
                </a:extLst>
              </a:tr>
              <a:tr h="804734">
                <a:tc>
                  <a:txBody>
                    <a:bodyPr/>
                    <a:lstStyle/>
                    <a:p>
                      <a:pPr algn="ctr">
                        <a:lnSpc>
                          <a:spcPct val="100000"/>
                        </a:lnSpc>
                        <a:spcBef>
                          <a:spcPts val="50"/>
                        </a:spcBef>
                        <a:spcAft>
                          <a:spcPts val="100"/>
                        </a:spcAft>
                      </a:pPr>
                      <a:r>
                        <a:rPr lang="en-GB" sz="1400" dirty="0">
                          <a:solidFill>
                            <a:schemeClr val="bg2">
                              <a:lumMod val="10000"/>
                            </a:schemeClr>
                          </a:solidFill>
                          <a:effectLst/>
                          <a:latin typeface="Arial Narrow" panose="020B0606020202030204" pitchFamily="34" charset="0"/>
                        </a:rPr>
                        <a:t>1</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600" dirty="0">
                          <a:solidFill>
                            <a:schemeClr val="bg2">
                              <a:lumMod val="10000"/>
                            </a:schemeClr>
                          </a:solidFill>
                          <a:effectLst/>
                          <a:latin typeface="Arial Narrow" panose="020B0606020202030204" pitchFamily="34" charset="0"/>
                        </a:rPr>
                        <a:t>Policies to support employment and inclusiveness</a:t>
                      </a:r>
                      <a:endParaRPr lang="en-GB" sz="16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400" dirty="0">
                          <a:solidFill>
                            <a:schemeClr val="bg2">
                              <a:lumMod val="10000"/>
                            </a:schemeClr>
                          </a:solidFill>
                          <a:effectLst/>
                          <a:latin typeface="Arial Narrow" panose="020B0606020202030204" pitchFamily="34" charset="0"/>
                        </a:rPr>
                        <a:t>Support employment by reducing the labour tax </a:t>
                      </a:r>
                      <a:r>
                        <a:rPr lang="en-GB" sz="1400" dirty="0" smtClean="0">
                          <a:solidFill>
                            <a:schemeClr val="bg2">
                              <a:lumMod val="10000"/>
                            </a:schemeClr>
                          </a:solidFill>
                          <a:effectLst/>
                          <a:latin typeface="Arial Narrow" panose="020B0606020202030204" pitchFamily="34" charset="0"/>
                        </a:rPr>
                        <a:t>wedge. </a:t>
                      </a:r>
                      <a:r>
                        <a:rPr lang="en-GB" sz="1400" dirty="0">
                          <a:solidFill>
                            <a:schemeClr val="bg2">
                              <a:lumMod val="10000"/>
                            </a:schemeClr>
                          </a:solidFill>
                          <a:effectLst/>
                          <a:latin typeface="Arial Narrow" panose="020B0606020202030204" pitchFamily="34" charset="0"/>
                        </a:rPr>
                        <a:t>Strengthen social protection policies to reduce inequality. Support inclusive employment opportunities by raising in-kind family spending.</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0.8</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3.0</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5.2</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6.1</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extLst>
                  <a:ext uri="{0D108BD9-81ED-4DB2-BD59-A6C34878D82A}">
                    <a16:rowId xmlns:a16="http://schemas.microsoft.com/office/drawing/2014/main" val="458831473"/>
                  </a:ext>
                </a:extLst>
              </a:tr>
              <a:tr h="579988">
                <a:tc>
                  <a:txBody>
                    <a:bodyPr/>
                    <a:lstStyle/>
                    <a:p>
                      <a:pPr algn="ctr">
                        <a:lnSpc>
                          <a:spcPct val="100000"/>
                        </a:lnSpc>
                        <a:spcBef>
                          <a:spcPts val="50"/>
                        </a:spcBef>
                        <a:spcAft>
                          <a:spcPts val="100"/>
                        </a:spcAft>
                      </a:pPr>
                      <a:r>
                        <a:rPr lang="en-GB" sz="1400">
                          <a:solidFill>
                            <a:schemeClr val="bg2">
                              <a:lumMod val="10000"/>
                            </a:schemeClr>
                          </a:solidFill>
                          <a:effectLst/>
                          <a:latin typeface="Arial Narrow" panose="020B0606020202030204" pitchFamily="34" charset="0"/>
                        </a:rPr>
                        <a:t>2</a:t>
                      </a:r>
                      <a:endParaRPr lang="en-GB" sz="140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600" dirty="0">
                          <a:solidFill>
                            <a:schemeClr val="bg2">
                              <a:lumMod val="10000"/>
                            </a:schemeClr>
                          </a:solidFill>
                          <a:effectLst/>
                          <a:latin typeface="Arial Narrow" panose="020B0606020202030204" pitchFamily="34" charset="0"/>
                        </a:rPr>
                        <a:t>Policies to improve the investment climate</a:t>
                      </a:r>
                      <a:endParaRPr lang="en-GB" sz="16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400" dirty="0">
                          <a:solidFill>
                            <a:schemeClr val="bg2">
                              <a:lumMod val="10000"/>
                            </a:schemeClr>
                          </a:solidFill>
                          <a:effectLst/>
                          <a:latin typeface="Arial Narrow" panose="020B0606020202030204" pitchFamily="34" charset="0"/>
                        </a:rPr>
                        <a:t>Improving judicial and public administration efficiency continues to raise </a:t>
                      </a:r>
                      <a:r>
                        <a:rPr lang="en-GB" sz="1400" dirty="0" smtClean="0">
                          <a:solidFill>
                            <a:schemeClr val="bg2">
                              <a:lumMod val="10000"/>
                            </a:schemeClr>
                          </a:solidFill>
                          <a:effectLst/>
                          <a:latin typeface="Arial Narrow" panose="020B0606020202030204" pitchFamily="34" charset="0"/>
                        </a:rPr>
                        <a:t>'rule </a:t>
                      </a:r>
                      <a:r>
                        <a:rPr lang="en-GB" sz="1400" dirty="0">
                          <a:solidFill>
                            <a:schemeClr val="bg2">
                              <a:lumMod val="10000"/>
                            </a:schemeClr>
                          </a:solidFill>
                          <a:effectLst/>
                          <a:latin typeface="Arial Narrow" panose="020B0606020202030204" pitchFamily="34" charset="0"/>
                        </a:rPr>
                        <a:t>of law</a:t>
                      </a:r>
                      <a:r>
                        <a:rPr lang="en-GB" sz="1400" dirty="0" smtClean="0">
                          <a:solidFill>
                            <a:schemeClr val="bg2">
                              <a:lumMod val="10000"/>
                            </a:schemeClr>
                          </a:solidFill>
                          <a:effectLst/>
                          <a:latin typeface="Arial Narrow" panose="020B0606020202030204" pitchFamily="34" charset="0"/>
                        </a:rPr>
                        <a:t>'. Corporate </a:t>
                      </a:r>
                      <a:r>
                        <a:rPr lang="en-GB" sz="1400" dirty="0">
                          <a:solidFill>
                            <a:schemeClr val="bg2">
                              <a:lumMod val="10000"/>
                            </a:schemeClr>
                          </a:solidFill>
                          <a:effectLst/>
                          <a:latin typeface="Arial Narrow" panose="020B0606020202030204" pitchFamily="34" charset="0"/>
                        </a:rPr>
                        <a:t>income tax rates are lowered to 24% from 2022. </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0.0</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0.1</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1.2</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4.5</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extLst>
                  <a:ext uri="{0D108BD9-81ED-4DB2-BD59-A6C34878D82A}">
                    <a16:rowId xmlns:a16="http://schemas.microsoft.com/office/drawing/2014/main" val="3733095307"/>
                  </a:ext>
                </a:extLst>
              </a:tr>
              <a:tr h="963709">
                <a:tc>
                  <a:txBody>
                    <a:bodyPr/>
                    <a:lstStyle/>
                    <a:p>
                      <a:pPr algn="ctr">
                        <a:lnSpc>
                          <a:spcPct val="100000"/>
                        </a:lnSpc>
                        <a:spcBef>
                          <a:spcPts val="50"/>
                        </a:spcBef>
                        <a:spcAft>
                          <a:spcPts val="100"/>
                        </a:spcAft>
                      </a:pPr>
                      <a:r>
                        <a:rPr lang="en-GB" sz="1400">
                          <a:solidFill>
                            <a:schemeClr val="bg2">
                              <a:lumMod val="10000"/>
                            </a:schemeClr>
                          </a:solidFill>
                          <a:effectLst/>
                          <a:latin typeface="Arial Narrow" panose="020B0606020202030204" pitchFamily="34" charset="0"/>
                        </a:rPr>
                        <a:t>3</a:t>
                      </a:r>
                      <a:endParaRPr lang="en-GB" sz="140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600" dirty="0">
                          <a:solidFill>
                            <a:schemeClr val="bg2">
                              <a:lumMod val="10000"/>
                            </a:schemeClr>
                          </a:solidFill>
                          <a:effectLst/>
                          <a:latin typeface="Arial Narrow" panose="020B0606020202030204" pitchFamily="34" charset="0"/>
                        </a:rPr>
                        <a:t>Boost investment in infrastructure, knowledge and human capital</a:t>
                      </a:r>
                      <a:endParaRPr lang="en-GB" sz="16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400" dirty="0">
                          <a:solidFill>
                            <a:schemeClr val="bg2">
                              <a:lumMod val="10000"/>
                            </a:schemeClr>
                          </a:solidFill>
                          <a:effectLst/>
                          <a:latin typeface="Arial Narrow" panose="020B0606020202030204" pitchFamily="34" charset="0"/>
                        </a:rPr>
                        <a:t>Increase public investment spending to 4% of GDP by </a:t>
                      </a:r>
                      <a:r>
                        <a:rPr lang="en-GB" sz="1400" dirty="0" smtClean="0">
                          <a:solidFill>
                            <a:schemeClr val="bg2">
                              <a:lumMod val="10000"/>
                            </a:schemeClr>
                          </a:solidFill>
                          <a:effectLst/>
                          <a:latin typeface="Arial Narrow" panose="020B0606020202030204" pitchFamily="34" charset="0"/>
                        </a:rPr>
                        <a:t>2030. </a:t>
                      </a:r>
                      <a:r>
                        <a:rPr lang="en-GB" sz="1400" dirty="0">
                          <a:solidFill>
                            <a:schemeClr val="bg2">
                              <a:lumMod val="10000"/>
                            </a:schemeClr>
                          </a:solidFill>
                          <a:effectLst/>
                          <a:latin typeface="Arial Narrow" panose="020B0606020202030204" pitchFamily="34" charset="0"/>
                        </a:rPr>
                        <a:t>Use public incentives to boost R&amp;D spending. Raise the quality of schooling, while expanding adults' participation in adult skill and training. Boost spending on active labour market policies.</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a:solidFill>
                            <a:schemeClr val="bg2">
                              <a:lumMod val="10000"/>
                            </a:schemeClr>
                          </a:solidFill>
                          <a:effectLst/>
                          <a:latin typeface="Arial Narrow" panose="020B0606020202030204" pitchFamily="34" charset="0"/>
                        </a:rPr>
                        <a:t>0.4</a:t>
                      </a:r>
                      <a:endParaRPr lang="en-GB" sz="1600" b="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2.1</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6.5</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0" dirty="0">
                          <a:solidFill>
                            <a:schemeClr val="bg2">
                              <a:lumMod val="10000"/>
                            </a:schemeClr>
                          </a:solidFill>
                          <a:effectLst/>
                          <a:latin typeface="Arial Narrow" panose="020B0606020202030204" pitchFamily="34" charset="0"/>
                        </a:rPr>
                        <a:t>11.8</a:t>
                      </a:r>
                      <a:endParaRPr lang="en-GB" sz="1600" b="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extLst>
                  <a:ext uri="{0D108BD9-81ED-4DB2-BD59-A6C34878D82A}">
                    <a16:rowId xmlns:a16="http://schemas.microsoft.com/office/drawing/2014/main" val="317258099"/>
                  </a:ext>
                </a:extLst>
              </a:tr>
              <a:tr h="327807">
                <a:tc>
                  <a:txBody>
                    <a:bodyPr/>
                    <a:lstStyle/>
                    <a:p>
                      <a:pPr algn="ctr">
                        <a:lnSpc>
                          <a:spcPct val="100000"/>
                        </a:lnSpc>
                        <a:spcBef>
                          <a:spcPts val="50"/>
                        </a:spcBef>
                        <a:spcAft>
                          <a:spcPts val="100"/>
                        </a:spcAft>
                      </a:pPr>
                      <a:r>
                        <a:rPr lang="en-GB" sz="1400">
                          <a:solidFill>
                            <a:schemeClr val="bg2">
                              <a:lumMod val="10000"/>
                            </a:schemeClr>
                          </a:solidFill>
                          <a:effectLst/>
                          <a:latin typeface="Arial Narrow" panose="020B0606020202030204" pitchFamily="34" charset="0"/>
                        </a:rPr>
                        <a:t>4</a:t>
                      </a:r>
                      <a:endParaRPr lang="en-GB" sz="140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600" b="1" dirty="0">
                          <a:solidFill>
                            <a:schemeClr val="bg2">
                              <a:lumMod val="10000"/>
                            </a:schemeClr>
                          </a:solidFill>
                          <a:effectLst/>
                          <a:latin typeface="Arial Narrow" panose="020B0606020202030204" pitchFamily="34" charset="0"/>
                        </a:rPr>
                        <a:t>Recommended reform package</a:t>
                      </a:r>
                      <a:endParaRPr lang="en-GB" sz="1600" b="1"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400" b="1" dirty="0">
                          <a:solidFill>
                            <a:schemeClr val="bg2">
                              <a:lumMod val="10000"/>
                            </a:schemeClr>
                          </a:solidFill>
                          <a:effectLst/>
                          <a:latin typeface="Arial Narrow" panose="020B0606020202030204" pitchFamily="34" charset="0"/>
                        </a:rPr>
                        <a:t>Introduce all of above reforms.</a:t>
                      </a:r>
                      <a:endParaRPr lang="en-GB" sz="1400" b="1"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1">
                          <a:solidFill>
                            <a:schemeClr val="bg2">
                              <a:lumMod val="10000"/>
                            </a:schemeClr>
                          </a:solidFill>
                          <a:effectLst/>
                          <a:latin typeface="Arial Narrow" panose="020B0606020202030204" pitchFamily="34" charset="0"/>
                        </a:rPr>
                        <a:t>1.2</a:t>
                      </a:r>
                      <a:endParaRPr lang="en-GB" sz="1600" b="1">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1" dirty="0">
                          <a:solidFill>
                            <a:schemeClr val="bg2">
                              <a:lumMod val="10000"/>
                            </a:schemeClr>
                          </a:solidFill>
                          <a:effectLst/>
                          <a:latin typeface="Arial Narrow" panose="020B0606020202030204" pitchFamily="34" charset="0"/>
                        </a:rPr>
                        <a:t>5.2</a:t>
                      </a:r>
                      <a:endParaRPr lang="en-GB" sz="1600" b="1"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1" dirty="0">
                          <a:solidFill>
                            <a:schemeClr val="bg2">
                              <a:lumMod val="10000"/>
                            </a:schemeClr>
                          </a:solidFill>
                          <a:effectLst/>
                          <a:latin typeface="Arial Narrow" panose="020B0606020202030204" pitchFamily="34" charset="0"/>
                        </a:rPr>
                        <a:t>13.4</a:t>
                      </a:r>
                      <a:endParaRPr lang="en-GB" sz="1600" b="1"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1" dirty="0">
                          <a:solidFill>
                            <a:schemeClr val="bg2">
                              <a:lumMod val="10000"/>
                            </a:schemeClr>
                          </a:solidFill>
                          <a:effectLst/>
                          <a:latin typeface="Arial Narrow" panose="020B0606020202030204" pitchFamily="34" charset="0"/>
                        </a:rPr>
                        <a:t>24.2</a:t>
                      </a:r>
                      <a:endParaRPr lang="en-GB" sz="1600" b="1"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extLst>
                  <a:ext uri="{0D108BD9-81ED-4DB2-BD59-A6C34878D82A}">
                    <a16:rowId xmlns:a16="http://schemas.microsoft.com/office/drawing/2014/main" val="4145442132"/>
                  </a:ext>
                </a:extLst>
              </a:tr>
              <a:tr h="645758">
                <a:tc>
                  <a:txBody>
                    <a:bodyPr/>
                    <a:lstStyle/>
                    <a:p>
                      <a:pPr algn="ctr">
                        <a:lnSpc>
                          <a:spcPct val="100000"/>
                        </a:lnSpc>
                        <a:spcBef>
                          <a:spcPts val="50"/>
                        </a:spcBef>
                        <a:spcAft>
                          <a:spcPts val="100"/>
                        </a:spcAft>
                      </a:pPr>
                      <a:r>
                        <a:rPr lang="en-GB" sz="1400" dirty="0">
                          <a:solidFill>
                            <a:schemeClr val="bg2">
                              <a:lumMod val="10000"/>
                            </a:schemeClr>
                          </a:solidFill>
                          <a:effectLst/>
                          <a:latin typeface="Arial Narrow" panose="020B0606020202030204" pitchFamily="34" charset="0"/>
                        </a:rPr>
                        <a:t>5</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600" dirty="0">
                          <a:solidFill>
                            <a:schemeClr val="bg2">
                              <a:lumMod val="10000"/>
                            </a:schemeClr>
                          </a:solidFill>
                          <a:effectLst/>
                          <a:latin typeface="Arial Narrow" panose="020B0606020202030204" pitchFamily="34" charset="0"/>
                        </a:rPr>
                        <a:t>Recommended reform package with faster population growth</a:t>
                      </a:r>
                      <a:endParaRPr lang="en-GB" sz="16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l">
                        <a:lnSpc>
                          <a:spcPct val="100000"/>
                        </a:lnSpc>
                        <a:spcBef>
                          <a:spcPts val="50"/>
                        </a:spcBef>
                        <a:spcAft>
                          <a:spcPts val="100"/>
                        </a:spcAft>
                      </a:pPr>
                      <a:r>
                        <a:rPr lang="en-GB" sz="1400" dirty="0">
                          <a:solidFill>
                            <a:schemeClr val="bg2">
                              <a:lumMod val="10000"/>
                            </a:schemeClr>
                          </a:solidFill>
                          <a:effectLst/>
                          <a:latin typeface="Arial Narrow" panose="020B0606020202030204" pitchFamily="34" charset="0"/>
                        </a:rPr>
                        <a:t>Introduce all of above reforms and assume </a:t>
                      </a:r>
                      <a:r>
                        <a:rPr lang="en-GB" sz="1400" dirty="0" smtClean="0">
                          <a:solidFill>
                            <a:schemeClr val="bg2">
                              <a:lumMod val="10000"/>
                            </a:schemeClr>
                          </a:solidFill>
                          <a:effectLst/>
                          <a:latin typeface="Arial Narrow" panose="020B0606020202030204" pitchFamily="34" charset="0"/>
                        </a:rPr>
                        <a:t>faster population growth.</a:t>
                      </a:r>
                      <a:endParaRPr lang="en-GB" sz="1400"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1">
                          <a:solidFill>
                            <a:schemeClr val="bg2">
                              <a:lumMod val="10000"/>
                            </a:schemeClr>
                          </a:solidFill>
                          <a:effectLst/>
                          <a:latin typeface="Arial Narrow" panose="020B0606020202030204" pitchFamily="34" charset="0"/>
                        </a:rPr>
                        <a:t>1.7</a:t>
                      </a:r>
                      <a:endParaRPr lang="en-GB" sz="1600" b="1">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1" dirty="0">
                          <a:solidFill>
                            <a:schemeClr val="bg2">
                              <a:lumMod val="10000"/>
                            </a:schemeClr>
                          </a:solidFill>
                          <a:effectLst/>
                          <a:latin typeface="Arial Narrow" panose="020B0606020202030204" pitchFamily="34" charset="0"/>
                        </a:rPr>
                        <a:t>7.1</a:t>
                      </a:r>
                      <a:endParaRPr lang="en-GB" sz="1600" b="1"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1" dirty="0">
                          <a:solidFill>
                            <a:schemeClr val="bg2">
                              <a:lumMod val="10000"/>
                            </a:schemeClr>
                          </a:solidFill>
                          <a:effectLst/>
                          <a:latin typeface="Arial Narrow" panose="020B0606020202030204" pitchFamily="34" charset="0"/>
                        </a:rPr>
                        <a:t>19.3</a:t>
                      </a:r>
                      <a:endParaRPr lang="en-GB" sz="1600" b="1"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tc>
                  <a:txBody>
                    <a:bodyPr/>
                    <a:lstStyle/>
                    <a:p>
                      <a:pPr algn="ctr">
                        <a:lnSpc>
                          <a:spcPct val="100000"/>
                        </a:lnSpc>
                        <a:spcBef>
                          <a:spcPts val="50"/>
                        </a:spcBef>
                        <a:spcAft>
                          <a:spcPts val="100"/>
                        </a:spcAft>
                      </a:pPr>
                      <a:r>
                        <a:rPr lang="en-GB" sz="1600" b="1" dirty="0">
                          <a:solidFill>
                            <a:schemeClr val="bg2">
                              <a:lumMod val="10000"/>
                            </a:schemeClr>
                          </a:solidFill>
                          <a:effectLst/>
                          <a:latin typeface="Arial Narrow" panose="020B0606020202030204" pitchFamily="34" charset="0"/>
                        </a:rPr>
                        <a:t>35.6</a:t>
                      </a:r>
                      <a:endParaRPr lang="en-GB" sz="1600" b="1" dirty="0">
                        <a:solidFill>
                          <a:schemeClr val="bg2">
                            <a:lumMod val="10000"/>
                          </a:schemeClr>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225" marR="68225" marT="0" marB="0"/>
                </a:tc>
                <a:extLst>
                  <a:ext uri="{0D108BD9-81ED-4DB2-BD59-A6C34878D82A}">
                    <a16:rowId xmlns:a16="http://schemas.microsoft.com/office/drawing/2014/main" val="4041221770"/>
                  </a:ext>
                </a:extLst>
              </a:tr>
            </a:tbl>
          </a:graphicData>
        </a:graphic>
      </p:graphicFrame>
    </p:spTree>
    <p:extLst>
      <p:ext uri="{BB962C8B-B14F-4D97-AF65-F5344CB8AC3E}">
        <p14:creationId xmlns:p14="http://schemas.microsoft.com/office/powerpoint/2010/main" val="221796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96" y="153548"/>
            <a:ext cx="7812360" cy="1022400"/>
          </a:xfrm>
        </p:spPr>
        <p:txBody>
          <a:bodyPr/>
          <a:lstStyle/>
          <a:p>
            <a:pPr algn="ctr"/>
            <a:r>
              <a:rPr lang="en-US" sz="2800" b="1" dirty="0" smtClean="0">
                <a:solidFill>
                  <a:schemeClr val="tx2"/>
                </a:solidFill>
              </a:rPr>
              <a:t>Faster growth is key to reducing</a:t>
            </a:r>
            <a:br>
              <a:rPr lang="en-US" sz="2800" b="1" dirty="0" smtClean="0">
                <a:solidFill>
                  <a:schemeClr val="tx2"/>
                </a:solidFill>
              </a:rPr>
            </a:br>
            <a:r>
              <a:rPr lang="en-US" sz="2800" b="1" dirty="0" smtClean="0">
                <a:solidFill>
                  <a:schemeClr val="tx2"/>
                </a:solidFill>
              </a:rPr>
              <a:t>the high public debt ratio</a:t>
            </a:r>
            <a:endParaRPr lang="en-GB" sz="2800" b="1" dirty="0">
              <a:solidFill>
                <a:srgbClr val="FF0000"/>
              </a:solidFill>
            </a:endParaRPr>
          </a:p>
        </p:txBody>
      </p:sp>
      <p:sp>
        <p:nvSpPr>
          <p:cNvPr id="10" name="TextBox 14"/>
          <p:cNvSpPr txBox="1"/>
          <p:nvPr/>
        </p:nvSpPr>
        <p:spPr>
          <a:xfrm>
            <a:off x="683568" y="1312036"/>
            <a:ext cx="7992888" cy="388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dirty="0">
                <a:solidFill>
                  <a:schemeClr val="bg2">
                    <a:lumMod val="10000"/>
                  </a:schemeClr>
                </a:solidFill>
                <a:latin typeface="Arial Narrow" panose="020B0606020202030204" pitchFamily="34" charset="0"/>
              </a:rPr>
              <a:t>Public debt, % of </a:t>
            </a:r>
            <a:r>
              <a:rPr lang="en-GB" sz="2000" dirty="0" smtClean="0">
                <a:solidFill>
                  <a:schemeClr val="bg2">
                    <a:lumMod val="10000"/>
                  </a:schemeClr>
                </a:solidFill>
                <a:latin typeface="Arial Narrow" panose="020B0606020202030204" pitchFamily="34" charset="0"/>
              </a:rPr>
              <a:t>GDP</a:t>
            </a:r>
            <a:endParaRPr lang="en-GB" sz="2000" dirty="0">
              <a:solidFill>
                <a:schemeClr val="bg2">
                  <a:lumMod val="10000"/>
                </a:schemeClr>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22</a:t>
            </a:fld>
            <a:endParaRPr lang="en-GB" dirty="0"/>
          </a:p>
        </p:txBody>
      </p:sp>
      <p:sp>
        <p:nvSpPr>
          <p:cNvPr id="8" name="TextBox 7"/>
          <p:cNvSpPr txBox="1"/>
          <p:nvPr/>
        </p:nvSpPr>
        <p:spPr>
          <a:xfrm>
            <a:off x="95823" y="6151331"/>
            <a:ext cx="8352929" cy="738664"/>
          </a:xfrm>
          <a:prstGeom prst="rect">
            <a:avLst/>
          </a:prstGeom>
          <a:noFill/>
        </p:spPr>
        <p:txBody>
          <a:bodyPr wrap="square" rtlCol="0">
            <a:spAutoFit/>
          </a:bodyPr>
          <a:lstStyle/>
          <a:p>
            <a:r>
              <a:rPr lang="en-US" sz="1400" b="1" i="1" dirty="0">
                <a:latin typeface="Arial Narrow" panose="020B0606020202030204" pitchFamily="34" charset="0"/>
              </a:rPr>
              <a:t>Note: </a:t>
            </a:r>
            <a:r>
              <a:rPr lang="en-US" sz="1400" dirty="0">
                <a:latin typeface="Arial Narrow" panose="020B0606020202030204" pitchFamily="34" charset="0"/>
              </a:rPr>
              <a:t>The “single-hit” scenario assumes that the pandemic is brought under control before the summer of 2020; the “double-hit” scenario assumes a second wave of contagion and lockdown measures late in 2020.</a:t>
            </a:r>
          </a:p>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en-US" sz="1400" dirty="0">
                <a:latin typeface="Arial Narrow" panose="020B0606020202030204" pitchFamily="34" charset="0"/>
                <a:ea typeface="SimSun" panose="02010600030101010101" pitchFamily="2" charset="-122"/>
              </a:rPr>
              <a:t>OECD </a:t>
            </a:r>
            <a:r>
              <a:rPr lang="en-US" sz="1400" dirty="0" smtClean="0">
                <a:latin typeface="Arial Narrow" panose="020B0606020202030204" pitchFamily="34" charset="0"/>
                <a:ea typeface="SimSun" panose="02010600030101010101" pitchFamily="2" charset="-122"/>
              </a:rPr>
              <a:t>calculations.</a:t>
            </a:r>
            <a:endParaRPr lang="en-US" sz="1400" dirty="0">
              <a:latin typeface="Arial Narrow" panose="020B0606020202030204" pitchFamily="34" charset="0"/>
            </a:endParaRPr>
          </a:p>
        </p:txBody>
      </p:sp>
      <p:graphicFrame>
        <p:nvGraphicFramePr>
          <p:cNvPr id="9" name="Chart 8"/>
          <p:cNvGraphicFramePr>
            <a:graphicFrameLocks/>
          </p:cNvGraphicFramePr>
          <p:nvPr>
            <p:extLst/>
          </p:nvPr>
        </p:nvGraphicFramePr>
        <p:xfrm>
          <a:off x="573640" y="2084445"/>
          <a:ext cx="3960000" cy="37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4716456" y="2084445"/>
          <a:ext cx="3960000" cy="37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xlamLegendGroup0"/>
          <p:cNvGrpSpPr/>
          <p:nvPr/>
        </p:nvGrpSpPr>
        <p:grpSpPr>
          <a:xfrm>
            <a:off x="1281209" y="1698571"/>
            <a:ext cx="5004979" cy="832251"/>
            <a:chOff x="266780" y="0"/>
            <a:chExt cx="5138066" cy="385015"/>
          </a:xfrm>
        </p:grpSpPr>
        <p:sp>
          <p:nvSpPr>
            <p:cNvPr id="16" name="xlamLegend0"/>
            <p:cNvSpPr/>
            <p:nvPr/>
          </p:nvSpPr>
          <p:spPr>
            <a:xfrm>
              <a:off x="277458" y="0"/>
              <a:ext cx="5127388" cy="302800"/>
            </a:xfrm>
            <a:prstGeom prst="rect">
              <a:avLst/>
            </a:prstGeom>
            <a:noFill/>
            <a:ln w="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400" b="1">
                <a:solidFill>
                  <a:schemeClr val="bg2">
                    <a:lumMod val="10000"/>
                  </a:schemeClr>
                </a:solidFill>
                <a:latin typeface="Arial Narrow" panose="020B0606020202030204" pitchFamily="34" charset="0"/>
              </a:endParaRPr>
            </a:p>
          </p:txBody>
        </p:sp>
        <p:grpSp>
          <p:nvGrpSpPr>
            <p:cNvPr id="17" name="xlamLegendEntry20"/>
            <p:cNvGrpSpPr/>
            <p:nvPr/>
          </p:nvGrpSpPr>
          <p:grpSpPr>
            <a:xfrm>
              <a:off x="277704" y="43400"/>
              <a:ext cx="1018047" cy="215701"/>
              <a:chOff x="277704" y="43400"/>
              <a:chExt cx="1018047" cy="215701"/>
            </a:xfrm>
          </p:grpSpPr>
          <p:cxnSp>
            <p:nvCxnSpPr>
              <p:cNvPr id="30" name="xlamLegendSymbol20"/>
              <p:cNvCxnSpPr/>
              <p:nvPr/>
            </p:nvCxnSpPr>
            <p:spPr>
              <a:xfrm>
                <a:off x="277704" y="97400"/>
                <a:ext cx="324000" cy="0"/>
              </a:xfrm>
              <a:prstGeom prst="line">
                <a:avLst/>
              </a:prstGeom>
              <a:ln w="50800">
                <a:solidFill>
                  <a:srgbClr val="DA2128"/>
                </a:solidFill>
                <a:prstDash val="solid"/>
              </a:ln>
            </p:spPr>
            <p:style>
              <a:lnRef idx="1">
                <a:schemeClr val="accent1"/>
              </a:lnRef>
              <a:fillRef idx="0">
                <a:schemeClr val="accent1"/>
              </a:fillRef>
              <a:effectRef idx="0">
                <a:schemeClr val="accent1"/>
              </a:effectRef>
              <a:fontRef idx="minor">
                <a:schemeClr val="tx1"/>
              </a:fontRef>
            </p:style>
          </p:cxnSp>
          <p:sp>
            <p:nvSpPr>
              <p:cNvPr id="31" name="xlamLegendText20"/>
              <p:cNvSpPr txBox="1"/>
              <p:nvPr/>
            </p:nvSpPr>
            <p:spPr>
              <a:xfrm>
                <a:off x="673703" y="43400"/>
                <a:ext cx="622048" cy="215701"/>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non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400" b="1" i="0">
                    <a:solidFill>
                      <a:schemeClr val="bg2">
                        <a:lumMod val="10000"/>
                      </a:schemeClr>
                    </a:solidFill>
                    <a:latin typeface="Arial Narrow" panose="020B0606020202030204" pitchFamily="34" charset="0"/>
                  </a:rPr>
                  <a:t>Baseline</a:t>
                </a:r>
              </a:p>
            </p:txBody>
          </p:sp>
        </p:grpSp>
        <p:grpSp>
          <p:nvGrpSpPr>
            <p:cNvPr id="19" name="xlamLegendEntry40"/>
            <p:cNvGrpSpPr/>
            <p:nvPr/>
          </p:nvGrpSpPr>
          <p:grpSpPr>
            <a:xfrm>
              <a:off x="1440760" y="43400"/>
              <a:ext cx="2175693" cy="99668"/>
              <a:chOff x="1440760" y="43400"/>
              <a:chExt cx="2175693" cy="99668"/>
            </a:xfrm>
          </p:grpSpPr>
          <p:cxnSp>
            <p:nvCxnSpPr>
              <p:cNvPr id="26" name="xlamLegendSymbol40"/>
              <p:cNvCxnSpPr/>
              <p:nvPr/>
            </p:nvCxnSpPr>
            <p:spPr>
              <a:xfrm>
                <a:off x="1440760" y="97400"/>
                <a:ext cx="414360" cy="0"/>
              </a:xfrm>
              <a:prstGeom prst="line">
                <a:avLst/>
              </a:prstGeom>
              <a:ln w="50800">
                <a:solidFill>
                  <a:srgbClr val="7F0506"/>
                </a:solidFill>
                <a:prstDash val="dash"/>
              </a:ln>
            </p:spPr>
            <p:style>
              <a:lnRef idx="1">
                <a:schemeClr val="accent1"/>
              </a:lnRef>
              <a:fillRef idx="0">
                <a:schemeClr val="accent1"/>
              </a:fillRef>
              <a:effectRef idx="0">
                <a:schemeClr val="accent1"/>
              </a:effectRef>
              <a:fontRef idx="minor">
                <a:schemeClr val="tx1"/>
              </a:fontRef>
            </p:style>
          </p:cxnSp>
          <p:sp>
            <p:nvSpPr>
              <p:cNvPr id="27" name="xlamLegendText40"/>
              <p:cNvSpPr txBox="1"/>
              <p:nvPr/>
            </p:nvSpPr>
            <p:spPr>
              <a:xfrm>
                <a:off x="1926392" y="43400"/>
                <a:ext cx="1690061" cy="99668"/>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non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400" b="1" i="0" dirty="0">
                    <a:solidFill>
                      <a:schemeClr val="bg2">
                        <a:lumMod val="10000"/>
                      </a:schemeClr>
                    </a:solidFill>
                    <a:latin typeface="Arial Narrow" panose="020B0606020202030204" pitchFamily="34" charset="0"/>
                  </a:rPr>
                  <a:t>Recommended </a:t>
                </a:r>
                <a:r>
                  <a:rPr lang="en-GB" sz="1400" b="1" i="0" dirty="0" smtClean="0">
                    <a:solidFill>
                      <a:schemeClr val="bg2">
                        <a:lumMod val="10000"/>
                      </a:schemeClr>
                    </a:solidFill>
                    <a:latin typeface="Arial Narrow" panose="020B0606020202030204" pitchFamily="34" charset="0"/>
                  </a:rPr>
                  <a:t>reforms</a:t>
                </a:r>
                <a:endParaRPr lang="en-GB" sz="1400" b="1" i="0" dirty="0">
                  <a:solidFill>
                    <a:schemeClr val="bg2">
                      <a:lumMod val="10000"/>
                    </a:schemeClr>
                  </a:solidFill>
                  <a:latin typeface="Arial Narrow" panose="020B0606020202030204" pitchFamily="34" charset="0"/>
                </a:endParaRPr>
              </a:p>
            </p:txBody>
          </p:sp>
        </p:grpSp>
        <p:grpSp>
          <p:nvGrpSpPr>
            <p:cNvPr id="21" name="xlamLegendEntry60"/>
            <p:cNvGrpSpPr/>
            <p:nvPr/>
          </p:nvGrpSpPr>
          <p:grpSpPr>
            <a:xfrm>
              <a:off x="266780" y="169314"/>
              <a:ext cx="3958189" cy="215701"/>
              <a:chOff x="266780" y="169314"/>
              <a:chExt cx="3958189" cy="215701"/>
            </a:xfrm>
          </p:grpSpPr>
          <p:cxnSp>
            <p:nvCxnSpPr>
              <p:cNvPr id="22" name="xlamLegendSymbol60"/>
              <p:cNvCxnSpPr/>
              <p:nvPr/>
            </p:nvCxnSpPr>
            <p:spPr>
              <a:xfrm>
                <a:off x="266780" y="223380"/>
                <a:ext cx="324000" cy="0"/>
              </a:xfrm>
              <a:prstGeom prst="line">
                <a:avLst/>
              </a:prstGeom>
              <a:ln w="50800">
                <a:solidFill>
                  <a:srgbClr val="A154A1"/>
                </a:solidFill>
                <a:prstDash val="sysDot"/>
              </a:ln>
            </p:spPr>
            <p:style>
              <a:lnRef idx="1">
                <a:schemeClr val="accent1"/>
              </a:lnRef>
              <a:fillRef idx="0">
                <a:schemeClr val="accent1"/>
              </a:fillRef>
              <a:effectRef idx="0">
                <a:schemeClr val="accent1"/>
              </a:effectRef>
              <a:fontRef idx="minor">
                <a:schemeClr val="tx1"/>
              </a:fontRef>
            </p:style>
          </p:cxnSp>
          <p:sp>
            <p:nvSpPr>
              <p:cNvPr id="23" name="xlamLegendText60"/>
              <p:cNvSpPr txBox="1"/>
              <p:nvPr/>
            </p:nvSpPr>
            <p:spPr>
              <a:xfrm>
                <a:off x="673703" y="169314"/>
                <a:ext cx="3551266" cy="215701"/>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non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400" b="1" i="0" dirty="0">
                    <a:solidFill>
                      <a:schemeClr val="bg2">
                        <a:lumMod val="10000"/>
                      </a:schemeClr>
                    </a:solidFill>
                    <a:latin typeface="Arial Narrow" panose="020B0606020202030204" pitchFamily="34" charset="0"/>
                  </a:rPr>
                  <a:t>Recommended reforms, faster population growth</a:t>
                </a:r>
              </a:p>
            </p:txBody>
          </p:sp>
        </p:grpSp>
      </p:grpSp>
    </p:spTree>
    <p:extLst>
      <p:ext uri="{BB962C8B-B14F-4D97-AF65-F5344CB8AC3E}">
        <p14:creationId xmlns:p14="http://schemas.microsoft.com/office/powerpoint/2010/main" val="144683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3508" y="6534000"/>
            <a:ext cx="8496492" cy="307777"/>
          </a:xfrm>
          <a:prstGeom prst="rect">
            <a:avLst/>
          </a:prstGeom>
          <a:noFill/>
        </p:spPr>
        <p:txBody>
          <a:bodyPr wrap="square" rtlCol="0">
            <a:spAutoFit/>
          </a:bodyPr>
          <a:lstStyle/>
          <a:p>
            <a:r>
              <a:rPr lang="en-GB" sz="1400" b="1" i="1" dirty="0" smtClean="0">
                <a:latin typeface="Arial Narrow" panose="020B0606020202030204" pitchFamily="34" charset="0"/>
              </a:rPr>
              <a:t>Source</a:t>
            </a:r>
            <a:r>
              <a:rPr lang="en-GB" sz="1400" b="1" i="1" dirty="0">
                <a:latin typeface="Arial Narrow" panose="020B0606020202030204" pitchFamily="34" charset="0"/>
              </a:rPr>
              <a:t>: </a:t>
            </a:r>
            <a:r>
              <a:rPr lang="en-US" sz="1400" dirty="0" smtClean="0">
                <a:latin typeface="Arial Narrow" panose="020B0606020202030204" pitchFamily="34" charset="0"/>
              </a:rPr>
              <a:t>Eurostat</a:t>
            </a:r>
            <a:endParaRPr lang="en-GB" sz="1400" dirty="0">
              <a:latin typeface="Arial Narrow" panose="020B0606020202030204" pitchFamily="34" charset="0"/>
            </a:endParaRPr>
          </a:p>
        </p:txBody>
      </p:sp>
      <p:sp>
        <p:nvSpPr>
          <p:cNvPr id="2" name="Slide Number Placeholder 1"/>
          <p:cNvSpPr>
            <a:spLocks noGrp="1"/>
          </p:cNvSpPr>
          <p:nvPr>
            <p:ph type="sldNum" sz="quarter" idx="4294967295"/>
          </p:nvPr>
        </p:nvSpPr>
        <p:spPr/>
        <p:txBody>
          <a:bodyPr/>
          <a:lstStyle/>
          <a:p>
            <a:fld id="{DBF6088D-6DDC-4E9B-A9E4-E802D84D1098}" type="slidenum">
              <a:rPr lang="en-GB"/>
              <a:pPr/>
              <a:t>23</a:t>
            </a:fld>
            <a:endParaRPr lang="en-GB" dirty="0"/>
          </a:p>
        </p:txBody>
      </p:sp>
      <p:sp>
        <p:nvSpPr>
          <p:cNvPr id="11" name="Rectangle 10"/>
          <p:cNvSpPr/>
          <p:nvPr/>
        </p:nvSpPr>
        <p:spPr>
          <a:xfrm>
            <a:off x="2674791" y="1342509"/>
            <a:ext cx="3910045" cy="646331"/>
          </a:xfrm>
          <a:prstGeom prst="rect">
            <a:avLst/>
          </a:prstGeom>
        </p:spPr>
        <p:txBody>
          <a:bodyPr wrap="none">
            <a:spAutoFit/>
          </a:bodyPr>
          <a:lstStyle/>
          <a:p>
            <a:pPr algn="ctr"/>
            <a:r>
              <a:rPr lang="en-US" sz="2000"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Employment by </a:t>
            </a:r>
            <a:r>
              <a:rPr lang="en-US" sz="2000"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business </a:t>
            </a:r>
            <a:r>
              <a:rPr lang="en-US" sz="2000"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legal </a:t>
            </a:r>
            <a:r>
              <a:rPr lang="en-US" sz="2000"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form</a:t>
            </a:r>
          </a:p>
          <a:p>
            <a:pPr algn="ctr"/>
            <a:r>
              <a:rPr lang="en-US" sz="1600" b="1"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 </a:t>
            </a:r>
            <a:r>
              <a:rPr lang="en-US" sz="1600" b="1"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of total business </a:t>
            </a:r>
            <a:r>
              <a:rPr lang="en-US" sz="1600" b="1"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employment, 2017 or latest</a:t>
            </a:r>
            <a:endParaRPr lang="en-GB" sz="1600" b="1" dirty="0">
              <a:solidFill>
                <a:schemeClr val="bg2">
                  <a:lumMod val="10000"/>
                </a:schemeClr>
              </a:solidFill>
              <a:latin typeface="Arial Narrow" panose="020B0606020202030204" pitchFamily="34" charset="0"/>
            </a:endParaRPr>
          </a:p>
        </p:txBody>
      </p:sp>
      <p:sp>
        <p:nvSpPr>
          <p:cNvPr id="7" name="Title 1"/>
          <p:cNvSpPr txBox="1">
            <a:spLocks/>
          </p:cNvSpPr>
          <p:nvPr/>
        </p:nvSpPr>
        <p:spPr>
          <a:xfrm>
            <a:off x="683568" y="260648"/>
            <a:ext cx="8172400"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en-US" sz="2800" b="1" dirty="0" smtClean="0">
                <a:solidFill>
                  <a:schemeClr val="tx2"/>
                </a:solidFill>
              </a:rPr>
              <a:t>Sustaining growth will require allowing</a:t>
            </a:r>
          </a:p>
          <a:p>
            <a:pPr algn="ctr"/>
            <a:r>
              <a:rPr lang="en-US" sz="2800" b="1" dirty="0" smtClean="0">
                <a:solidFill>
                  <a:schemeClr val="tx2"/>
                </a:solidFill>
              </a:rPr>
              <a:t>small firms to flourish</a:t>
            </a:r>
            <a:endParaRPr lang="en-GB" sz="2800" b="1" dirty="0">
              <a:solidFill>
                <a:srgbClr val="FF0000"/>
              </a:solidFill>
            </a:endParaRPr>
          </a:p>
        </p:txBody>
      </p:sp>
      <p:graphicFrame>
        <p:nvGraphicFramePr>
          <p:cNvPr id="10" name="Chart 9"/>
          <p:cNvGraphicFramePr>
            <a:graphicFrameLocks/>
          </p:cNvGraphicFramePr>
          <p:nvPr>
            <p:extLst/>
          </p:nvPr>
        </p:nvGraphicFramePr>
        <p:xfrm>
          <a:off x="579814" y="1988840"/>
          <a:ext cx="81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430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3144" y="6534000"/>
            <a:ext cx="7290810" cy="523220"/>
          </a:xfrm>
          <a:prstGeom prst="rect">
            <a:avLst/>
          </a:prstGeom>
          <a:noFill/>
        </p:spPr>
        <p:txBody>
          <a:bodyPr wrap="square" rtlCol="0">
            <a:spAutoFit/>
          </a:bodyPr>
          <a:lstStyle/>
          <a:p>
            <a:r>
              <a:rPr lang="en-GB" sz="1400" b="1" i="1" dirty="0">
                <a:latin typeface="Arial Narrow" panose="020B0606020202030204" pitchFamily="34" charset="0"/>
              </a:rPr>
              <a:t>Source: </a:t>
            </a:r>
            <a:r>
              <a:rPr lang="en-US" sz="1400" dirty="0">
                <a:latin typeface="Arial Narrow" panose="020B0606020202030204" pitchFamily="34" charset="0"/>
              </a:rPr>
              <a:t>OECD 2018 PMR database and OECD calculations.</a:t>
            </a:r>
            <a:endParaRPr lang="en-GB" sz="1400" dirty="0">
              <a:latin typeface="Arial Narrow" panose="020B0606020202030204" pitchFamily="34" charset="0"/>
            </a:endParaRPr>
          </a:p>
          <a:p>
            <a:endParaRPr lang="en-GB" sz="1400" dirty="0">
              <a:latin typeface="Arial Narrow" panose="020B0606020202030204" pitchFamily="34" charset="0"/>
            </a:endParaRPr>
          </a:p>
        </p:txBody>
      </p:sp>
      <p:sp>
        <p:nvSpPr>
          <p:cNvPr id="2" name="Slide Number Placeholder 1"/>
          <p:cNvSpPr>
            <a:spLocks noGrp="1"/>
          </p:cNvSpPr>
          <p:nvPr>
            <p:ph type="sldNum" sz="quarter" idx="4294967295"/>
          </p:nvPr>
        </p:nvSpPr>
        <p:spPr/>
        <p:txBody>
          <a:bodyPr/>
          <a:lstStyle/>
          <a:p>
            <a:fld id="{DBF6088D-6DDC-4E9B-A9E4-E802D84D1098}" type="slidenum">
              <a:rPr lang="en-GB"/>
              <a:pPr/>
              <a:t>24</a:t>
            </a:fld>
            <a:endParaRPr lang="en-GB" dirty="0"/>
          </a:p>
        </p:txBody>
      </p:sp>
      <p:sp>
        <p:nvSpPr>
          <p:cNvPr id="8" name="Title 1"/>
          <p:cNvSpPr txBox="1">
            <a:spLocks/>
          </p:cNvSpPr>
          <p:nvPr/>
        </p:nvSpPr>
        <p:spPr>
          <a:xfrm>
            <a:off x="827584" y="122207"/>
            <a:ext cx="8154416"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en-US" sz="2800" b="1" dirty="0" smtClean="0">
                <a:solidFill>
                  <a:schemeClr val="tx2"/>
                </a:solidFill>
              </a:rPr>
              <a:t>Reforms have eased product </a:t>
            </a:r>
            <a:r>
              <a:rPr lang="en-US" sz="2800" b="1" dirty="0">
                <a:solidFill>
                  <a:schemeClr val="tx2"/>
                </a:solidFill>
              </a:rPr>
              <a:t>market </a:t>
            </a:r>
            <a:r>
              <a:rPr lang="en-US" sz="2800" b="1" dirty="0" smtClean="0">
                <a:solidFill>
                  <a:schemeClr val="tx2"/>
                </a:solidFill>
              </a:rPr>
              <a:t>restrictions but complex regulations tarnish the business environment</a:t>
            </a:r>
            <a:endParaRPr lang="en-GB" sz="2800" b="1" dirty="0">
              <a:solidFill>
                <a:schemeClr val="tx2"/>
              </a:solidFill>
            </a:endParaRPr>
          </a:p>
        </p:txBody>
      </p:sp>
      <p:sp>
        <p:nvSpPr>
          <p:cNvPr id="10" name="Rectangle 9"/>
          <p:cNvSpPr/>
          <p:nvPr/>
        </p:nvSpPr>
        <p:spPr>
          <a:xfrm>
            <a:off x="1582841" y="1283048"/>
            <a:ext cx="6165469" cy="892552"/>
          </a:xfrm>
          <a:prstGeom prst="rect">
            <a:avLst/>
          </a:prstGeom>
        </p:spPr>
        <p:txBody>
          <a:bodyPr wrap="none">
            <a:spAutoFit/>
          </a:bodyPr>
          <a:lstStyle/>
          <a:p>
            <a:pPr algn="ctr"/>
            <a:r>
              <a:rPr lang="en-US" sz="2000"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Product market regulation indicators</a:t>
            </a:r>
            <a:endParaRPr lang="en-US" sz="2000"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endParaRPr>
          </a:p>
          <a:p>
            <a:pPr algn="ctr"/>
            <a:r>
              <a:rPr lang="en-US" sz="1600" b="1"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Index scale from most (0) to least (6) competition-friendly regulations, 2018</a:t>
            </a:r>
            <a:endParaRPr lang="en-GB" sz="1600" b="1" dirty="0">
              <a:solidFill>
                <a:schemeClr val="bg2">
                  <a:lumMod val="10000"/>
                </a:schemeClr>
              </a:solidFill>
              <a:latin typeface="Arial Narrow" panose="020B0606020202030204" pitchFamily="34" charset="0"/>
            </a:endParaRPr>
          </a:p>
          <a:p>
            <a:pPr algn="ctr"/>
            <a:endParaRPr lang="en-GB" sz="1600" b="1" dirty="0">
              <a:solidFill>
                <a:schemeClr val="bg2">
                  <a:lumMod val="10000"/>
                </a:schemeClr>
              </a:solidFill>
              <a:latin typeface="Arial Narrow" panose="020B0606020202030204" pitchFamily="34" charset="0"/>
            </a:endParaRPr>
          </a:p>
        </p:txBody>
      </p:sp>
      <p:graphicFrame>
        <p:nvGraphicFramePr>
          <p:cNvPr id="11" name="Chart 10"/>
          <p:cNvGraphicFramePr>
            <a:graphicFrameLocks/>
          </p:cNvGraphicFramePr>
          <p:nvPr>
            <p:extLst/>
          </p:nvPr>
        </p:nvGraphicFramePr>
        <p:xfrm>
          <a:off x="395536" y="1729324"/>
          <a:ext cx="8320040" cy="461431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2"/>
          <p:cNvSpPr txBox="1"/>
          <p:nvPr/>
        </p:nvSpPr>
        <p:spPr>
          <a:xfrm>
            <a:off x="1907704" y="2314041"/>
            <a:ext cx="1420582"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solidFill>
                  <a:schemeClr val="tx1">
                    <a:lumMod val="50000"/>
                  </a:schemeClr>
                </a:solidFill>
                <a:latin typeface="Arial Narrow" panose="020B0606020202030204" pitchFamily="34" charset="0"/>
              </a:rPr>
              <a:t>5 lowest performing </a:t>
            </a:r>
          </a:p>
        </p:txBody>
      </p:sp>
    </p:spTree>
    <p:extLst>
      <p:ext uri="{BB962C8B-B14F-4D97-AF65-F5344CB8AC3E}">
        <p14:creationId xmlns:p14="http://schemas.microsoft.com/office/powerpoint/2010/main" val="100880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323528" y="1806978"/>
          <a:ext cx="8392052" cy="414230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294967295"/>
          </p:nvPr>
        </p:nvSpPr>
        <p:spPr/>
        <p:txBody>
          <a:bodyPr/>
          <a:lstStyle/>
          <a:p>
            <a:fld id="{DBF6088D-6DDC-4E9B-A9E4-E802D84D1098}" type="slidenum">
              <a:rPr lang="en-GB"/>
              <a:pPr/>
              <a:t>25</a:t>
            </a:fld>
            <a:endParaRPr lang="en-GB" dirty="0"/>
          </a:p>
        </p:txBody>
      </p:sp>
      <p:sp>
        <p:nvSpPr>
          <p:cNvPr id="4" name="Rectangle 3"/>
          <p:cNvSpPr/>
          <p:nvPr/>
        </p:nvSpPr>
        <p:spPr>
          <a:xfrm>
            <a:off x="1582845" y="1283048"/>
            <a:ext cx="6165470" cy="646331"/>
          </a:xfrm>
          <a:prstGeom prst="rect">
            <a:avLst/>
          </a:prstGeom>
        </p:spPr>
        <p:txBody>
          <a:bodyPr wrap="none">
            <a:spAutoFit/>
          </a:bodyPr>
          <a:lstStyle/>
          <a:p>
            <a:pPr algn="ctr"/>
            <a:r>
              <a:rPr lang="en-US" sz="2000"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Professional services and retail distribution</a:t>
            </a:r>
          </a:p>
          <a:p>
            <a:pPr algn="ctr"/>
            <a:r>
              <a:rPr lang="en-US" sz="1600" b="1"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Index scale from </a:t>
            </a:r>
            <a:r>
              <a:rPr lang="en-US" sz="1600" b="1"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most (0) to least (6) competition-friendly </a:t>
            </a:r>
            <a:r>
              <a:rPr lang="en-US" sz="1600" b="1"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regulations, 2018</a:t>
            </a:r>
            <a:endParaRPr lang="en-GB" sz="1600" b="1" dirty="0">
              <a:solidFill>
                <a:schemeClr val="bg2">
                  <a:lumMod val="10000"/>
                </a:schemeClr>
              </a:solidFill>
              <a:latin typeface="Arial Narrow" panose="020B0606020202030204" pitchFamily="34" charset="0"/>
            </a:endParaRPr>
          </a:p>
        </p:txBody>
      </p:sp>
      <p:sp>
        <p:nvSpPr>
          <p:cNvPr id="10" name="Title 1"/>
          <p:cNvSpPr txBox="1">
            <a:spLocks/>
          </p:cNvSpPr>
          <p:nvPr/>
        </p:nvSpPr>
        <p:spPr>
          <a:xfrm>
            <a:off x="807272" y="260648"/>
            <a:ext cx="8199384"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en-US" sz="2500" b="1" dirty="0" smtClean="0">
                <a:solidFill>
                  <a:schemeClr val="tx2"/>
                </a:solidFill>
              </a:rPr>
              <a:t>Reducing heavy regulation of professional </a:t>
            </a:r>
            <a:r>
              <a:rPr lang="en-US" sz="2500" b="1" dirty="0">
                <a:solidFill>
                  <a:schemeClr val="tx2"/>
                </a:solidFill>
              </a:rPr>
              <a:t>services and retail </a:t>
            </a:r>
            <a:r>
              <a:rPr lang="en-US" sz="2500" b="1" dirty="0" smtClean="0">
                <a:solidFill>
                  <a:schemeClr val="tx2"/>
                </a:solidFill>
              </a:rPr>
              <a:t>trade would improve competitiveness</a:t>
            </a:r>
            <a:endParaRPr lang="en-GB" sz="2500" b="1" dirty="0">
              <a:solidFill>
                <a:schemeClr val="tx2"/>
              </a:solidFill>
            </a:endParaRPr>
          </a:p>
        </p:txBody>
      </p:sp>
      <p:sp>
        <p:nvSpPr>
          <p:cNvPr id="11" name="TextBox 10"/>
          <p:cNvSpPr txBox="1"/>
          <p:nvPr/>
        </p:nvSpPr>
        <p:spPr>
          <a:xfrm>
            <a:off x="133144" y="6534000"/>
            <a:ext cx="7290810" cy="523220"/>
          </a:xfrm>
          <a:prstGeom prst="rect">
            <a:avLst/>
          </a:prstGeom>
          <a:noFill/>
        </p:spPr>
        <p:txBody>
          <a:bodyPr wrap="square" rtlCol="0">
            <a:spAutoFit/>
          </a:bodyPr>
          <a:lstStyle/>
          <a:p>
            <a:r>
              <a:rPr lang="en-GB" sz="1400" b="1" i="1" dirty="0">
                <a:latin typeface="Arial Narrow" panose="020B0606020202030204" pitchFamily="34" charset="0"/>
              </a:rPr>
              <a:t>Source: </a:t>
            </a:r>
            <a:r>
              <a:rPr lang="en-US" sz="1400" dirty="0">
                <a:latin typeface="Arial Narrow" panose="020B0606020202030204" pitchFamily="34" charset="0"/>
              </a:rPr>
              <a:t>OECD 2018 PMR database and OECD calculations.</a:t>
            </a:r>
            <a:endParaRPr lang="en-GB" sz="1400" dirty="0">
              <a:latin typeface="Arial Narrow" panose="020B0606020202030204" pitchFamily="34" charset="0"/>
            </a:endParaRPr>
          </a:p>
          <a:p>
            <a:endParaRPr lang="en-GB" sz="1400" dirty="0">
              <a:latin typeface="Arial Narrow" panose="020B0606020202030204" pitchFamily="34" charset="0"/>
            </a:endParaRPr>
          </a:p>
        </p:txBody>
      </p:sp>
      <p:sp>
        <p:nvSpPr>
          <p:cNvPr id="20" name="xlamLegendText20"/>
          <p:cNvSpPr txBox="1"/>
          <p:nvPr/>
        </p:nvSpPr>
        <p:spPr>
          <a:xfrm>
            <a:off x="1259632" y="1988840"/>
            <a:ext cx="199908" cy="146669"/>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non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400" b="1" i="0" dirty="0">
                <a:solidFill>
                  <a:srgbClr val="000000"/>
                </a:solidFill>
                <a:latin typeface="Arial Narrow" panose="020B0606020202030204" pitchFamily="34" charset="0"/>
              </a:rPr>
              <a:t>2013</a:t>
            </a:r>
          </a:p>
        </p:txBody>
      </p:sp>
      <p:sp>
        <p:nvSpPr>
          <p:cNvPr id="21" name="xlamLegendSymbol20"/>
          <p:cNvSpPr/>
          <p:nvPr/>
        </p:nvSpPr>
        <p:spPr>
          <a:xfrm>
            <a:off x="1091314" y="2027586"/>
            <a:ext cx="115263" cy="134541"/>
          </a:xfrm>
          <a:prstGeom prst="triangle">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2" name="TextBox 22"/>
          <p:cNvSpPr txBox="1"/>
          <p:nvPr/>
        </p:nvSpPr>
        <p:spPr>
          <a:xfrm>
            <a:off x="2267744" y="3443057"/>
            <a:ext cx="1287532"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solidFill>
                  <a:schemeClr val="tx1">
                    <a:lumMod val="50000"/>
                  </a:schemeClr>
                </a:solidFill>
                <a:latin typeface="Arial Narrow" panose="020B0606020202030204" pitchFamily="34" charset="0"/>
              </a:rPr>
              <a:t>5 best performing </a:t>
            </a:r>
          </a:p>
        </p:txBody>
      </p:sp>
    </p:spTree>
    <p:extLst>
      <p:ext uri="{BB962C8B-B14F-4D97-AF65-F5344CB8AC3E}">
        <p14:creationId xmlns:p14="http://schemas.microsoft.com/office/powerpoint/2010/main" val="141173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29" y="190103"/>
            <a:ext cx="8298432" cy="1022400"/>
          </a:xfrm>
        </p:spPr>
        <p:txBody>
          <a:bodyPr/>
          <a:lstStyle/>
          <a:p>
            <a:pPr algn="ctr"/>
            <a:r>
              <a:rPr lang="en-US" sz="2700" b="1" dirty="0" smtClean="0">
                <a:solidFill>
                  <a:schemeClr val="tx2"/>
                </a:solidFill>
              </a:rPr>
              <a:t>Faster access to justice to </a:t>
            </a:r>
            <a:r>
              <a:rPr lang="en-US" sz="2700" b="1" dirty="0">
                <a:solidFill>
                  <a:schemeClr val="tx2"/>
                </a:solidFill>
              </a:rPr>
              <a:t>support firms’ </a:t>
            </a:r>
            <a:r>
              <a:rPr lang="en-US" sz="2700" b="1" dirty="0" smtClean="0">
                <a:solidFill>
                  <a:schemeClr val="tx2"/>
                </a:solidFill>
              </a:rPr>
              <a:t>restructuring and improve the business climate</a:t>
            </a:r>
            <a:endParaRPr lang="en-GB" sz="2700" b="1" dirty="0">
              <a:solidFill>
                <a:srgbClr val="FF0000"/>
              </a:solidFill>
            </a:endParaRPr>
          </a:p>
        </p:txBody>
      </p:sp>
      <p:sp>
        <p:nvSpPr>
          <p:cNvPr id="10" name="TextBox 14"/>
          <p:cNvSpPr txBox="1"/>
          <p:nvPr/>
        </p:nvSpPr>
        <p:spPr>
          <a:xfrm>
            <a:off x="575556" y="1478543"/>
            <a:ext cx="7992888" cy="388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dirty="0" smtClean="0">
                <a:solidFill>
                  <a:schemeClr val="bg2">
                    <a:lumMod val="10000"/>
                  </a:schemeClr>
                </a:solidFill>
                <a:latin typeface="Arial Narrow" panose="020B0606020202030204" pitchFamily="34" charset="0"/>
              </a:rPr>
              <a:t>Time to resolve </a:t>
            </a:r>
            <a:r>
              <a:rPr lang="en-US" sz="2000" dirty="0" smtClean="0">
                <a:solidFill>
                  <a:schemeClr val="bg2">
                    <a:lumMod val="10000"/>
                  </a:schemeClr>
                </a:solidFill>
                <a:latin typeface="Arial Narrow" panose="020B0606020202030204" pitchFamily="34" charset="0"/>
              </a:rPr>
              <a:t>civil </a:t>
            </a:r>
            <a:r>
              <a:rPr lang="en-US" sz="2000" dirty="0">
                <a:solidFill>
                  <a:schemeClr val="bg2">
                    <a:lumMod val="10000"/>
                  </a:schemeClr>
                </a:solidFill>
                <a:latin typeface="Arial Narrow" panose="020B0606020202030204" pitchFamily="34" charset="0"/>
              </a:rPr>
              <a:t>and commercial </a:t>
            </a:r>
            <a:r>
              <a:rPr lang="en-US" sz="2000" dirty="0" smtClean="0">
                <a:solidFill>
                  <a:schemeClr val="bg2">
                    <a:lumMod val="10000"/>
                  </a:schemeClr>
                </a:solidFill>
                <a:latin typeface="Arial Narrow" panose="020B0606020202030204" pitchFamily="34" charset="0"/>
              </a:rPr>
              <a:t>court cases</a:t>
            </a:r>
            <a:br>
              <a:rPr lang="en-US" sz="2000" dirty="0" smtClean="0">
                <a:solidFill>
                  <a:schemeClr val="bg2">
                    <a:lumMod val="10000"/>
                  </a:schemeClr>
                </a:solidFill>
                <a:latin typeface="Arial Narrow" panose="020B0606020202030204" pitchFamily="34" charset="0"/>
              </a:rPr>
            </a:br>
            <a:r>
              <a:rPr lang="en-US" sz="1600" b="1" dirty="0" smtClean="0">
                <a:solidFill>
                  <a:schemeClr val="bg2">
                    <a:lumMod val="10000"/>
                  </a:schemeClr>
                </a:solidFill>
                <a:latin typeface="Arial Narrow" panose="020B0606020202030204" pitchFamily="34" charset="0"/>
              </a:rPr>
              <a:t>Months</a:t>
            </a:r>
            <a:endParaRPr lang="en-US" sz="1600" b="1" dirty="0">
              <a:solidFill>
                <a:schemeClr val="bg2">
                  <a:lumMod val="10000"/>
                </a:schemeClr>
              </a:solidFill>
              <a:latin typeface="Arial Narrow" panose="020B0606020202030204" pitchFamily="34" charset="0"/>
            </a:endParaRPr>
          </a:p>
          <a:p>
            <a:pPr algn="ctr"/>
            <a:endParaRPr lang="en-GB" sz="2400" dirty="0">
              <a:solidFill>
                <a:schemeClr val="bg2">
                  <a:lumMod val="10000"/>
                </a:schemeClr>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26</a:t>
            </a:fld>
            <a:endParaRPr lang="en-GB" dirty="0"/>
          </a:p>
        </p:txBody>
      </p:sp>
      <p:sp>
        <p:nvSpPr>
          <p:cNvPr id="8" name="TextBox 7"/>
          <p:cNvSpPr txBox="1"/>
          <p:nvPr/>
        </p:nvSpPr>
        <p:spPr>
          <a:xfrm>
            <a:off x="53042" y="6010780"/>
            <a:ext cx="8352929" cy="523220"/>
          </a:xfrm>
          <a:prstGeom prst="rect">
            <a:avLst/>
          </a:prstGeom>
          <a:noFill/>
        </p:spPr>
        <p:txBody>
          <a:bodyPr wrap="square" rtlCol="0">
            <a:spAutoFit/>
          </a:bodyPr>
          <a:lstStyle/>
          <a:p>
            <a:endParaRPr lang="en-US" sz="1400" dirty="0">
              <a:latin typeface="Arial Narrow" panose="020B0606020202030204" pitchFamily="34" charset="0"/>
            </a:endParaRPr>
          </a:p>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fr-FR" sz="1400" dirty="0">
                <a:latin typeface="Arial Narrow" panose="020B0606020202030204" pitchFamily="34" charset="0"/>
                <a:ea typeface="SimSun" panose="02010600030101010101" pitchFamily="2" charset="-122"/>
              </a:rPr>
              <a:t>EU (2019), EU Justice Scoreboard </a:t>
            </a:r>
            <a:r>
              <a:rPr lang="fr-FR" sz="1400" dirty="0" smtClean="0">
                <a:latin typeface="Arial Narrow" panose="020B0606020202030204" pitchFamily="34" charset="0"/>
                <a:ea typeface="SimSun" panose="02010600030101010101" pitchFamily="2" charset="-122"/>
              </a:rPr>
              <a:t>2019.       </a:t>
            </a:r>
            <a:endParaRPr lang="en-US" sz="1400" dirty="0">
              <a:latin typeface="Arial Narrow" panose="020B0606020202030204" pitchFamily="34" charset="0"/>
            </a:endParaRPr>
          </a:p>
        </p:txBody>
      </p:sp>
      <p:graphicFrame>
        <p:nvGraphicFramePr>
          <p:cNvPr id="11" name="Chart 10"/>
          <p:cNvGraphicFramePr>
            <a:graphicFrameLocks/>
          </p:cNvGraphicFramePr>
          <p:nvPr>
            <p:extLst/>
          </p:nvPr>
        </p:nvGraphicFramePr>
        <p:xfrm>
          <a:off x="346260" y="1940476"/>
          <a:ext cx="8451480" cy="39390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836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Better supporting R&amp;D and innovation</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27</a:t>
            </a:fld>
            <a:endParaRPr lang="en-GB" dirty="0"/>
          </a:p>
        </p:txBody>
      </p:sp>
      <p:sp>
        <p:nvSpPr>
          <p:cNvPr id="7" name="TextBox 6"/>
          <p:cNvSpPr txBox="1"/>
          <p:nvPr/>
        </p:nvSpPr>
        <p:spPr>
          <a:xfrm>
            <a:off x="31834" y="6511721"/>
            <a:ext cx="8352929" cy="307777"/>
          </a:xfrm>
          <a:prstGeom prst="rect">
            <a:avLst/>
          </a:prstGeom>
          <a:noFill/>
        </p:spPr>
        <p:txBody>
          <a:bodyPr wrap="square" rtlCol="0">
            <a:spAutoFit/>
          </a:bodyPr>
          <a:lstStyle/>
          <a:p>
            <a:r>
              <a:rPr lang="en-US" sz="1400" b="1" i="1" dirty="0" smtClean="0">
                <a:latin typeface="Arial Narrow" panose="020B0606020202030204" pitchFamily="34" charset="0"/>
              </a:rPr>
              <a:t>Source</a:t>
            </a:r>
            <a:r>
              <a:rPr lang="en-US" sz="1400" dirty="0">
                <a:latin typeface="Arial Narrow" panose="020B0606020202030204" pitchFamily="34" charset="0"/>
              </a:rPr>
              <a:t>: World Economic Forum (</a:t>
            </a:r>
            <a:r>
              <a:rPr lang="en-US" sz="1400" dirty="0" smtClean="0">
                <a:latin typeface="Arial Narrow" panose="020B0606020202030204" pitchFamily="34" charset="0"/>
              </a:rPr>
              <a:t>2019); </a:t>
            </a:r>
            <a:r>
              <a:rPr lang="pt-BR" sz="1400" dirty="0" smtClean="0">
                <a:latin typeface="Arial Narrow" panose="020B0606020202030204" pitchFamily="34" charset="0"/>
              </a:rPr>
              <a:t>OECD </a:t>
            </a:r>
            <a:r>
              <a:rPr lang="pt-BR" sz="1400" dirty="0">
                <a:latin typeface="Arial Narrow" panose="020B0606020202030204" pitchFamily="34" charset="0"/>
              </a:rPr>
              <a:t>R&amp;D Tax Incentive </a:t>
            </a:r>
            <a:r>
              <a:rPr lang="pt-BR" sz="1400" dirty="0" err="1">
                <a:latin typeface="Arial Narrow" panose="020B0606020202030204" pitchFamily="34" charset="0"/>
              </a:rPr>
              <a:t>Indicators</a:t>
            </a:r>
            <a:r>
              <a:rPr lang="pt-BR" sz="1400" dirty="0">
                <a:latin typeface="Arial Narrow" panose="020B0606020202030204" pitchFamily="34" charset="0"/>
              </a:rPr>
              <a:t> </a:t>
            </a:r>
            <a:endParaRPr lang="en-US" sz="1400" dirty="0">
              <a:latin typeface="Arial Narrow" panose="020B0606020202030204" pitchFamily="34" charset="0"/>
            </a:endParaRPr>
          </a:p>
        </p:txBody>
      </p:sp>
      <p:sp>
        <p:nvSpPr>
          <p:cNvPr id="15" name="TextBox 14"/>
          <p:cNvSpPr txBox="1"/>
          <p:nvPr/>
        </p:nvSpPr>
        <p:spPr>
          <a:xfrm>
            <a:off x="4427984" y="1610639"/>
            <a:ext cx="4616075"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Government support to business R&amp;D activities</a:t>
            </a:r>
          </a:p>
          <a:p>
            <a:pPr algn="ctr"/>
            <a:r>
              <a:rPr lang="en-US" sz="1600" b="1" dirty="0" smtClean="0">
                <a:solidFill>
                  <a:schemeClr val="bg2">
                    <a:lumMod val="10000"/>
                  </a:schemeClr>
                </a:solidFill>
                <a:latin typeface="Arial Narrow" panose="020B0606020202030204" pitchFamily="34" charset="0"/>
              </a:rPr>
              <a:t>% </a:t>
            </a:r>
            <a:r>
              <a:rPr lang="en-US" sz="1600" b="1" dirty="0">
                <a:solidFill>
                  <a:schemeClr val="bg2">
                    <a:lumMod val="10000"/>
                  </a:schemeClr>
                </a:solidFill>
                <a:latin typeface="Arial Narrow" panose="020B0606020202030204" pitchFamily="34" charset="0"/>
              </a:rPr>
              <a:t>of </a:t>
            </a:r>
            <a:r>
              <a:rPr lang="en-US" sz="1600" b="1" dirty="0" smtClean="0">
                <a:solidFill>
                  <a:schemeClr val="bg2">
                    <a:lumMod val="10000"/>
                  </a:schemeClr>
                </a:solidFill>
                <a:latin typeface="Arial Narrow" panose="020B0606020202030204" pitchFamily="34" charset="0"/>
              </a:rPr>
              <a:t>GDP, 2017</a:t>
            </a:r>
            <a:endParaRPr lang="en-US" sz="1600" b="1" dirty="0">
              <a:solidFill>
                <a:schemeClr val="bg2">
                  <a:lumMod val="10000"/>
                </a:schemeClr>
              </a:solidFill>
              <a:latin typeface="Arial Narrow" panose="020B0606020202030204" pitchFamily="34" charset="0"/>
            </a:endParaRPr>
          </a:p>
        </p:txBody>
      </p:sp>
      <p:graphicFrame>
        <p:nvGraphicFramePr>
          <p:cNvPr id="12" name="Chart 11"/>
          <p:cNvGraphicFramePr>
            <a:graphicFrameLocks/>
          </p:cNvGraphicFramePr>
          <p:nvPr>
            <p:extLst/>
          </p:nvPr>
        </p:nvGraphicFramePr>
        <p:xfrm>
          <a:off x="399884" y="2042582"/>
          <a:ext cx="3960000" cy="3780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99884" y="1610639"/>
            <a:ext cx="3684341"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Gross </a:t>
            </a:r>
            <a:r>
              <a:rPr lang="en-US" sz="2000" dirty="0">
                <a:solidFill>
                  <a:schemeClr val="bg2">
                    <a:lumMod val="10000"/>
                  </a:schemeClr>
                </a:solidFill>
                <a:latin typeface="Arial Narrow" panose="020B0606020202030204" pitchFamily="34" charset="0"/>
              </a:rPr>
              <a:t>domestic expenditure on R&amp;D</a:t>
            </a:r>
          </a:p>
          <a:p>
            <a:pPr algn="ctr"/>
            <a:r>
              <a:rPr lang="en-US" sz="1600" b="1" dirty="0" smtClean="0">
                <a:solidFill>
                  <a:schemeClr val="bg2">
                    <a:lumMod val="10000"/>
                  </a:schemeClr>
                </a:solidFill>
                <a:latin typeface="Arial Narrow" panose="020B0606020202030204" pitchFamily="34" charset="0"/>
              </a:rPr>
              <a:t>% of GDP, 2018</a:t>
            </a:r>
            <a:endParaRPr lang="en-US" sz="1600" b="1" dirty="0">
              <a:solidFill>
                <a:schemeClr val="bg2">
                  <a:lumMod val="10000"/>
                </a:schemeClr>
              </a:solidFill>
              <a:latin typeface="Arial Narrow" panose="020B0606020202030204" pitchFamily="34" charset="0"/>
            </a:endParaRPr>
          </a:p>
        </p:txBody>
      </p:sp>
      <p:graphicFrame>
        <p:nvGraphicFramePr>
          <p:cNvPr id="17" name="Chart 16"/>
          <p:cNvGraphicFramePr>
            <a:graphicFrameLocks/>
          </p:cNvGraphicFramePr>
          <p:nvPr>
            <p:extLst/>
          </p:nvPr>
        </p:nvGraphicFramePr>
        <p:xfrm>
          <a:off x="4655433" y="2132856"/>
          <a:ext cx="3960000" cy="37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169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437" y="242580"/>
            <a:ext cx="7786436" cy="1022400"/>
          </a:xfrm>
        </p:spPr>
        <p:txBody>
          <a:bodyPr/>
          <a:lstStyle/>
          <a:p>
            <a:pPr algn="ctr"/>
            <a:r>
              <a:rPr lang="en-US" sz="2800" b="1" dirty="0" smtClean="0">
                <a:solidFill>
                  <a:schemeClr val="tx2"/>
                </a:solidFill>
              </a:rPr>
              <a:t>Broadening the tax base and fighting evasion would enable tax rates to be cut</a:t>
            </a:r>
            <a:endParaRPr lang="en-GB" sz="2800" b="1" dirty="0">
              <a:solidFill>
                <a:srgbClr val="FF0000"/>
              </a:solidFill>
            </a:endParaRPr>
          </a:p>
        </p:txBody>
      </p:sp>
      <p:sp>
        <p:nvSpPr>
          <p:cNvPr id="10" name="TextBox 14"/>
          <p:cNvSpPr txBox="1"/>
          <p:nvPr/>
        </p:nvSpPr>
        <p:spPr>
          <a:xfrm>
            <a:off x="683568" y="1312036"/>
            <a:ext cx="7992888" cy="388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dirty="0" smtClean="0">
                <a:solidFill>
                  <a:schemeClr val="bg2">
                    <a:lumMod val="10000"/>
                  </a:schemeClr>
                </a:solidFill>
                <a:latin typeface="Arial Narrow" panose="020B0606020202030204" pitchFamily="34" charset="0"/>
              </a:rPr>
              <a:t>VAT gap, % of VAT total tax liability</a:t>
            </a:r>
            <a:endParaRPr lang="en-GB" sz="1800" b="1" dirty="0">
              <a:solidFill>
                <a:schemeClr val="bg2">
                  <a:lumMod val="10000"/>
                </a:schemeClr>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28</a:t>
            </a:fld>
            <a:endParaRPr lang="en-GB" dirty="0"/>
          </a:p>
        </p:txBody>
      </p:sp>
      <p:sp>
        <p:nvSpPr>
          <p:cNvPr id="8" name="TextBox 7"/>
          <p:cNvSpPr txBox="1"/>
          <p:nvPr/>
        </p:nvSpPr>
        <p:spPr>
          <a:xfrm>
            <a:off x="0" y="5891246"/>
            <a:ext cx="8352929" cy="738664"/>
          </a:xfrm>
          <a:prstGeom prst="rect">
            <a:avLst/>
          </a:prstGeom>
          <a:noFill/>
        </p:spPr>
        <p:txBody>
          <a:bodyPr wrap="square" rtlCol="0">
            <a:spAutoFit/>
          </a:bodyPr>
          <a:lstStyle/>
          <a:p>
            <a:r>
              <a:rPr lang="en-US" sz="1400" b="1" i="1" dirty="0" smtClean="0">
                <a:latin typeface="Arial Narrow" panose="020B0606020202030204" pitchFamily="34" charset="0"/>
              </a:rPr>
              <a:t>Note: </a:t>
            </a:r>
            <a:r>
              <a:rPr lang="en-US" sz="1400" dirty="0" smtClean="0">
                <a:latin typeface="Arial Narrow" panose="020B0606020202030204" pitchFamily="34" charset="0"/>
              </a:rPr>
              <a:t>The VAT gap is the percentage difference between the total theoretical revenues assuming no evasion and with no reduced </a:t>
            </a:r>
            <a:r>
              <a:rPr lang="en-US" sz="1400" dirty="0">
                <a:latin typeface="Arial Narrow" panose="020B0606020202030204" pitchFamily="34" charset="0"/>
              </a:rPr>
              <a:t>VAT rates </a:t>
            </a:r>
            <a:r>
              <a:rPr lang="en-US" sz="1400" dirty="0" smtClean="0">
                <a:latin typeface="Arial Narrow" panose="020B0606020202030204" pitchFamily="34" charset="0"/>
              </a:rPr>
              <a:t>and actual </a:t>
            </a:r>
            <a:r>
              <a:rPr lang="en-US" sz="1400" dirty="0">
                <a:latin typeface="Arial Narrow" panose="020B0606020202030204" pitchFamily="34" charset="0"/>
              </a:rPr>
              <a:t>VAT </a:t>
            </a:r>
            <a:r>
              <a:rPr lang="en-US" sz="1400" dirty="0" smtClean="0">
                <a:latin typeface="Arial Narrow" panose="020B0606020202030204" pitchFamily="34" charset="0"/>
              </a:rPr>
              <a:t>revenues. </a:t>
            </a:r>
            <a:endParaRPr lang="en-US" sz="1400" b="1" i="1" dirty="0" smtClean="0">
              <a:latin typeface="Arial Narrow" panose="020B0606020202030204" pitchFamily="34" charset="0"/>
            </a:endParaRPr>
          </a:p>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en-US" sz="1400" dirty="0">
                <a:latin typeface="Arial Narrow" panose="020B0606020202030204" pitchFamily="34" charset="0"/>
                <a:ea typeface="SimSun" panose="02010600030101010101" pitchFamily="2" charset="-122"/>
              </a:rPr>
              <a:t>EC (2019), </a:t>
            </a:r>
            <a:r>
              <a:rPr lang="en-US" sz="1400" i="1" dirty="0">
                <a:latin typeface="Arial Narrow" panose="020B0606020202030204" pitchFamily="34" charset="0"/>
                <a:ea typeface="SimSun" panose="02010600030101010101" pitchFamily="2" charset="-122"/>
              </a:rPr>
              <a:t>2019 Report on the VAT </a:t>
            </a:r>
            <a:r>
              <a:rPr lang="en-US" sz="1400" i="1" dirty="0" smtClean="0">
                <a:latin typeface="Arial Narrow" panose="020B0606020202030204" pitchFamily="34" charset="0"/>
                <a:ea typeface="SimSun" panose="02010600030101010101" pitchFamily="2" charset="-122"/>
              </a:rPr>
              <a:t>Gap</a:t>
            </a:r>
            <a:r>
              <a:rPr lang="en-US" sz="1400" dirty="0">
                <a:latin typeface="Arial Narrow" panose="020B0606020202030204" pitchFamily="34" charset="0"/>
                <a:ea typeface="SimSun" panose="02010600030101010101" pitchFamily="2" charset="-122"/>
              </a:rPr>
              <a:t>.</a:t>
            </a:r>
            <a:endParaRPr lang="en-US" sz="1400" dirty="0">
              <a:latin typeface="Arial Narrow" panose="020B0606020202030204" pitchFamily="34" charset="0"/>
            </a:endParaRPr>
          </a:p>
        </p:txBody>
      </p:sp>
      <p:graphicFrame>
        <p:nvGraphicFramePr>
          <p:cNvPr id="9" name="Chart 8"/>
          <p:cNvGraphicFramePr>
            <a:graphicFrameLocks/>
          </p:cNvGraphicFramePr>
          <p:nvPr>
            <p:extLst/>
          </p:nvPr>
        </p:nvGraphicFramePr>
        <p:xfrm>
          <a:off x="540000" y="1700326"/>
          <a:ext cx="8100000" cy="37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3343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00" y="272198"/>
            <a:ext cx="8172400" cy="1022400"/>
          </a:xfrm>
        </p:spPr>
        <p:txBody>
          <a:bodyPr/>
          <a:lstStyle/>
          <a:p>
            <a:pPr algn="ctr"/>
            <a:r>
              <a:rPr lang="en-US" sz="2800" b="1" dirty="0" smtClean="0">
                <a:solidFill>
                  <a:schemeClr val="tx2"/>
                </a:solidFill>
              </a:rPr>
              <a:t>Reducing the labour income </a:t>
            </a:r>
            <a:r>
              <a:rPr lang="en-US" sz="2800" b="1" dirty="0">
                <a:solidFill>
                  <a:schemeClr val="tx2"/>
                </a:solidFill>
              </a:rPr>
              <a:t>tax </a:t>
            </a:r>
            <a:r>
              <a:rPr lang="en-US" sz="2800" b="1" dirty="0" smtClean="0">
                <a:solidFill>
                  <a:schemeClr val="tx2"/>
                </a:solidFill>
              </a:rPr>
              <a:t>wedge</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29</a:t>
            </a:fld>
            <a:endParaRPr lang="en-GB" dirty="0"/>
          </a:p>
        </p:txBody>
      </p:sp>
      <p:sp>
        <p:nvSpPr>
          <p:cNvPr id="7" name="TextBox 6"/>
          <p:cNvSpPr txBox="1"/>
          <p:nvPr/>
        </p:nvSpPr>
        <p:spPr>
          <a:xfrm>
            <a:off x="152800" y="6113113"/>
            <a:ext cx="9144000" cy="523220"/>
          </a:xfrm>
          <a:prstGeom prst="rect">
            <a:avLst/>
          </a:prstGeom>
          <a:noFill/>
        </p:spPr>
        <p:txBody>
          <a:bodyPr wrap="square" rtlCol="0">
            <a:spAutoFit/>
          </a:bodyPr>
          <a:lstStyle/>
          <a:p>
            <a:r>
              <a:rPr lang="en-US" sz="1400" dirty="0" smtClean="0">
                <a:latin typeface="Arial Narrow" panose="020B0606020202030204" pitchFamily="34" charset="0"/>
              </a:rPr>
              <a:t>* Couple with one earner, without children.</a:t>
            </a:r>
          </a:p>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pt-BR" sz="1400" dirty="0" smtClean="0">
                <a:latin typeface="Arial Narrow" panose="020B0606020202030204" pitchFamily="34" charset="0"/>
              </a:rPr>
              <a:t>OECD </a:t>
            </a:r>
            <a:r>
              <a:rPr lang="pt-BR" sz="1400" dirty="0" err="1" smtClean="0">
                <a:latin typeface="Arial Narrow" panose="020B0606020202030204" pitchFamily="34" charset="0"/>
              </a:rPr>
              <a:t>Calculations</a:t>
            </a:r>
            <a:r>
              <a:rPr lang="pt-BR" sz="1400" dirty="0" smtClean="0">
                <a:latin typeface="Arial Narrow" panose="020B0606020202030204" pitchFamily="34" charset="0"/>
              </a:rPr>
              <a:t>, </a:t>
            </a:r>
            <a:r>
              <a:rPr lang="pt-BR" sz="1400" i="1" dirty="0" err="1" smtClean="0">
                <a:latin typeface="Arial Narrow" panose="020B0606020202030204" pitchFamily="34" charset="0"/>
              </a:rPr>
              <a:t>Taxing</a:t>
            </a:r>
            <a:r>
              <a:rPr lang="pt-BR" sz="1400" i="1" dirty="0" smtClean="0">
                <a:latin typeface="Arial Narrow" panose="020B0606020202030204" pitchFamily="34" charset="0"/>
              </a:rPr>
              <a:t> </a:t>
            </a:r>
            <a:r>
              <a:rPr lang="pt-BR" sz="1400" i="1" dirty="0" err="1" smtClean="0">
                <a:latin typeface="Arial Narrow" panose="020B0606020202030204" pitchFamily="34" charset="0"/>
              </a:rPr>
              <a:t>Wages</a:t>
            </a:r>
            <a:r>
              <a:rPr lang="pt-BR" sz="1400" i="1" dirty="0" smtClean="0">
                <a:latin typeface="Arial Narrow" panose="020B0606020202030204" pitchFamily="34" charset="0"/>
              </a:rPr>
              <a:t> </a:t>
            </a:r>
            <a:r>
              <a:rPr lang="pt-BR" sz="1400" dirty="0" err="1" smtClean="0">
                <a:latin typeface="Arial Narrow" panose="020B0606020202030204" pitchFamily="34" charset="0"/>
              </a:rPr>
              <a:t>database</a:t>
            </a:r>
            <a:endParaRPr lang="en-US" sz="1400" dirty="0">
              <a:latin typeface="Arial Narrow" panose="020B0606020202030204" pitchFamily="34" charset="0"/>
            </a:endParaRPr>
          </a:p>
        </p:txBody>
      </p:sp>
      <p:sp>
        <p:nvSpPr>
          <p:cNvPr id="15" name="TextBox 14"/>
          <p:cNvSpPr txBox="1"/>
          <p:nvPr/>
        </p:nvSpPr>
        <p:spPr>
          <a:xfrm>
            <a:off x="638600" y="1344262"/>
            <a:ext cx="8343400"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Labour income </a:t>
            </a:r>
            <a:r>
              <a:rPr lang="en-US" sz="2000" dirty="0">
                <a:solidFill>
                  <a:schemeClr val="bg2">
                    <a:lumMod val="10000"/>
                  </a:schemeClr>
                </a:solidFill>
                <a:latin typeface="Arial Narrow" panose="020B0606020202030204" pitchFamily="34" charset="0"/>
              </a:rPr>
              <a:t>t</a:t>
            </a:r>
            <a:r>
              <a:rPr lang="en-US" sz="2000" dirty="0" smtClean="0">
                <a:solidFill>
                  <a:schemeClr val="bg2">
                    <a:lumMod val="10000"/>
                  </a:schemeClr>
                </a:solidFill>
                <a:latin typeface="Arial Narrow" panose="020B0606020202030204" pitchFamily="34" charset="0"/>
              </a:rPr>
              <a:t>ax and contribution wedge, at 50% of the average wage, 2019 policies*</a:t>
            </a:r>
          </a:p>
          <a:p>
            <a:pPr algn="ctr"/>
            <a:r>
              <a:rPr lang="en-US" sz="1800" b="1" dirty="0" smtClean="0">
                <a:solidFill>
                  <a:schemeClr val="bg2">
                    <a:lumMod val="10000"/>
                  </a:schemeClr>
                </a:solidFill>
                <a:latin typeface="Arial Narrow" panose="020B0606020202030204" pitchFamily="34" charset="0"/>
              </a:rPr>
              <a:t>Net tax and contributions as % of gross salary</a:t>
            </a:r>
            <a:endParaRPr lang="en-US" sz="1600" b="1" dirty="0">
              <a:solidFill>
                <a:schemeClr val="bg2">
                  <a:lumMod val="10000"/>
                </a:schemeClr>
              </a:solidFill>
              <a:latin typeface="Arial Narrow" panose="020B0606020202030204" pitchFamily="34" charset="0"/>
            </a:endParaRPr>
          </a:p>
        </p:txBody>
      </p:sp>
      <p:graphicFrame>
        <p:nvGraphicFramePr>
          <p:cNvPr id="8" name="Chart 7"/>
          <p:cNvGraphicFramePr>
            <a:graphicFrameLocks/>
          </p:cNvGraphicFramePr>
          <p:nvPr>
            <p:extLst/>
          </p:nvPr>
        </p:nvGraphicFramePr>
        <p:xfrm>
          <a:off x="643726" y="1855300"/>
          <a:ext cx="7920000" cy="4382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40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Greece was recovering from the</a:t>
            </a:r>
            <a:br>
              <a:rPr lang="en-US" sz="2800" b="1" dirty="0" smtClean="0">
                <a:solidFill>
                  <a:schemeClr val="tx2"/>
                </a:solidFill>
              </a:rPr>
            </a:br>
            <a:r>
              <a:rPr lang="en-US" sz="2800" b="1" dirty="0" smtClean="0">
                <a:solidFill>
                  <a:schemeClr val="tx2"/>
                </a:solidFill>
              </a:rPr>
              <a:t>great financial crisis before COVID-19 hit</a:t>
            </a:r>
            <a:endParaRPr lang="en-GB" sz="2800" b="1" dirty="0">
              <a:solidFill>
                <a:schemeClr val="tx2"/>
              </a:solidFill>
            </a:endParaRPr>
          </a:p>
        </p:txBody>
      </p:sp>
      <p:sp>
        <p:nvSpPr>
          <p:cNvPr id="9" name="TextBox 14"/>
          <p:cNvSpPr txBox="1"/>
          <p:nvPr/>
        </p:nvSpPr>
        <p:spPr>
          <a:xfrm>
            <a:off x="1544284" y="1388253"/>
            <a:ext cx="6048672" cy="2575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Real GDP per capita</a:t>
            </a:r>
          </a:p>
          <a:p>
            <a:pPr algn="ctr"/>
            <a:r>
              <a:rPr lang="en-US" sz="1600" b="1" dirty="0" smtClean="0">
                <a:solidFill>
                  <a:schemeClr val="bg2">
                    <a:lumMod val="10000"/>
                  </a:schemeClr>
                </a:solidFill>
                <a:latin typeface="Arial Narrow" panose="020B0606020202030204" pitchFamily="34" charset="0"/>
              </a:rPr>
              <a:t>Thousand USD, PPP</a:t>
            </a:r>
          </a:p>
        </p:txBody>
      </p:sp>
      <p:sp>
        <p:nvSpPr>
          <p:cNvPr id="3" name="Slide Number Placeholder 2"/>
          <p:cNvSpPr>
            <a:spLocks noGrp="1"/>
          </p:cNvSpPr>
          <p:nvPr>
            <p:ph type="sldNum" sz="quarter" idx="12"/>
          </p:nvPr>
        </p:nvSpPr>
        <p:spPr/>
        <p:txBody>
          <a:bodyPr/>
          <a:lstStyle/>
          <a:p>
            <a:fld id="{ECC21D3F-8F1A-49C5-AD48-E60BC70EEBCB}" type="slidenum">
              <a:rPr lang="en-GB" smtClean="0"/>
              <a:pPr/>
              <a:t>3</a:t>
            </a:fld>
            <a:endParaRPr lang="en-GB" dirty="0"/>
          </a:p>
        </p:txBody>
      </p:sp>
      <p:sp>
        <p:nvSpPr>
          <p:cNvPr id="7" name="TextBox 6"/>
          <p:cNvSpPr txBox="1"/>
          <p:nvPr/>
        </p:nvSpPr>
        <p:spPr>
          <a:xfrm>
            <a:off x="0" y="6608099"/>
            <a:ext cx="8352929" cy="307777"/>
          </a:xfrm>
          <a:prstGeom prst="rect">
            <a:avLst/>
          </a:prstGeom>
          <a:noFill/>
        </p:spPr>
        <p:txBody>
          <a:bodyPr wrap="square" rtlCol="0">
            <a:spAutoFit/>
          </a:bodyPr>
          <a:lstStyle/>
          <a:p>
            <a:r>
              <a:rPr lang="en-US" sz="1400" b="1" i="1" dirty="0">
                <a:latin typeface="Arial Narrow" panose="020B0606020202030204" pitchFamily="34" charset="0"/>
              </a:rPr>
              <a:t>Source</a:t>
            </a:r>
            <a:r>
              <a:rPr lang="en-US" sz="1400" dirty="0">
                <a:latin typeface="Arial Narrow" panose="020B0606020202030204" pitchFamily="34" charset="0"/>
              </a:rPr>
              <a:t>: OECD </a:t>
            </a:r>
            <a:r>
              <a:rPr lang="en-US" sz="1400" i="1" dirty="0" smtClean="0">
                <a:latin typeface="Arial Narrow" panose="020B0606020202030204" pitchFamily="34" charset="0"/>
              </a:rPr>
              <a:t>Economic Outlook </a:t>
            </a:r>
            <a:r>
              <a:rPr lang="en-US" sz="1400" dirty="0" smtClean="0">
                <a:latin typeface="Arial Narrow" panose="020B0606020202030204" pitchFamily="34" charset="0"/>
              </a:rPr>
              <a:t>database. </a:t>
            </a:r>
            <a:endParaRPr lang="en-US" sz="1400" dirty="0">
              <a:latin typeface="Arial Narrow" panose="020B0606020202030204" pitchFamily="34" charset="0"/>
            </a:endParaRPr>
          </a:p>
        </p:txBody>
      </p:sp>
      <p:graphicFrame>
        <p:nvGraphicFramePr>
          <p:cNvPr id="10" name="Chart 9"/>
          <p:cNvGraphicFramePr>
            <a:graphicFrameLocks/>
          </p:cNvGraphicFramePr>
          <p:nvPr>
            <p:extLst/>
          </p:nvPr>
        </p:nvGraphicFramePr>
        <p:xfrm>
          <a:off x="432000" y="1965573"/>
          <a:ext cx="8208000" cy="39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0585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10776"/>
            <a:ext cx="8172400" cy="1022400"/>
          </a:xfrm>
        </p:spPr>
        <p:txBody>
          <a:bodyPr/>
          <a:lstStyle/>
          <a:p>
            <a:pPr algn="ctr"/>
            <a:r>
              <a:rPr lang="en-US" sz="2800" b="1" dirty="0" smtClean="0">
                <a:solidFill>
                  <a:schemeClr val="tx2"/>
                </a:solidFill>
              </a:rPr>
              <a:t>Improving equity across employment types</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30</a:t>
            </a:fld>
            <a:endParaRPr lang="en-GB" dirty="0"/>
          </a:p>
        </p:txBody>
      </p:sp>
      <p:sp>
        <p:nvSpPr>
          <p:cNvPr id="7" name="TextBox 6"/>
          <p:cNvSpPr txBox="1"/>
          <p:nvPr/>
        </p:nvSpPr>
        <p:spPr>
          <a:xfrm>
            <a:off x="34056" y="6165259"/>
            <a:ext cx="8498384" cy="738664"/>
          </a:xfrm>
          <a:prstGeom prst="rect">
            <a:avLst/>
          </a:prstGeom>
          <a:noFill/>
        </p:spPr>
        <p:txBody>
          <a:bodyPr wrap="square" rtlCol="0">
            <a:spAutoFit/>
          </a:bodyPr>
          <a:lstStyle/>
          <a:p>
            <a:r>
              <a:rPr lang="en-US" sz="1400" dirty="0" smtClean="0">
                <a:latin typeface="Arial Narrow" panose="020B0606020202030204" pitchFamily="34" charset="0"/>
              </a:rPr>
              <a:t>* Policies after reforms planned for 2020-2022. Single person household. Incorporated own-account workers is assumed to draw 5% of income as wages.</a:t>
            </a:r>
          </a:p>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pt-BR" sz="1400" dirty="0" smtClean="0">
                <a:latin typeface="Arial Narrow" panose="020B0606020202030204" pitchFamily="34" charset="0"/>
              </a:rPr>
              <a:t>OECD </a:t>
            </a:r>
            <a:r>
              <a:rPr lang="pt-BR" sz="1400" dirty="0" err="1" smtClean="0">
                <a:latin typeface="Arial Narrow" panose="020B0606020202030204" pitchFamily="34" charset="0"/>
              </a:rPr>
              <a:t>Calculations</a:t>
            </a:r>
            <a:r>
              <a:rPr lang="pt-BR" sz="1400" dirty="0" smtClean="0">
                <a:latin typeface="Arial Narrow" panose="020B0606020202030204" pitchFamily="34" charset="0"/>
              </a:rPr>
              <a:t>, </a:t>
            </a:r>
            <a:r>
              <a:rPr lang="pt-BR" sz="1400" i="1" dirty="0" err="1" smtClean="0">
                <a:latin typeface="Arial Narrow" panose="020B0606020202030204" pitchFamily="34" charset="0"/>
              </a:rPr>
              <a:t>Taxing</a:t>
            </a:r>
            <a:r>
              <a:rPr lang="pt-BR" sz="1400" i="1" dirty="0" smtClean="0">
                <a:latin typeface="Arial Narrow" panose="020B0606020202030204" pitchFamily="34" charset="0"/>
              </a:rPr>
              <a:t> </a:t>
            </a:r>
            <a:r>
              <a:rPr lang="pt-BR" sz="1400" i="1" dirty="0" err="1" smtClean="0">
                <a:latin typeface="Arial Narrow" panose="020B0606020202030204" pitchFamily="34" charset="0"/>
              </a:rPr>
              <a:t>Wages</a:t>
            </a:r>
            <a:r>
              <a:rPr lang="pt-BR" sz="1400" i="1" dirty="0" smtClean="0">
                <a:latin typeface="Arial Narrow" panose="020B0606020202030204" pitchFamily="34" charset="0"/>
              </a:rPr>
              <a:t> </a:t>
            </a:r>
            <a:r>
              <a:rPr lang="pt-BR" sz="1400" dirty="0" err="1" smtClean="0">
                <a:latin typeface="Arial Narrow" panose="020B0606020202030204" pitchFamily="34" charset="0"/>
              </a:rPr>
              <a:t>database</a:t>
            </a:r>
            <a:endParaRPr lang="en-US" sz="1400" dirty="0">
              <a:latin typeface="Arial Narrow" panose="020B0606020202030204" pitchFamily="34" charset="0"/>
            </a:endParaRPr>
          </a:p>
        </p:txBody>
      </p:sp>
      <p:sp>
        <p:nvSpPr>
          <p:cNvPr id="15" name="TextBox 14"/>
          <p:cNvSpPr txBox="1"/>
          <p:nvPr/>
        </p:nvSpPr>
        <p:spPr>
          <a:xfrm>
            <a:off x="755576" y="1277554"/>
            <a:ext cx="7632848"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Labour income </a:t>
            </a:r>
            <a:r>
              <a:rPr lang="en-US" sz="2000" dirty="0">
                <a:solidFill>
                  <a:schemeClr val="bg2">
                    <a:lumMod val="10000"/>
                  </a:schemeClr>
                </a:solidFill>
                <a:latin typeface="Arial Narrow" panose="020B0606020202030204" pitchFamily="34" charset="0"/>
              </a:rPr>
              <a:t>t</a:t>
            </a:r>
            <a:r>
              <a:rPr lang="en-US" sz="2000" dirty="0" smtClean="0">
                <a:solidFill>
                  <a:schemeClr val="bg2">
                    <a:lumMod val="10000"/>
                  </a:schemeClr>
                </a:solidFill>
                <a:latin typeface="Arial Narrow" panose="020B0606020202030204" pitchFamily="34" charset="0"/>
              </a:rPr>
              <a:t>ax and contribution wedge under alternative </a:t>
            </a:r>
            <a:r>
              <a:rPr lang="en-US" sz="2000" dirty="0">
                <a:solidFill>
                  <a:schemeClr val="bg2">
                    <a:lumMod val="10000"/>
                  </a:schemeClr>
                </a:solidFill>
                <a:latin typeface="Arial Narrow" panose="020B0606020202030204" pitchFamily="34" charset="0"/>
              </a:rPr>
              <a:t>employment </a:t>
            </a:r>
            <a:r>
              <a:rPr lang="en-US" sz="2000" dirty="0" smtClean="0">
                <a:solidFill>
                  <a:schemeClr val="bg2">
                    <a:lumMod val="10000"/>
                  </a:schemeClr>
                </a:solidFill>
                <a:latin typeface="Arial Narrow" panose="020B0606020202030204" pitchFamily="34" charset="0"/>
              </a:rPr>
              <a:t>forms*</a:t>
            </a:r>
          </a:p>
          <a:p>
            <a:pPr algn="ctr"/>
            <a:r>
              <a:rPr lang="en-US" sz="1800" b="1" dirty="0" smtClean="0">
                <a:solidFill>
                  <a:schemeClr val="bg2">
                    <a:lumMod val="10000"/>
                  </a:schemeClr>
                </a:solidFill>
                <a:latin typeface="Arial Narrow" panose="020B0606020202030204" pitchFamily="34" charset="0"/>
              </a:rPr>
              <a:t>Net tax and contributions as % of gross salary</a:t>
            </a:r>
            <a:endParaRPr lang="en-US" sz="1600" b="1" dirty="0">
              <a:solidFill>
                <a:schemeClr val="bg2">
                  <a:lumMod val="10000"/>
                </a:schemeClr>
              </a:solidFill>
              <a:latin typeface="Arial Narrow" panose="020B0606020202030204" pitchFamily="34" charset="0"/>
            </a:endParaRPr>
          </a:p>
        </p:txBody>
      </p:sp>
      <p:graphicFrame>
        <p:nvGraphicFramePr>
          <p:cNvPr id="8" name="Chart 7"/>
          <p:cNvGraphicFramePr>
            <a:graphicFrameLocks/>
          </p:cNvGraphicFramePr>
          <p:nvPr>
            <p:extLst/>
          </p:nvPr>
        </p:nvGraphicFramePr>
        <p:xfrm>
          <a:off x="123198" y="1738928"/>
          <a:ext cx="8100000" cy="4066336"/>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V="1">
            <a:off x="1547664" y="1916832"/>
            <a:ext cx="0" cy="3384376"/>
          </a:xfrm>
          <a:prstGeom prst="line">
            <a:avLst/>
          </a:prstGeom>
          <a:ln w="222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49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284" y="256987"/>
            <a:ext cx="7524328" cy="1022400"/>
          </a:xfrm>
        </p:spPr>
        <p:txBody>
          <a:bodyPr/>
          <a:lstStyle/>
          <a:p>
            <a:pPr algn="ctr"/>
            <a:r>
              <a:rPr lang="en-US" sz="2800" b="1" dirty="0" smtClean="0">
                <a:solidFill>
                  <a:schemeClr val="tx2"/>
                </a:solidFill>
              </a:rPr>
              <a:t>Ending fossil fuel subsidies would help clean urban air, reducing health risks</a:t>
            </a:r>
            <a:endParaRPr lang="en-GB" sz="2800" b="1" dirty="0">
              <a:solidFill>
                <a:srgbClr val="FF0000"/>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31</a:t>
            </a:fld>
            <a:endParaRPr lang="en-GB" dirty="0"/>
          </a:p>
        </p:txBody>
      </p:sp>
      <p:sp>
        <p:nvSpPr>
          <p:cNvPr id="8" name="TextBox 7"/>
          <p:cNvSpPr txBox="1"/>
          <p:nvPr/>
        </p:nvSpPr>
        <p:spPr>
          <a:xfrm>
            <a:off x="0" y="6534000"/>
            <a:ext cx="8352929" cy="307777"/>
          </a:xfrm>
          <a:prstGeom prst="rect">
            <a:avLst/>
          </a:prstGeom>
          <a:noFill/>
        </p:spPr>
        <p:txBody>
          <a:bodyPr wrap="square" rtlCol="0">
            <a:spAutoFit/>
          </a:bodyPr>
          <a:lstStyle/>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fr-FR" sz="1400" dirty="0">
                <a:latin typeface="Arial Narrow" panose="020B0606020202030204" pitchFamily="34" charset="0"/>
                <a:ea typeface="SimSun" panose="02010600030101010101" pitchFamily="2" charset="-122"/>
              </a:rPr>
              <a:t>OECD </a:t>
            </a:r>
            <a:r>
              <a:rPr lang="fr-FR" sz="1400" i="1" dirty="0">
                <a:latin typeface="Arial Narrow" panose="020B0606020202030204" pitchFamily="34" charset="0"/>
                <a:ea typeface="SimSun" panose="02010600030101010101" pitchFamily="2" charset="-122"/>
              </a:rPr>
              <a:t>Green </a:t>
            </a:r>
            <a:r>
              <a:rPr lang="fr-FR" sz="1400" i="1" dirty="0" err="1">
                <a:latin typeface="Arial Narrow" panose="020B0606020202030204" pitchFamily="34" charset="0"/>
                <a:ea typeface="SimSun" panose="02010600030101010101" pitchFamily="2" charset="-122"/>
              </a:rPr>
              <a:t>Growth</a:t>
            </a:r>
            <a:r>
              <a:rPr lang="fr-FR" sz="1400" i="1" dirty="0">
                <a:latin typeface="Arial Narrow" panose="020B0606020202030204" pitchFamily="34" charset="0"/>
                <a:ea typeface="SimSun" panose="02010600030101010101" pitchFamily="2" charset="-122"/>
              </a:rPr>
              <a:t> </a:t>
            </a:r>
            <a:r>
              <a:rPr lang="fr-FR" sz="1400" i="1" dirty="0" err="1" smtClean="0">
                <a:latin typeface="Arial Narrow" panose="020B0606020202030204" pitchFamily="34" charset="0"/>
                <a:ea typeface="SimSun" panose="02010600030101010101" pitchFamily="2" charset="-122"/>
              </a:rPr>
              <a:t>Indicators</a:t>
            </a:r>
            <a:r>
              <a:rPr lang="fr-FR" sz="1400" i="1" dirty="0" smtClean="0">
                <a:latin typeface="Arial Narrow" panose="020B0606020202030204" pitchFamily="34" charset="0"/>
                <a:ea typeface="SimSun" panose="02010600030101010101" pitchFamily="2" charset="-122"/>
              </a:rPr>
              <a:t>, </a:t>
            </a:r>
            <a:r>
              <a:rPr lang="fr-FR" sz="1400" i="1" dirty="0" err="1" smtClean="0">
                <a:latin typeface="Arial Narrow" panose="020B0606020202030204" pitchFamily="34" charset="0"/>
                <a:ea typeface="SimSun" panose="02010600030101010101" pitchFamily="2" charset="-122"/>
              </a:rPr>
              <a:t>Environment</a:t>
            </a:r>
            <a:r>
              <a:rPr lang="fr-FR" sz="1400" i="1" dirty="0" smtClean="0">
                <a:latin typeface="Arial Narrow" panose="020B0606020202030204" pitchFamily="34" charset="0"/>
                <a:ea typeface="SimSun" panose="02010600030101010101" pitchFamily="2" charset="-122"/>
              </a:rPr>
              <a:t> </a:t>
            </a:r>
            <a:r>
              <a:rPr lang="fr-FR" sz="1400" i="1" dirty="0" err="1" smtClean="0">
                <a:latin typeface="Arial Narrow" panose="020B0606020202030204" pitchFamily="34" charset="0"/>
                <a:ea typeface="SimSun" panose="02010600030101010101" pitchFamily="2" charset="-122"/>
              </a:rPr>
              <a:t>Statistics</a:t>
            </a:r>
            <a:r>
              <a:rPr lang="fr-FR" sz="1400" dirty="0" smtClean="0">
                <a:latin typeface="Arial Narrow" panose="020B0606020202030204" pitchFamily="34" charset="0"/>
                <a:ea typeface="SimSun" panose="02010600030101010101" pitchFamily="2" charset="-122"/>
              </a:rPr>
              <a:t>,</a:t>
            </a:r>
            <a:r>
              <a:rPr lang="fr-FR" sz="1400" i="1" dirty="0" smtClean="0">
                <a:latin typeface="Arial Narrow" panose="020B0606020202030204" pitchFamily="34" charset="0"/>
                <a:ea typeface="SimSun" panose="02010600030101010101" pitchFamily="2" charset="-122"/>
              </a:rPr>
              <a:t> </a:t>
            </a:r>
            <a:r>
              <a:rPr lang="fr-FR" sz="1400" dirty="0" smtClean="0">
                <a:latin typeface="Arial Narrow" panose="020B0606020202030204" pitchFamily="34" charset="0"/>
                <a:ea typeface="SimSun" panose="02010600030101010101" pitchFamily="2" charset="-122"/>
              </a:rPr>
              <a:t>and </a:t>
            </a:r>
            <a:r>
              <a:rPr lang="fr-FR" sz="1400" i="1" dirty="0" err="1" smtClean="0">
                <a:latin typeface="Arial Narrow" panose="020B0606020202030204" pitchFamily="34" charset="0"/>
                <a:ea typeface="SimSun" panose="02010600030101010101" pitchFamily="2" charset="-122"/>
              </a:rPr>
              <a:t>Exposure</a:t>
            </a:r>
            <a:r>
              <a:rPr lang="fr-FR" sz="1400" i="1" dirty="0" smtClean="0">
                <a:latin typeface="Arial Narrow" panose="020B0606020202030204" pitchFamily="34" charset="0"/>
                <a:ea typeface="SimSun" panose="02010600030101010101" pitchFamily="2" charset="-122"/>
              </a:rPr>
              <a:t> </a:t>
            </a:r>
            <a:r>
              <a:rPr lang="fr-FR" sz="1400" i="1" dirty="0">
                <a:latin typeface="Arial Narrow" panose="020B0606020202030204" pitchFamily="34" charset="0"/>
                <a:ea typeface="SimSun" panose="02010600030101010101" pitchFamily="2" charset="-122"/>
              </a:rPr>
              <a:t>to </a:t>
            </a:r>
            <a:r>
              <a:rPr lang="fr-FR" sz="1400" i="1" dirty="0" smtClean="0">
                <a:latin typeface="Arial Narrow" panose="020B0606020202030204" pitchFamily="34" charset="0"/>
                <a:ea typeface="SimSun" panose="02010600030101010101" pitchFamily="2" charset="-122"/>
              </a:rPr>
              <a:t>Air Pollution </a:t>
            </a:r>
            <a:r>
              <a:rPr lang="fr-FR" sz="1400" dirty="0" err="1" smtClean="0">
                <a:latin typeface="Arial Narrow" panose="020B0606020202030204" pitchFamily="34" charset="0"/>
                <a:ea typeface="SimSun" panose="02010600030101010101" pitchFamily="2" charset="-122"/>
              </a:rPr>
              <a:t>databases</a:t>
            </a:r>
            <a:r>
              <a:rPr lang="fr-FR" sz="1400" dirty="0" smtClean="0">
                <a:latin typeface="Arial Narrow" panose="020B0606020202030204" pitchFamily="34" charset="0"/>
                <a:ea typeface="SimSun" panose="02010600030101010101" pitchFamily="2" charset="-122"/>
              </a:rPr>
              <a:t>.</a:t>
            </a:r>
            <a:endParaRPr lang="en-US" sz="1400" dirty="0">
              <a:latin typeface="Arial Narrow" panose="020B0606020202030204" pitchFamily="34" charset="0"/>
            </a:endParaRPr>
          </a:p>
        </p:txBody>
      </p:sp>
      <p:sp>
        <p:nvSpPr>
          <p:cNvPr id="16" name="TextBox 14"/>
          <p:cNvSpPr txBox="1"/>
          <p:nvPr/>
        </p:nvSpPr>
        <p:spPr>
          <a:xfrm>
            <a:off x="5073291" y="1739040"/>
            <a:ext cx="3681353" cy="5826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dirty="0" smtClean="0">
                <a:solidFill>
                  <a:schemeClr val="bg2">
                    <a:lumMod val="10000"/>
                  </a:schemeClr>
                </a:solidFill>
                <a:latin typeface="Arial Narrow" panose="020B0606020202030204" pitchFamily="34" charset="0"/>
              </a:rPr>
              <a:t>Population exposed to small particles</a:t>
            </a:r>
            <a:endParaRPr lang="en-GB" sz="2400" dirty="0">
              <a:solidFill>
                <a:schemeClr val="bg2">
                  <a:lumMod val="10000"/>
                </a:schemeClr>
              </a:solidFill>
              <a:latin typeface="Arial Narrow" panose="020B0606020202030204" pitchFamily="34" charset="0"/>
            </a:endParaRPr>
          </a:p>
        </p:txBody>
      </p:sp>
      <p:sp>
        <p:nvSpPr>
          <p:cNvPr id="17" name="TextBox 14"/>
          <p:cNvSpPr txBox="1"/>
          <p:nvPr/>
        </p:nvSpPr>
        <p:spPr>
          <a:xfrm>
            <a:off x="476996" y="1645765"/>
            <a:ext cx="4258297" cy="746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Fossil </a:t>
            </a:r>
            <a:r>
              <a:rPr lang="en-US" sz="2000" dirty="0">
                <a:solidFill>
                  <a:schemeClr val="bg2">
                    <a:lumMod val="10000"/>
                  </a:schemeClr>
                </a:solidFill>
                <a:latin typeface="Arial Narrow" panose="020B0606020202030204" pitchFamily="34" charset="0"/>
              </a:rPr>
              <a:t>fuel consumption </a:t>
            </a:r>
            <a:r>
              <a:rPr lang="en-US" sz="2000" dirty="0" smtClean="0">
                <a:solidFill>
                  <a:schemeClr val="bg2">
                    <a:lumMod val="10000"/>
                  </a:schemeClr>
                </a:solidFill>
                <a:latin typeface="Arial Narrow" panose="020B0606020202030204" pitchFamily="34" charset="0"/>
              </a:rPr>
              <a:t>subsidies</a:t>
            </a:r>
          </a:p>
          <a:p>
            <a:pPr algn="ctr"/>
            <a:r>
              <a:rPr lang="en-US" sz="1600" b="1" dirty="0" smtClean="0">
                <a:solidFill>
                  <a:schemeClr val="bg2">
                    <a:lumMod val="10000"/>
                  </a:schemeClr>
                </a:solidFill>
                <a:latin typeface="Arial Narrow" panose="020B0606020202030204" pitchFamily="34" charset="0"/>
              </a:rPr>
              <a:t>% </a:t>
            </a:r>
            <a:r>
              <a:rPr lang="en-US" sz="1600" b="1" dirty="0">
                <a:solidFill>
                  <a:schemeClr val="bg2">
                    <a:lumMod val="10000"/>
                  </a:schemeClr>
                </a:solidFill>
                <a:latin typeface="Arial Narrow" panose="020B0606020202030204" pitchFamily="34" charset="0"/>
              </a:rPr>
              <a:t>energy tax revenue, </a:t>
            </a:r>
            <a:r>
              <a:rPr lang="en-US" sz="1600" b="1" dirty="0" smtClean="0">
                <a:solidFill>
                  <a:schemeClr val="bg2">
                    <a:lumMod val="10000"/>
                  </a:schemeClr>
                </a:solidFill>
                <a:latin typeface="Arial Narrow" panose="020B0606020202030204" pitchFamily="34" charset="0"/>
              </a:rPr>
              <a:t>2016</a:t>
            </a:r>
            <a:endParaRPr lang="en-US" sz="1600" b="1" dirty="0">
              <a:solidFill>
                <a:schemeClr val="bg2">
                  <a:lumMod val="10000"/>
                </a:schemeClr>
              </a:solidFill>
              <a:latin typeface="Arial Narrow" panose="020B0606020202030204" pitchFamily="34" charset="0"/>
            </a:endParaRPr>
          </a:p>
        </p:txBody>
      </p:sp>
      <p:graphicFrame>
        <p:nvGraphicFramePr>
          <p:cNvPr id="20" name="Chart 19"/>
          <p:cNvGraphicFramePr>
            <a:graphicFrameLocks/>
          </p:cNvGraphicFramePr>
          <p:nvPr>
            <p:extLst/>
          </p:nvPr>
        </p:nvGraphicFramePr>
        <p:xfrm>
          <a:off x="4460613" y="2149116"/>
          <a:ext cx="4575883" cy="3584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a:graphicFrameLocks/>
          </p:cNvGraphicFramePr>
          <p:nvPr>
            <p:extLst/>
          </p:nvPr>
        </p:nvGraphicFramePr>
        <p:xfrm>
          <a:off x="447431" y="2128146"/>
          <a:ext cx="4258297" cy="3613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907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150136"/>
            <a:ext cx="8712968" cy="1175176"/>
          </a:xfrm>
        </p:spPr>
        <p:txBody>
          <a:bodyPr/>
          <a:lstStyle/>
          <a:p>
            <a:pPr algn="ctr"/>
            <a:r>
              <a:rPr lang="en-GB" sz="2400" b="1" dirty="0">
                <a:solidFill>
                  <a:schemeClr val="tx2"/>
                </a:solidFill>
              </a:rPr>
              <a:t>Main recommendations to </a:t>
            </a:r>
            <a:r>
              <a:rPr lang="en-US" sz="2400" b="1" dirty="0">
                <a:solidFill>
                  <a:schemeClr val="tx2"/>
                </a:solidFill>
              </a:rPr>
              <a:t>tackle long-standing challenges</a:t>
            </a:r>
            <a:r>
              <a:rPr lang="en-US" sz="2400" b="1" dirty="0" smtClean="0">
                <a:solidFill>
                  <a:schemeClr val="tx2"/>
                </a:solidFill>
              </a:rPr>
              <a:t>: </a:t>
            </a:r>
            <a:r>
              <a:rPr lang="en-US" sz="2400" b="1" i="1" dirty="0" smtClean="0">
                <a:solidFill>
                  <a:schemeClr val="tx2"/>
                </a:solidFill>
              </a:rPr>
              <a:t>Improving the public administration and simplifying regulation</a:t>
            </a:r>
            <a:endParaRPr lang="en-GB" sz="2800" b="1" i="1" dirty="0">
              <a:solidFill>
                <a:srgbClr val="FF0000"/>
              </a:solidFill>
            </a:endParaRPr>
          </a:p>
        </p:txBody>
      </p:sp>
      <p:sp>
        <p:nvSpPr>
          <p:cNvPr id="11" name="Rectangle 10"/>
          <p:cNvSpPr/>
          <p:nvPr/>
        </p:nvSpPr>
        <p:spPr>
          <a:xfrm>
            <a:off x="323528" y="1556792"/>
            <a:ext cx="8598767" cy="3439403"/>
          </a:xfrm>
          <a:prstGeom prst="rect">
            <a:avLst/>
          </a:prstGeom>
        </p:spPr>
        <p:txBody>
          <a:bodyPr wrap="square">
            <a:spAutoFit/>
          </a:bodyPr>
          <a:lstStyle/>
          <a:p>
            <a:pPr marL="285750" indent="-285750">
              <a:spcBef>
                <a:spcPts val="600"/>
              </a:spcBef>
              <a:spcAft>
                <a:spcPts val="300"/>
              </a:spcAft>
              <a:buFont typeface="Wingdings" panose="05000000000000000000" pitchFamily="2" charset="2"/>
              <a:buChar char="Ø"/>
            </a:pPr>
            <a:r>
              <a:rPr lang="en-US" dirty="0"/>
              <a:t>Accelerate the codification of existing laws and regulations.</a:t>
            </a:r>
          </a:p>
          <a:p>
            <a:pPr marL="285750" indent="-285750">
              <a:spcBef>
                <a:spcPts val="600"/>
              </a:spcBef>
              <a:spcAft>
                <a:spcPts val="300"/>
              </a:spcAft>
              <a:buFont typeface="Wingdings" panose="05000000000000000000" pitchFamily="2" charset="2"/>
              <a:buChar char="Ø"/>
            </a:pPr>
            <a:r>
              <a:rPr lang="en-US" dirty="0"/>
              <a:t>Lower product market regulation in professional services, especially for notaries, lawyers, civil engineers and architects, and retail distribution.</a:t>
            </a:r>
          </a:p>
          <a:p>
            <a:pPr marL="285750" indent="-285750">
              <a:spcBef>
                <a:spcPts val="600"/>
              </a:spcBef>
              <a:spcAft>
                <a:spcPts val="300"/>
              </a:spcAft>
              <a:buFont typeface="Wingdings" panose="05000000000000000000" pitchFamily="2" charset="2"/>
              <a:buChar char="Ø"/>
            </a:pPr>
            <a:r>
              <a:rPr lang="en-US" dirty="0"/>
              <a:t>Pursue plans to accelerate the </a:t>
            </a:r>
            <a:r>
              <a:rPr lang="en-US" dirty="0" err="1"/>
              <a:t>digitalisation</a:t>
            </a:r>
            <a:r>
              <a:rPr lang="en-US" dirty="0"/>
              <a:t> of the public administration.</a:t>
            </a:r>
          </a:p>
          <a:p>
            <a:pPr marL="285750" indent="-285750">
              <a:spcBef>
                <a:spcPts val="600"/>
              </a:spcBef>
              <a:spcAft>
                <a:spcPts val="300"/>
              </a:spcAft>
              <a:buFont typeface="Wingdings" panose="05000000000000000000" pitchFamily="2" charset="2"/>
              <a:buChar char="Ø"/>
            </a:pPr>
            <a:r>
              <a:rPr lang="en-US" dirty="0"/>
              <a:t>Unify insolvency proceedings, ensure a better balance between the rights of creditors and debtors, and accelerate enforcement of collateral.</a:t>
            </a:r>
          </a:p>
          <a:p>
            <a:pPr marL="285750" indent="-285750">
              <a:spcBef>
                <a:spcPts val="600"/>
              </a:spcBef>
              <a:spcAft>
                <a:spcPts val="300"/>
              </a:spcAft>
              <a:buFont typeface="Wingdings" panose="05000000000000000000" pitchFamily="2" charset="2"/>
              <a:buChar char="Ø"/>
            </a:pPr>
            <a:r>
              <a:rPr lang="en-US" dirty="0" smtClean="0"/>
              <a:t>Improve </a:t>
            </a:r>
            <a:r>
              <a:rPr lang="en-US" dirty="0"/>
              <a:t>judicial efficiency through more training of staff and judges and using courts’ performance indicators.</a:t>
            </a:r>
          </a:p>
          <a:p>
            <a:pPr marL="285750" indent="-285750">
              <a:spcBef>
                <a:spcPts val="600"/>
              </a:spcBef>
              <a:spcAft>
                <a:spcPts val="300"/>
              </a:spcAft>
              <a:buFont typeface="Wingdings" panose="05000000000000000000" pitchFamily="2" charset="2"/>
              <a:buChar char="Ø"/>
            </a:pPr>
            <a:r>
              <a:rPr lang="en-US" dirty="0"/>
              <a:t>Better communicate the availability and benefits of alternative dispute resolution mechanisms. </a:t>
            </a:r>
          </a:p>
        </p:txBody>
      </p:sp>
      <p:sp>
        <p:nvSpPr>
          <p:cNvPr id="2" name="Slide Number Placeholder 1"/>
          <p:cNvSpPr>
            <a:spLocks noGrp="1"/>
          </p:cNvSpPr>
          <p:nvPr>
            <p:ph type="sldNum" sz="quarter" idx="4"/>
          </p:nvPr>
        </p:nvSpPr>
        <p:spPr/>
        <p:txBody>
          <a:bodyPr/>
          <a:lstStyle/>
          <a:p>
            <a:fld id="{ECC21D3F-8F1A-49C5-AD48-E60BC70EEBCB}" type="slidenum">
              <a:rPr lang="en-GB" smtClean="0"/>
              <a:pPr/>
              <a:t>32</a:t>
            </a:fld>
            <a:endParaRPr lang="en-GB"/>
          </a:p>
        </p:txBody>
      </p:sp>
    </p:spTree>
    <p:extLst>
      <p:ext uri="{BB962C8B-B14F-4D97-AF65-F5344CB8AC3E}">
        <p14:creationId xmlns:p14="http://schemas.microsoft.com/office/powerpoint/2010/main" val="228838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2049" y="150136"/>
            <a:ext cx="7722094" cy="1175176"/>
          </a:xfrm>
        </p:spPr>
        <p:txBody>
          <a:bodyPr/>
          <a:lstStyle/>
          <a:p>
            <a:pPr algn="ctr"/>
            <a:r>
              <a:rPr lang="en-GB" sz="2400" b="1" dirty="0">
                <a:solidFill>
                  <a:schemeClr val="tx2"/>
                </a:solidFill>
              </a:rPr>
              <a:t>Main </a:t>
            </a:r>
            <a:r>
              <a:rPr lang="en-GB" sz="2400" b="1" dirty="0" smtClean="0">
                <a:solidFill>
                  <a:schemeClr val="tx2"/>
                </a:solidFill>
              </a:rPr>
              <a:t>recommendations to </a:t>
            </a:r>
            <a:r>
              <a:rPr lang="en-US" sz="2400" b="1" dirty="0" smtClean="0">
                <a:solidFill>
                  <a:schemeClr val="tx2"/>
                </a:solidFill>
              </a:rPr>
              <a:t>tackle long-standing challenges: </a:t>
            </a:r>
            <a:r>
              <a:rPr lang="en-US" sz="2400" b="1" i="1" dirty="0" smtClean="0">
                <a:solidFill>
                  <a:schemeClr val="tx2"/>
                </a:solidFill>
              </a:rPr>
              <a:t>Tax reform to boost employment, investment and protect the environment</a:t>
            </a:r>
            <a:endParaRPr lang="en-GB" sz="2800" b="1" i="1" dirty="0">
              <a:solidFill>
                <a:srgbClr val="FF0000"/>
              </a:solidFill>
            </a:endParaRPr>
          </a:p>
        </p:txBody>
      </p:sp>
      <p:sp>
        <p:nvSpPr>
          <p:cNvPr id="11" name="Rectangle 10"/>
          <p:cNvSpPr/>
          <p:nvPr/>
        </p:nvSpPr>
        <p:spPr>
          <a:xfrm>
            <a:off x="323528" y="1556792"/>
            <a:ext cx="8598767" cy="4616648"/>
          </a:xfrm>
          <a:prstGeom prst="rect">
            <a:avLst/>
          </a:prstGeom>
        </p:spPr>
        <p:txBody>
          <a:bodyPr wrap="square">
            <a:spAutoFit/>
          </a:bodyPr>
          <a:lstStyle/>
          <a:p>
            <a:pPr marL="285750" indent="-285750">
              <a:spcBef>
                <a:spcPts val="600"/>
              </a:spcBef>
              <a:spcAft>
                <a:spcPts val="300"/>
              </a:spcAft>
              <a:buFont typeface="Wingdings" panose="05000000000000000000" pitchFamily="2" charset="2"/>
              <a:buChar char="Ø"/>
            </a:pPr>
            <a:r>
              <a:rPr lang="en-US" dirty="0"/>
              <a:t>Consolidate agencies responsible for research and innovation policies.</a:t>
            </a:r>
          </a:p>
          <a:p>
            <a:pPr marL="285750" indent="-285750">
              <a:spcBef>
                <a:spcPts val="600"/>
              </a:spcBef>
              <a:spcAft>
                <a:spcPts val="300"/>
              </a:spcAft>
              <a:buFont typeface="Wingdings" panose="05000000000000000000" pitchFamily="2" charset="2"/>
              <a:buChar char="Ø"/>
            </a:pPr>
            <a:r>
              <a:rPr lang="en-US" dirty="0"/>
              <a:t>Simplify access to R&amp;D grants and tax incentives.</a:t>
            </a:r>
          </a:p>
          <a:p>
            <a:pPr marL="285750" indent="-285750">
              <a:spcBef>
                <a:spcPts val="600"/>
              </a:spcBef>
              <a:spcAft>
                <a:spcPts val="300"/>
              </a:spcAft>
              <a:buFont typeface="Wingdings" panose="05000000000000000000" pitchFamily="2" charset="2"/>
              <a:buChar char="Ø"/>
            </a:pPr>
            <a:r>
              <a:rPr lang="en-US" dirty="0" smtClean="0"/>
              <a:t>Continue </a:t>
            </a:r>
            <a:r>
              <a:rPr lang="en-US" dirty="0"/>
              <a:t>to fight evasion and enlarge the tax base so as to lower statutory tax rates</a:t>
            </a:r>
            <a:r>
              <a:rPr lang="en-US" dirty="0" smtClean="0"/>
              <a:t>.</a:t>
            </a:r>
          </a:p>
          <a:p>
            <a:pPr marL="285750" indent="-285750">
              <a:spcBef>
                <a:spcPts val="600"/>
              </a:spcBef>
              <a:spcAft>
                <a:spcPts val="300"/>
              </a:spcAft>
              <a:buFont typeface="Wingdings" panose="05000000000000000000" pitchFamily="2" charset="2"/>
              <a:buChar char="Ø"/>
            </a:pPr>
            <a:r>
              <a:rPr lang="en-US" dirty="0"/>
              <a:t>Reduce social insurance contribution rates, especially at low incomes, while aligning taxation across employment types.</a:t>
            </a:r>
          </a:p>
          <a:p>
            <a:pPr marL="285750" indent="-285750">
              <a:spcBef>
                <a:spcPts val="600"/>
              </a:spcBef>
              <a:spcAft>
                <a:spcPts val="300"/>
              </a:spcAft>
              <a:buFont typeface="Wingdings" panose="05000000000000000000" pitchFamily="2" charset="2"/>
              <a:buChar char="Ø"/>
            </a:pPr>
            <a:r>
              <a:rPr lang="en-US" dirty="0"/>
              <a:t>Review tax variation across fuels to provide a consistent carbon price signal. </a:t>
            </a:r>
          </a:p>
          <a:p>
            <a:pPr marL="285750" indent="-285750">
              <a:spcBef>
                <a:spcPts val="600"/>
              </a:spcBef>
              <a:spcAft>
                <a:spcPts val="300"/>
              </a:spcAft>
              <a:buFont typeface="Wingdings" panose="05000000000000000000" pitchFamily="2" charset="2"/>
              <a:buChar char="Ø"/>
            </a:pPr>
            <a:r>
              <a:rPr lang="en-US" dirty="0"/>
              <a:t>Review and abolish environmental harmful subsidies with outdated objectives or that are most harmful to the environment.</a:t>
            </a:r>
          </a:p>
          <a:p>
            <a:pPr marL="285750" indent="-285750">
              <a:spcBef>
                <a:spcPts val="600"/>
              </a:spcBef>
              <a:spcAft>
                <a:spcPts val="300"/>
              </a:spcAft>
              <a:buFont typeface="Wingdings" panose="05000000000000000000" pitchFamily="2" charset="2"/>
              <a:buChar char="Ø"/>
            </a:pPr>
            <a:r>
              <a:rPr lang="en-US" dirty="0"/>
              <a:t>Adopt and implement a national air pollution control </a:t>
            </a:r>
            <a:r>
              <a:rPr lang="en-US" dirty="0" err="1"/>
              <a:t>programme</a:t>
            </a:r>
            <a:r>
              <a:rPr lang="en-US" dirty="0"/>
              <a:t> and improve the air quality monitoring system.</a:t>
            </a:r>
          </a:p>
          <a:p>
            <a:pPr marL="285750" indent="-285750">
              <a:spcBef>
                <a:spcPts val="600"/>
              </a:spcBef>
              <a:spcAft>
                <a:spcPts val="300"/>
              </a:spcAft>
              <a:buFont typeface="Wingdings" panose="05000000000000000000" pitchFamily="2" charset="2"/>
              <a:buChar char="Ø"/>
            </a:pPr>
            <a:endParaRPr lang="en-US" dirty="0"/>
          </a:p>
          <a:p>
            <a:pPr marL="285750" indent="-285750">
              <a:spcBef>
                <a:spcPts val="600"/>
              </a:spcBef>
              <a:spcAft>
                <a:spcPts val="300"/>
              </a:spcAft>
              <a:buFont typeface="Wingdings" panose="05000000000000000000" pitchFamily="2" charset="2"/>
              <a:buChar char="Ø"/>
            </a:pPr>
            <a:endParaRPr lang="en-US" dirty="0" smtClean="0"/>
          </a:p>
        </p:txBody>
      </p:sp>
      <p:sp>
        <p:nvSpPr>
          <p:cNvPr id="2" name="Slide Number Placeholder 1"/>
          <p:cNvSpPr>
            <a:spLocks noGrp="1"/>
          </p:cNvSpPr>
          <p:nvPr>
            <p:ph type="sldNum" sz="quarter" idx="4"/>
          </p:nvPr>
        </p:nvSpPr>
        <p:spPr/>
        <p:txBody>
          <a:bodyPr/>
          <a:lstStyle/>
          <a:p>
            <a:fld id="{ECC21D3F-8F1A-49C5-AD48-E60BC70EEBCB}" type="slidenum">
              <a:rPr lang="en-GB" smtClean="0"/>
              <a:pPr/>
              <a:t>33</a:t>
            </a:fld>
            <a:endParaRPr lang="en-GB"/>
          </a:p>
        </p:txBody>
      </p:sp>
    </p:spTree>
    <p:extLst>
      <p:ext uri="{BB962C8B-B14F-4D97-AF65-F5344CB8AC3E}">
        <p14:creationId xmlns:p14="http://schemas.microsoft.com/office/powerpoint/2010/main" val="583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36812" y="1683206"/>
            <a:ext cx="5832648" cy="830997"/>
          </a:xfrm>
          <a:prstGeom prst="rect">
            <a:avLst/>
          </a:prstGeom>
          <a:noFill/>
        </p:spPr>
        <p:txBody>
          <a:bodyPr wrap="square" rtlCol="0">
            <a:spAutoFit/>
          </a:bodyPr>
          <a:lstStyle/>
          <a:p>
            <a:r>
              <a:rPr lang="en-GB" altLang="en-US" sz="800" dirty="0">
                <a:solidFill>
                  <a:srgbClr val="727272"/>
                </a:solidFill>
                <a:latin typeface="Arial" pitchFamily="34" charset="0"/>
              </a:rPr>
              <a:t>Disclaimers: </a:t>
            </a:r>
            <a:endParaRPr lang="en-US" altLang="en-US" sz="800" dirty="0">
              <a:solidFill>
                <a:srgbClr val="727272"/>
              </a:solidFill>
              <a:latin typeface="Arial" pitchFamily="34" charset="0"/>
            </a:endParaRPr>
          </a:p>
          <a:p>
            <a:r>
              <a:rPr lang="en-US" altLang="en-US" sz="800" dirty="0">
                <a:solidFill>
                  <a:srgbClr val="727272"/>
                </a:solidFill>
                <a:latin typeface="Arial" pitchFamily="34" charset="0"/>
              </a:rPr>
              <a:t>The statistical data for Israel are supplied by and under the responsibility of the relevant Israeli authorities. The use of such data by the OECD is without prejudice to the status of the Golan Heights, East Jerusalem and Israeli settlements in the West Bank under the terms of international law.</a:t>
            </a:r>
          </a:p>
          <a:p>
            <a:r>
              <a:rPr lang="en-US" altLang="en-US" sz="800" dirty="0">
                <a:solidFill>
                  <a:srgbClr val="727272"/>
                </a:solidFill>
                <a:latin typeface="Arial" pitchFamily="34" charset="0"/>
              </a:rPr>
              <a:t>This document and any map included herein are without prejudice to the status of or sovereignty over any territory, to the delimitation of international frontiers and boundaries and to the name of any territory, city or area.</a:t>
            </a:r>
            <a:endParaRPr lang="en-GB" altLang="en-US" sz="800" dirty="0">
              <a:solidFill>
                <a:srgbClr val="727272"/>
              </a:solidFill>
              <a:latin typeface="Arial" pitchFamily="34" charset="0"/>
            </a:endParaRPr>
          </a:p>
        </p:txBody>
      </p:sp>
      <p:sp>
        <p:nvSpPr>
          <p:cNvPr id="8" name="TextBox 7"/>
          <p:cNvSpPr txBox="1"/>
          <p:nvPr/>
        </p:nvSpPr>
        <p:spPr>
          <a:xfrm>
            <a:off x="1403648" y="5200586"/>
            <a:ext cx="3096344" cy="276999"/>
          </a:xfrm>
          <a:prstGeom prst="rect">
            <a:avLst/>
          </a:prstGeom>
          <a:noFill/>
        </p:spPr>
        <p:txBody>
          <a:bodyPr wrap="square" rtlCol="0">
            <a:spAutoFit/>
          </a:bodyPr>
          <a:lstStyle/>
          <a:p>
            <a:r>
              <a:rPr lang="en-US" sz="1200" dirty="0">
                <a:solidFill>
                  <a:srgbClr val="002060"/>
                </a:solidFill>
              </a:rPr>
              <a:t>Follow us on twitter:</a:t>
            </a:r>
          </a:p>
        </p:txBody>
      </p:sp>
      <p:sp>
        <p:nvSpPr>
          <p:cNvPr id="5" name="Rectangle 8"/>
          <p:cNvSpPr>
            <a:spLocks noChangeArrowheads="1"/>
          </p:cNvSpPr>
          <p:nvPr/>
        </p:nvSpPr>
        <p:spPr bwMode="auto">
          <a:xfrm>
            <a:off x="0" y="97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727272"/>
                </a:solidFill>
                <a:effectLst/>
                <a:latin typeface="Calibri"/>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6" name="Picture 1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758" y="5456146"/>
            <a:ext cx="302408" cy="302408"/>
          </a:xfrm>
          <a:prstGeom prst="rect">
            <a:avLst/>
          </a:prstGeom>
        </p:spPr>
      </p:pic>
      <p:pic>
        <p:nvPicPr>
          <p:cNvPr id="20" name="Picture 1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382" y="5665217"/>
            <a:ext cx="302408" cy="302408"/>
          </a:xfrm>
          <a:prstGeom prst="rect">
            <a:avLst/>
          </a:prstGeom>
        </p:spPr>
      </p:pic>
      <p:sp>
        <p:nvSpPr>
          <p:cNvPr id="15" name="TextBox 14"/>
          <p:cNvSpPr txBox="1">
            <a:spLocks noChangeArrowheads="1"/>
          </p:cNvSpPr>
          <p:nvPr/>
        </p:nvSpPr>
        <p:spPr bwMode="auto">
          <a:xfrm>
            <a:off x="526678" y="5089153"/>
            <a:ext cx="7308813" cy="3669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de-DE" altLang="en-US" u="sng" dirty="0">
                <a:latin typeface="Calibri" panose="020F0502020204030204" pitchFamily="34" charset="0"/>
                <a:hlinkClick r:id="rId4"/>
              </a:rPr>
              <a:t>http://www.oecd.org/economy/greece-economic-snapshot</a:t>
            </a:r>
            <a:r>
              <a:rPr lang="de-DE" altLang="en-US" u="sng" dirty="0" smtClean="0">
                <a:latin typeface="Calibri" panose="020F0502020204030204" pitchFamily="34" charset="0"/>
                <a:hlinkClick r:id="rId4"/>
              </a:rPr>
              <a:t>/</a:t>
            </a:r>
            <a:r>
              <a:rPr lang="de-DE" altLang="en-US" u="sng" dirty="0" smtClean="0">
                <a:latin typeface="Calibri" panose="020F0502020204030204" pitchFamily="34" charset="0"/>
              </a:rPr>
              <a:t> </a:t>
            </a:r>
            <a:endParaRPr lang="de-DE" altLang="en-US" dirty="0">
              <a:latin typeface="Calibri" panose="020F0502020204030204" pitchFamily="34" charset="0"/>
            </a:endParaRPr>
          </a:p>
        </p:txBody>
      </p:sp>
      <p:pic>
        <p:nvPicPr>
          <p:cNvPr id="1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2944" y="5860257"/>
            <a:ext cx="1182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8"/>
          <p:cNvSpPr txBox="1">
            <a:spLocks noChangeArrowheads="1"/>
          </p:cNvSpPr>
          <p:nvPr/>
        </p:nvSpPr>
        <p:spPr bwMode="auto">
          <a:xfrm>
            <a:off x="1607840" y="5510905"/>
            <a:ext cx="172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US" altLang="en-US" sz="1000" dirty="0">
                <a:solidFill>
                  <a:srgbClr val="FFFFFF"/>
                </a:solidFill>
                <a:latin typeface="Arial" pitchFamily="34" charset="0"/>
                <a:hlinkClick r:id="rId7"/>
              </a:rPr>
              <a:t>OECD Economics</a:t>
            </a:r>
            <a:endParaRPr lang="en-GB" altLang="en-US" sz="1000" dirty="0">
              <a:solidFill>
                <a:srgbClr val="727272"/>
              </a:solidFill>
              <a:latin typeface="Arial" pitchFamily="34" charset="0"/>
            </a:endParaRPr>
          </a:p>
        </p:txBody>
      </p:sp>
      <p:sp>
        <p:nvSpPr>
          <p:cNvPr id="22" name="TextBox 7"/>
          <p:cNvSpPr txBox="1">
            <a:spLocks noChangeArrowheads="1"/>
          </p:cNvSpPr>
          <p:nvPr/>
        </p:nvSpPr>
        <p:spPr bwMode="auto">
          <a:xfrm>
            <a:off x="1619672" y="5711141"/>
            <a:ext cx="172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GB" altLang="en-US" sz="1000" dirty="0">
                <a:solidFill>
                  <a:srgbClr val="FFFFFF"/>
                </a:solidFill>
                <a:latin typeface="Arial" pitchFamily="34" charset="0"/>
                <a:hlinkClick r:id="rId2"/>
              </a:rPr>
              <a:t>OECD</a:t>
            </a:r>
            <a:endParaRPr lang="en-GB" altLang="en-US" sz="1000" dirty="0">
              <a:solidFill>
                <a:srgbClr val="FFFFFF"/>
              </a:solidFill>
              <a:latin typeface="Arial" pitchFamily="34" charset="0"/>
            </a:endParaRPr>
          </a:p>
        </p:txBody>
      </p:sp>
      <p:sp>
        <p:nvSpPr>
          <p:cNvPr id="18" name="Title 2"/>
          <p:cNvSpPr>
            <a:spLocks noGrp="1"/>
          </p:cNvSpPr>
          <p:nvPr>
            <p:ph type="title"/>
          </p:nvPr>
        </p:nvSpPr>
        <p:spPr>
          <a:xfrm>
            <a:off x="1187624" y="142184"/>
            <a:ext cx="7970042" cy="1175176"/>
          </a:xfrm>
        </p:spPr>
        <p:txBody>
          <a:bodyPr/>
          <a:lstStyle/>
          <a:p>
            <a:r>
              <a:rPr lang="en-GB" sz="2800" b="1" i="1" dirty="0" smtClean="0">
                <a:solidFill>
                  <a:schemeClr val="tx2"/>
                </a:solidFill>
              </a:rPr>
              <a:t>For more information</a:t>
            </a:r>
            <a:endParaRPr lang="en-GB" sz="2800" b="1" i="1" dirty="0">
              <a:solidFill>
                <a:schemeClr val="tx2"/>
              </a:solidFill>
            </a:endParaRPr>
          </a:p>
        </p:txBody>
      </p:sp>
      <p:sp>
        <p:nvSpPr>
          <p:cNvPr id="2" name="Slide Number Placeholder 1"/>
          <p:cNvSpPr>
            <a:spLocks noGrp="1"/>
          </p:cNvSpPr>
          <p:nvPr>
            <p:ph type="sldNum" sz="quarter" idx="12"/>
          </p:nvPr>
        </p:nvSpPr>
        <p:spPr/>
        <p:txBody>
          <a:bodyPr/>
          <a:lstStyle/>
          <a:p>
            <a:fld id="{ECC21D3F-8F1A-49C5-AD48-E60BC70EEBCB}" type="slidenum">
              <a:rPr lang="en-GB" smtClean="0"/>
              <a:pPr/>
              <a:t>34</a:t>
            </a:fld>
            <a:endParaRPr lang="en-GB"/>
          </a:p>
        </p:txBody>
      </p:sp>
      <p:pic>
        <p:nvPicPr>
          <p:cNvPr id="19" name="Picture 18"/>
          <p:cNvPicPr>
            <a:picLocks noChangeAspect="1"/>
          </p:cNvPicPr>
          <p:nvPr/>
        </p:nvPicPr>
        <p:blipFill>
          <a:blip r:embed="rId8"/>
          <a:stretch>
            <a:fillRect/>
          </a:stretch>
        </p:blipFill>
        <p:spPr>
          <a:xfrm>
            <a:off x="1348789" y="2521608"/>
            <a:ext cx="1998083" cy="2575309"/>
          </a:xfrm>
          <a:prstGeom prst="rect">
            <a:avLst/>
          </a:prstGeom>
          <a:ln w="6350">
            <a:solidFill>
              <a:schemeClr val="bg2">
                <a:lumMod val="10000"/>
              </a:schemeClr>
            </a:solidFill>
          </a:ln>
        </p:spPr>
      </p:pic>
      <p:pic>
        <p:nvPicPr>
          <p:cNvPr id="24"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3458"/>
          <a:stretch/>
        </p:blipFill>
        <p:spPr bwMode="auto">
          <a:xfrm>
            <a:off x="3507160" y="2469676"/>
            <a:ext cx="1291952" cy="139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531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Greece responded swiftly to COVID-19,</a:t>
            </a:r>
            <a:br>
              <a:rPr lang="en-US" sz="2800" b="1" dirty="0" smtClean="0">
                <a:solidFill>
                  <a:schemeClr val="tx2"/>
                </a:solidFill>
              </a:rPr>
            </a:br>
            <a:r>
              <a:rPr lang="en-US" sz="2800" b="1" dirty="0" smtClean="0">
                <a:solidFill>
                  <a:schemeClr val="tx2"/>
                </a:solidFill>
              </a:rPr>
              <a:t>limiting the death toll</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4</a:t>
            </a:fld>
            <a:endParaRPr lang="en-GB" dirty="0"/>
          </a:p>
        </p:txBody>
      </p:sp>
      <p:sp>
        <p:nvSpPr>
          <p:cNvPr id="7" name="TextBox 6"/>
          <p:cNvSpPr txBox="1"/>
          <p:nvPr/>
        </p:nvSpPr>
        <p:spPr>
          <a:xfrm>
            <a:off x="14353" y="6134292"/>
            <a:ext cx="8352929" cy="738664"/>
          </a:xfrm>
          <a:prstGeom prst="rect">
            <a:avLst/>
          </a:prstGeom>
          <a:noFill/>
        </p:spPr>
        <p:txBody>
          <a:bodyPr wrap="square" rtlCol="0">
            <a:spAutoFit/>
          </a:bodyPr>
          <a:lstStyle/>
          <a:p>
            <a:endParaRPr lang="en-US" sz="1400" dirty="0">
              <a:latin typeface="Arial Narrow" panose="020B0606020202030204" pitchFamily="34" charset="0"/>
            </a:endParaRPr>
          </a:p>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en-US" sz="1400" dirty="0" smtClean="0">
                <a:latin typeface="Arial Narrow" panose="020B0606020202030204" pitchFamily="34" charset="0"/>
              </a:rPr>
              <a:t>OECD country </a:t>
            </a:r>
            <a:r>
              <a:rPr lang="en-US" sz="1400" dirty="0">
                <a:latin typeface="Arial Narrow" panose="020B0606020202030204" pitchFamily="34" charset="0"/>
              </a:rPr>
              <a:t>policy tracker https://www.oecd.org/coronavirus/country-policy-tracker/; John Hopkins University Center for System Sciences and Engineering, https://</a:t>
            </a:r>
            <a:r>
              <a:rPr lang="en-US" sz="1400" dirty="0" smtClean="0">
                <a:latin typeface="Arial Narrow" panose="020B0606020202030204" pitchFamily="34" charset="0"/>
              </a:rPr>
              <a:t>github.com/CSSEGISandData/COVID-19.</a:t>
            </a:r>
            <a:endParaRPr lang="en-US" sz="1400" dirty="0">
              <a:latin typeface="Arial Narrow" panose="020B0606020202030204" pitchFamily="34" charset="0"/>
            </a:endParaRPr>
          </a:p>
        </p:txBody>
      </p:sp>
      <p:graphicFrame>
        <p:nvGraphicFramePr>
          <p:cNvPr id="10" name="Chart 9"/>
          <p:cNvGraphicFramePr>
            <a:graphicFrameLocks/>
          </p:cNvGraphicFramePr>
          <p:nvPr>
            <p:extLst/>
          </p:nvPr>
        </p:nvGraphicFramePr>
        <p:xfrm>
          <a:off x="683568" y="1988840"/>
          <a:ext cx="3960000" cy="414545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4"/>
          <p:cNvSpPr txBox="1"/>
          <p:nvPr/>
        </p:nvSpPr>
        <p:spPr>
          <a:xfrm>
            <a:off x="395537" y="1285700"/>
            <a:ext cx="4342716"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OECD COVID-19 Containment</a:t>
            </a:r>
          </a:p>
          <a:p>
            <a:pPr algn="ctr"/>
            <a:r>
              <a:rPr lang="en-US" sz="2000" dirty="0" smtClean="0">
                <a:solidFill>
                  <a:schemeClr val="bg2">
                    <a:lumMod val="10000"/>
                  </a:schemeClr>
                </a:solidFill>
                <a:latin typeface="Arial Narrow" panose="020B0606020202030204" pitchFamily="34" charset="0"/>
              </a:rPr>
              <a:t>Policy </a:t>
            </a:r>
            <a:r>
              <a:rPr lang="en-US" sz="2000" dirty="0">
                <a:solidFill>
                  <a:schemeClr val="bg2">
                    <a:lumMod val="10000"/>
                  </a:schemeClr>
                </a:solidFill>
                <a:latin typeface="Arial Narrow" panose="020B0606020202030204" pitchFamily="34" charset="0"/>
              </a:rPr>
              <a:t>Tracker </a:t>
            </a:r>
            <a:r>
              <a:rPr lang="en-US" sz="2000" dirty="0" smtClean="0">
                <a:solidFill>
                  <a:schemeClr val="bg2">
                    <a:lumMod val="10000"/>
                  </a:schemeClr>
                </a:solidFill>
                <a:latin typeface="Arial Narrow" panose="020B0606020202030204" pitchFamily="34" charset="0"/>
              </a:rPr>
              <a:t>indicator</a:t>
            </a:r>
          </a:p>
          <a:p>
            <a:pPr algn="ctr"/>
            <a:r>
              <a:rPr lang="en-US" sz="1800" b="1" dirty="0" smtClean="0">
                <a:solidFill>
                  <a:schemeClr val="bg2">
                    <a:lumMod val="10000"/>
                  </a:schemeClr>
                </a:solidFill>
                <a:latin typeface="Arial Narrow" panose="020B0606020202030204" pitchFamily="34" charset="0"/>
              </a:rPr>
              <a:t>Scale 0-1 (most stringent)</a:t>
            </a:r>
          </a:p>
        </p:txBody>
      </p:sp>
      <p:sp>
        <p:nvSpPr>
          <p:cNvPr id="13" name="TextBox 14"/>
          <p:cNvSpPr txBox="1"/>
          <p:nvPr/>
        </p:nvSpPr>
        <p:spPr>
          <a:xfrm>
            <a:off x="4356304" y="1482885"/>
            <a:ext cx="4298241"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smtClean="0">
                <a:solidFill>
                  <a:schemeClr val="bg2">
                    <a:lumMod val="10000"/>
                  </a:schemeClr>
                </a:solidFill>
                <a:latin typeface="Arial Narrow" panose="020B0606020202030204" pitchFamily="34" charset="0"/>
              </a:rPr>
              <a:t>COVID-19 deaths per million population</a:t>
            </a:r>
          </a:p>
        </p:txBody>
      </p:sp>
      <p:graphicFrame>
        <p:nvGraphicFramePr>
          <p:cNvPr id="14" name="Chart 13"/>
          <p:cNvGraphicFramePr>
            <a:graphicFrameLocks/>
          </p:cNvGraphicFramePr>
          <p:nvPr>
            <p:extLst/>
          </p:nvPr>
        </p:nvGraphicFramePr>
        <p:xfrm>
          <a:off x="4525425" y="1807145"/>
          <a:ext cx="3960000" cy="41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194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The shock has set back</a:t>
            </a:r>
            <a:br>
              <a:rPr lang="en-US" sz="2800" b="1" dirty="0" smtClean="0">
                <a:solidFill>
                  <a:schemeClr val="tx2"/>
                </a:solidFill>
              </a:rPr>
            </a:br>
            <a:r>
              <a:rPr lang="en-US" sz="2800" b="1" dirty="0" smtClean="0">
                <a:solidFill>
                  <a:schemeClr val="tx2"/>
                </a:solidFill>
              </a:rPr>
              <a:t>the recovery in confidence</a:t>
            </a:r>
            <a:endParaRPr lang="en-GB" sz="28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5</a:t>
            </a:fld>
            <a:endParaRPr lang="en-GB" dirty="0"/>
          </a:p>
        </p:txBody>
      </p:sp>
      <p:sp>
        <p:nvSpPr>
          <p:cNvPr id="7" name="TextBox 6"/>
          <p:cNvSpPr txBox="1"/>
          <p:nvPr/>
        </p:nvSpPr>
        <p:spPr>
          <a:xfrm>
            <a:off x="0" y="6309909"/>
            <a:ext cx="8352929" cy="523220"/>
          </a:xfrm>
          <a:prstGeom prst="rect">
            <a:avLst/>
          </a:prstGeom>
          <a:noFill/>
        </p:spPr>
        <p:txBody>
          <a:bodyPr wrap="square" rtlCol="0">
            <a:spAutoFit/>
          </a:bodyPr>
          <a:lstStyle/>
          <a:p>
            <a:endParaRPr lang="en-US" sz="1400" dirty="0">
              <a:latin typeface="Arial Narrow" panose="020B0606020202030204" pitchFamily="34" charset="0"/>
            </a:endParaRPr>
          </a:p>
          <a:p>
            <a:r>
              <a:rPr lang="en-US" sz="1400" b="1" i="1" dirty="0" smtClean="0">
                <a:latin typeface="Arial Narrow" panose="020B0606020202030204" pitchFamily="34" charset="0"/>
              </a:rPr>
              <a:t>Source</a:t>
            </a:r>
            <a:r>
              <a:rPr lang="en-US" sz="1400" dirty="0">
                <a:latin typeface="Arial Narrow" panose="020B0606020202030204" pitchFamily="34" charset="0"/>
              </a:rPr>
              <a:t>: </a:t>
            </a:r>
            <a:r>
              <a:rPr lang="en-US" sz="1400" dirty="0" smtClean="0">
                <a:latin typeface="Arial Narrow" panose="020B0606020202030204" pitchFamily="34" charset="0"/>
              </a:rPr>
              <a:t>Eurostat</a:t>
            </a:r>
            <a:endParaRPr lang="en-US" sz="1400" dirty="0">
              <a:latin typeface="Arial Narrow" panose="020B0606020202030204" pitchFamily="34" charset="0"/>
            </a:endParaRPr>
          </a:p>
        </p:txBody>
      </p:sp>
      <p:sp>
        <p:nvSpPr>
          <p:cNvPr id="12" name="TextBox 14"/>
          <p:cNvSpPr txBox="1"/>
          <p:nvPr/>
        </p:nvSpPr>
        <p:spPr>
          <a:xfrm>
            <a:off x="827584" y="1439409"/>
            <a:ext cx="7447224" cy="461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bg2">
                    <a:lumMod val="10000"/>
                  </a:schemeClr>
                </a:solidFill>
                <a:latin typeface="Arial Narrow" panose="020B0606020202030204" pitchFamily="34" charset="0"/>
              </a:rPr>
              <a:t>Consumer and business confidence </a:t>
            </a:r>
            <a:endParaRPr lang="en-US" sz="2000" dirty="0" smtClean="0">
              <a:solidFill>
                <a:schemeClr val="bg2">
                  <a:lumMod val="10000"/>
                </a:schemeClr>
              </a:solidFill>
              <a:latin typeface="Arial Narrow" panose="020B0606020202030204" pitchFamily="34" charset="0"/>
            </a:endParaRPr>
          </a:p>
          <a:p>
            <a:pPr algn="ctr"/>
            <a:r>
              <a:rPr lang="en-US" sz="1600" b="1" dirty="0" smtClean="0">
                <a:solidFill>
                  <a:schemeClr val="bg2">
                    <a:lumMod val="10000"/>
                  </a:schemeClr>
                </a:solidFill>
                <a:latin typeface="Arial Narrow" panose="020B0606020202030204" pitchFamily="34" charset="0"/>
              </a:rPr>
              <a:t>% </a:t>
            </a:r>
            <a:r>
              <a:rPr lang="en-US" sz="1600" b="1" dirty="0">
                <a:solidFill>
                  <a:schemeClr val="bg2">
                    <a:lumMod val="10000"/>
                  </a:schemeClr>
                </a:solidFill>
                <a:latin typeface="Arial Narrow" panose="020B0606020202030204" pitchFamily="34" charset="0"/>
              </a:rPr>
              <a:t>balance of positive versus negative answers, seasonally </a:t>
            </a:r>
            <a:r>
              <a:rPr lang="en-US" sz="1600" b="1" dirty="0" smtClean="0">
                <a:solidFill>
                  <a:schemeClr val="bg2">
                    <a:lumMod val="10000"/>
                  </a:schemeClr>
                </a:solidFill>
                <a:latin typeface="Arial Narrow" panose="020B0606020202030204" pitchFamily="34" charset="0"/>
              </a:rPr>
              <a:t>adjusted</a:t>
            </a:r>
          </a:p>
        </p:txBody>
      </p:sp>
      <p:graphicFrame>
        <p:nvGraphicFramePr>
          <p:cNvPr id="9" name="Chart 8"/>
          <p:cNvGraphicFramePr>
            <a:graphicFrameLocks/>
          </p:cNvGraphicFramePr>
          <p:nvPr>
            <p:extLst/>
          </p:nvPr>
        </p:nvGraphicFramePr>
        <p:xfrm>
          <a:off x="603000" y="2060848"/>
          <a:ext cx="8208000" cy="39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53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600" b="1" dirty="0">
                <a:solidFill>
                  <a:schemeClr val="tx2"/>
                </a:solidFill>
              </a:rPr>
              <a:t>Tourism is highly exposed to COVID-19 </a:t>
            </a:r>
            <a:r>
              <a:rPr lang="en-US" sz="2600" b="1" dirty="0" smtClean="0">
                <a:solidFill>
                  <a:schemeClr val="tx2"/>
                </a:solidFill>
              </a:rPr>
              <a:t>and is important for Greece’s exports and incomes</a:t>
            </a:r>
            <a:endParaRPr lang="en-GB" sz="2600" b="1" dirty="0">
              <a:solidFill>
                <a:schemeClr val="tx2"/>
              </a:solidFill>
            </a:endParaRPr>
          </a:p>
        </p:txBody>
      </p:sp>
      <p:sp>
        <p:nvSpPr>
          <p:cNvPr id="9" name="TextBox 8"/>
          <p:cNvSpPr txBox="1"/>
          <p:nvPr/>
        </p:nvSpPr>
        <p:spPr>
          <a:xfrm>
            <a:off x="-492" y="6476250"/>
            <a:ext cx="8496492" cy="492443"/>
          </a:xfrm>
          <a:prstGeom prst="rect">
            <a:avLst/>
          </a:prstGeom>
          <a:noFill/>
        </p:spPr>
        <p:txBody>
          <a:bodyPr wrap="square" rtlCol="0">
            <a:spAutoFit/>
          </a:bodyPr>
          <a:lstStyle/>
          <a:p>
            <a:r>
              <a:rPr lang="en-GB" sz="1400" b="1" i="1" dirty="0">
                <a:latin typeface="Arial Narrow" panose="020B0606020202030204" pitchFamily="34" charset="0"/>
              </a:rPr>
              <a:t>Source:</a:t>
            </a:r>
            <a:r>
              <a:rPr lang="en-GB" sz="1400" dirty="0">
                <a:latin typeface="Arial Narrow" panose="020B0606020202030204" pitchFamily="34" charset="0"/>
              </a:rPr>
              <a:t> </a:t>
            </a:r>
            <a:r>
              <a:rPr lang="en-US" sz="1400" dirty="0">
                <a:latin typeface="Arial Narrow" panose="020B0606020202030204" pitchFamily="34" charset="0"/>
              </a:rPr>
              <a:t>OECD </a:t>
            </a:r>
            <a:r>
              <a:rPr lang="en-US" sz="1400" i="1" dirty="0">
                <a:latin typeface="Arial Narrow" panose="020B0606020202030204" pitchFamily="34" charset="0"/>
              </a:rPr>
              <a:t>Economic Outlook </a:t>
            </a:r>
            <a:r>
              <a:rPr lang="en-US" sz="1400" dirty="0" smtClean="0">
                <a:latin typeface="Arial Narrow" panose="020B0606020202030204" pitchFamily="34" charset="0"/>
              </a:rPr>
              <a:t>databases; World </a:t>
            </a:r>
            <a:r>
              <a:rPr lang="en-US" sz="1400" dirty="0">
                <a:latin typeface="Arial Narrow" panose="020B0606020202030204" pitchFamily="34" charset="0"/>
              </a:rPr>
              <a:t>Bank </a:t>
            </a:r>
            <a:r>
              <a:rPr lang="en-US" sz="1400" i="1" dirty="0">
                <a:latin typeface="Arial Narrow" panose="020B0606020202030204" pitchFamily="34" charset="0"/>
              </a:rPr>
              <a:t>World Development Indicators </a:t>
            </a:r>
            <a:r>
              <a:rPr lang="en-US" sz="1400" dirty="0">
                <a:latin typeface="Arial Narrow" panose="020B0606020202030204" pitchFamily="34" charset="0"/>
              </a:rPr>
              <a:t>database; and OECD calculations.</a:t>
            </a:r>
            <a:endParaRPr lang="en-GB" sz="1400" dirty="0">
              <a:latin typeface="Arial Narrow" panose="020B0606020202030204" pitchFamily="34" charset="0"/>
            </a:endParaRPr>
          </a:p>
          <a:p>
            <a:endParaRPr lang="en-GB" sz="1200" dirty="0"/>
          </a:p>
        </p:txBody>
      </p:sp>
      <p:sp>
        <p:nvSpPr>
          <p:cNvPr id="11" name="Rectangle 10"/>
          <p:cNvSpPr/>
          <p:nvPr/>
        </p:nvSpPr>
        <p:spPr>
          <a:xfrm>
            <a:off x="3346740" y="1347972"/>
            <a:ext cx="2882520" cy="646331"/>
          </a:xfrm>
          <a:prstGeom prst="rect">
            <a:avLst/>
          </a:prstGeom>
        </p:spPr>
        <p:txBody>
          <a:bodyPr wrap="none">
            <a:spAutoFit/>
          </a:bodyPr>
          <a:lstStyle/>
          <a:p>
            <a:pPr algn="ctr"/>
            <a:r>
              <a:rPr lang="en-US" sz="2000"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International tourism </a:t>
            </a:r>
            <a:r>
              <a:rPr lang="en-US" sz="2000"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receipts</a:t>
            </a:r>
            <a:endParaRPr lang="en-US" sz="2000"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endParaRPr>
          </a:p>
          <a:p>
            <a:pPr algn="ctr"/>
            <a:r>
              <a:rPr lang="en-US" sz="1600" b="1" dirty="0" smtClean="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 </a:t>
            </a:r>
            <a:r>
              <a:rPr lang="en-US" sz="1600" b="1" dirty="0">
                <a:solidFill>
                  <a:schemeClr val="bg2">
                    <a:lumMod val="10000"/>
                  </a:schemeClr>
                </a:solidFill>
                <a:latin typeface="Arial Narrow" panose="020B0606020202030204" pitchFamily="34" charset="0"/>
                <a:ea typeface="Arial" panose="020B0604020202020204" pitchFamily="34" charset="0"/>
                <a:cs typeface="Times New Roman" panose="02020603050405020304" pitchFamily="18" charset="0"/>
              </a:rPr>
              <a:t>of total exports, 2018</a:t>
            </a:r>
            <a:endParaRPr lang="en-GB" sz="1600" b="1" dirty="0">
              <a:solidFill>
                <a:schemeClr val="bg2">
                  <a:lumMod val="10000"/>
                </a:schemeClr>
              </a:solidFill>
              <a:latin typeface="Arial Narrow" panose="020B0606020202030204" pitchFamily="34" charset="0"/>
            </a:endParaRPr>
          </a:p>
        </p:txBody>
      </p:sp>
      <p:graphicFrame>
        <p:nvGraphicFramePr>
          <p:cNvPr id="12" name="Chart 11"/>
          <p:cNvGraphicFramePr>
            <a:graphicFrameLocks/>
          </p:cNvGraphicFramePr>
          <p:nvPr>
            <p:extLst/>
          </p:nvPr>
        </p:nvGraphicFramePr>
        <p:xfrm>
          <a:off x="467544" y="2086636"/>
          <a:ext cx="8208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0333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172400" cy="1022400"/>
          </a:xfrm>
        </p:spPr>
        <p:txBody>
          <a:bodyPr/>
          <a:lstStyle/>
          <a:p>
            <a:pPr algn="ctr"/>
            <a:r>
              <a:rPr lang="en-US" sz="2800" b="1" dirty="0" smtClean="0">
                <a:solidFill>
                  <a:schemeClr val="tx2"/>
                </a:solidFill>
              </a:rPr>
              <a:t>The COVID-19 shock interrupts the recovery and creates exceptional uncertainty</a:t>
            </a:r>
            <a:endParaRPr lang="en-GB" sz="2800" b="1" dirty="0">
              <a:solidFill>
                <a:schemeClr val="tx2"/>
              </a:solidFill>
            </a:endParaRPr>
          </a:p>
        </p:txBody>
      </p:sp>
      <p:sp>
        <p:nvSpPr>
          <p:cNvPr id="9" name="TextBox 14"/>
          <p:cNvSpPr txBox="1"/>
          <p:nvPr/>
        </p:nvSpPr>
        <p:spPr>
          <a:xfrm>
            <a:off x="1547664" y="1315911"/>
            <a:ext cx="6048672" cy="2575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olidFill>
                  <a:schemeClr val="bg2">
                    <a:lumMod val="10000"/>
                  </a:schemeClr>
                </a:solidFill>
                <a:latin typeface="Arial Narrow" panose="020B0606020202030204" pitchFamily="34" charset="0"/>
              </a:rPr>
              <a:t>R</a:t>
            </a:r>
            <a:r>
              <a:rPr lang="en-US" sz="2000" dirty="0" smtClean="0">
                <a:solidFill>
                  <a:schemeClr val="bg2">
                    <a:lumMod val="10000"/>
                  </a:schemeClr>
                </a:solidFill>
                <a:latin typeface="Arial Narrow" panose="020B0606020202030204" pitchFamily="34" charset="0"/>
              </a:rPr>
              <a:t>eal GDP</a:t>
            </a:r>
          </a:p>
          <a:p>
            <a:pPr algn="ctr"/>
            <a:r>
              <a:rPr lang="en-US" sz="1600" b="1" dirty="0" smtClean="0">
                <a:solidFill>
                  <a:schemeClr val="bg2">
                    <a:lumMod val="10000"/>
                  </a:schemeClr>
                </a:solidFill>
                <a:latin typeface="Arial Narrow" panose="020B0606020202030204" pitchFamily="34" charset="0"/>
              </a:rPr>
              <a:t>Index, 2019Q4 = 100</a:t>
            </a:r>
          </a:p>
        </p:txBody>
      </p:sp>
      <p:sp>
        <p:nvSpPr>
          <p:cNvPr id="3" name="Slide Number Placeholder 2"/>
          <p:cNvSpPr>
            <a:spLocks noGrp="1"/>
          </p:cNvSpPr>
          <p:nvPr>
            <p:ph type="sldNum" sz="quarter" idx="12"/>
          </p:nvPr>
        </p:nvSpPr>
        <p:spPr/>
        <p:txBody>
          <a:bodyPr/>
          <a:lstStyle/>
          <a:p>
            <a:fld id="{ECC21D3F-8F1A-49C5-AD48-E60BC70EEBCB}" type="slidenum">
              <a:rPr lang="en-GB" smtClean="0"/>
              <a:pPr/>
              <a:t>7</a:t>
            </a:fld>
            <a:endParaRPr lang="en-GB" dirty="0"/>
          </a:p>
        </p:txBody>
      </p:sp>
      <p:sp>
        <p:nvSpPr>
          <p:cNvPr id="7" name="TextBox 6"/>
          <p:cNvSpPr txBox="1"/>
          <p:nvPr/>
        </p:nvSpPr>
        <p:spPr>
          <a:xfrm>
            <a:off x="14353" y="6134292"/>
            <a:ext cx="8352929" cy="738664"/>
          </a:xfrm>
          <a:prstGeom prst="rect">
            <a:avLst/>
          </a:prstGeom>
          <a:noFill/>
        </p:spPr>
        <p:txBody>
          <a:bodyPr wrap="square" rtlCol="0">
            <a:spAutoFit/>
          </a:bodyPr>
          <a:lstStyle/>
          <a:p>
            <a:r>
              <a:rPr lang="en-US" sz="1400" dirty="0">
                <a:latin typeface="Arial Narrow" panose="020B0606020202030204" pitchFamily="34" charset="0"/>
              </a:rPr>
              <a:t>The “single-hit” scenario </a:t>
            </a:r>
            <a:r>
              <a:rPr lang="en-US" sz="1400" dirty="0" smtClean="0">
                <a:latin typeface="Arial Narrow" panose="020B0606020202030204" pitchFamily="34" charset="0"/>
              </a:rPr>
              <a:t>assumes </a:t>
            </a:r>
            <a:r>
              <a:rPr lang="en-US" sz="1400" dirty="0">
                <a:latin typeface="Arial Narrow" panose="020B0606020202030204" pitchFamily="34" charset="0"/>
              </a:rPr>
              <a:t>that the pandemic is brought under control before the summer of 2020; the “double-hit” scenario </a:t>
            </a:r>
            <a:r>
              <a:rPr lang="en-US" sz="1400" dirty="0" smtClean="0">
                <a:latin typeface="Arial Narrow" panose="020B0606020202030204" pitchFamily="34" charset="0"/>
              </a:rPr>
              <a:t>assumes </a:t>
            </a:r>
            <a:r>
              <a:rPr lang="en-US" sz="1400" dirty="0">
                <a:latin typeface="Arial Narrow" panose="020B0606020202030204" pitchFamily="34" charset="0"/>
              </a:rPr>
              <a:t>a second wave of contagion and lockdown measures late in 2020.</a:t>
            </a:r>
          </a:p>
          <a:p>
            <a:r>
              <a:rPr lang="en-US" sz="1400" b="1" i="1" dirty="0" smtClean="0">
                <a:latin typeface="Arial Narrow" panose="020B0606020202030204" pitchFamily="34" charset="0"/>
              </a:rPr>
              <a:t>Source</a:t>
            </a:r>
            <a:r>
              <a:rPr lang="en-US" sz="1400" dirty="0">
                <a:latin typeface="Arial Narrow" panose="020B0606020202030204" pitchFamily="34" charset="0"/>
              </a:rPr>
              <a:t>: OECD </a:t>
            </a:r>
            <a:r>
              <a:rPr lang="en-US" sz="1400" i="1" dirty="0" smtClean="0">
                <a:latin typeface="Arial Narrow" panose="020B0606020202030204" pitchFamily="34" charset="0"/>
              </a:rPr>
              <a:t>Economic Outlook </a:t>
            </a:r>
            <a:r>
              <a:rPr lang="en-US" sz="1400" dirty="0" smtClean="0">
                <a:latin typeface="Arial Narrow" panose="020B0606020202030204" pitchFamily="34" charset="0"/>
              </a:rPr>
              <a:t>database. </a:t>
            </a:r>
            <a:endParaRPr lang="en-US" sz="1400" dirty="0">
              <a:latin typeface="Arial Narrow" panose="020B0606020202030204" pitchFamily="34" charset="0"/>
            </a:endParaRPr>
          </a:p>
        </p:txBody>
      </p:sp>
      <p:graphicFrame>
        <p:nvGraphicFramePr>
          <p:cNvPr id="8" name="Chart 7"/>
          <p:cNvGraphicFramePr>
            <a:graphicFrameLocks/>
          </p:cNvGraphicFramePr>
          <p:nvPr>
            <p:extLst/>
          </p:nvPr>
        </p:nvGraphicFramePr>
        <p:xfrm>
          <a:off x="464620" y="1867324"/>
          <a:ext cx="8208000" cy="39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403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061" y="5601234"/>
            <a:ext cx="695325" cy="193803"/>
          </a:xfrm>
          <a:prstGeom prst="rect">
            <a:avLst/>
          </a:prstGeom>
        </p:spPr>
        <p:txBody>
          <a:bodyPr vert="horz" wrap="square" lIns="0" tIns="9049" rIns="0" bIns="0" rtlCol="0">
            <a:spAutoFit/>
          </a:bodyPr>
          <a:lstStyle/>
          <a:p>
            <a:pPr marL="9525">
              <a:spcBef>
                <a:spcPts val="71"/>
              </a:spcBef>
            </a:pPr>
            <a:r>
              <a:rPr sz="1200" spc="-4" dirty="0">
                <a:solidFill>
                  <a:srgbClr val="FFFFFF"/>
                </a:solidFill>
                <a:latin typeface="Arial"/>
                <a:cs typeface="Arial"/>
              </a:rPr>
              <a:t>© </a:t>
            </a:r>
            <a:r>
              <a:rPr sz="1200" spc="-8" dirty="0">
                <a:solidFill>
                  <a:srgbClr val="FFFFFF"/>
                </a:solidFill>
                <a:latin typeface="Arial"/>
                <a:cs typeface="Arial"/>
              </a:rPr>
              <a:t>OECD</a:t>
            </a:r>
            <a:r>
              <a:rPr sz="1200" spc="-45" dirty="0">
                <a:solidFill>
                  <a:srgbClr val="FFFFFF"/>
                </a:solidFill>
                <a:latin typeface="Arial"/>
                <a:cs typeface="Arial"/>
              </a:rPr>
              <a:t> </a:t>
            </a:r>
            <a:r>
              <a:rPr sz="1200" spc="-4" dirty="0">
                <a:solidFill>
                  <a:srgbClr val="FFFFFF"/>
                </a:solidFill>
                <a:latin typeface="Arial"/>
                <a:cs typeface="Arial"/>
              </a:rPr>
              <a:t>|</a:t>
            </a:r>
            <a:endParaRPr sz="1200">
              <a:latin typeface="Arial"/>
              <a:cs typeface="Arial"/>
            </a:endParaRPr>
          </a:p>
        </p:txBody>
      </p:sp>
      <p:sp>
        <p:nvSpPr>
          <p:cNvPr id="3" name="object 3"/>
          <p:cNvSpPr/>
          <p:nvPr/>
        </p:nvSpPr>
        <p:spPr>
          <a:xfrm>
            <a:off x="3393566" y="2684907"/>
            <a:ext cx="2884170" cy="2107883"/>
          </a:xfrm>
          <a:custGeom>
            <a:avLst/>
            <a:gdLst/>
            <a:ahLst/>
            <a:cxnLst/>
            <a:rect l="l" t="t" r="r" b="b"/>
            <a:pathLst>
              <a:path w="3845559" h="2810510">
                <a:moveTo>
                  <a:pt x="0" y="2810256"/>
                </a:moveTo>
                <a:lnTo>
                  <a:pt x="3845052" y="2810256"/>
                </a:lnTo>
                <a:lnTo>
                  <a:pt x="3845052" y="0"/>
                </a:lnTo>
                <a:lnTo>
                  <a:pt x="0" y="0"/>
                </a:lnTo>
                <a:lnTo>
                  <a:pt x="0" y="2810256"/>
                </a:lnTo>
                <a:close/>
              </a:path>
            </a:pathLst>
          </a:custGeom>
          <a:solidFill>
            <a:srgbClr val="8EB4E2">
              <a:alpha val="50195"/>
            </a:srgbClr>
          </a:solidFill>
        </p:spPr>
        <p:txBody>
          <a:bodyPr wrap="square" lIns="0" tIns="0" rIns="0" bIns="0" rtlCol="0"/>
          <a:lstStyle/>
          <a:p>
            <a:endParaRPr sz="1350"/>
          </a:p>
        </p:txBody>
      </p:sp>
      <p:sp>
        <p:nvSpPr>
          <p:cNvPr id="5" name="object 5"/>
          <p:cNvSpPr txBox="1"/>
          <p:nvPr/>
        </p:nvSpPr>
        <p:spPr>
          <a:xfrm>
            <a:off x="8852154" y="5689474"/>
            <a:ext cx="71914" cy="124554"/>
          </a:xfrm>
          <a:prstGeom prst="rect">
            <a:avLst/>
          </a:prstGeom>
        </p:spPr>
        <p:txBody>
          <a:bodyPr vert="horz" wrap="square" lIns="0" tIns="9049" rIns="0" bIns="0" rtlCol="0">
            <a:spAutoFit/>
          </a:bodyPr>
          <a:lstStyle/>
          <a:p>
            <a:pPr marL="9525">
              <a:spcBef>
                <a:spcPts val="71"/>
              </a:spcBef>
            </a:pPr>
            <a:r>
              <a:rPr sz="750" spc="-4" dirty="0">
                <a:solidFill>
                  <a:srgbClr val="FFFFFF"/>
                </a:solidFill>
                <a:latin typeface="Arial"/>
                <a:cs typeface="Arial"/>
              </a:rPr>
              <a:t>3</a:t>
            </a:r>
            <a:endParaRPr sz="750">
              <a:latin typeface="Arial"/>
              <a:cs typeface="Arial"/>
            </a:endParaRPr>
          </a:p>
        </p:txBody>
      </p:sp>
      <p:sp>
        <p:nvSpPr>
          <p:cNvPr id="6" name="object 6"/>
          <p:cNvSpPr/>
          <p:nvPr/>
        </p:nvSpPr>
        <p:spPr>
          <a:xfrm>
            <a:off x="744664" y="2877503"/>
            <a:ext cx="2902268" cy="1161574"/>
          </a:xfrm>
          <a:custGeom>
            <a:avLst/>
            <a:gdLst/>
            <a:ahLst/>
            <a:cxnLst/>
            <a:rect l="l" t="t" r="r" b="b"/>
            <a:pathLst>
              <a:path w="3869690" h="1548764">
                <a:moveTo>
                  <a:pt x="3095243" y="0"/>
                </a:moveTo>
                <a:lnTo>
                  <a:pt x="0" y="0"/>
                </a:lnTo>
                <a:lnTo>
                  <a:pt x="774191" y="774191"/>
                </a:lnTo>
                <a:lnTo>
                  <a:pt x="0" y="1548383"/>
                </a:lnTo>
                <a:lnTo>
                  <a:pt x="3095243" y="1548383"/>
                </a:lnTo>
                <a:lnTo>
                  <a:pt x="3869436" y="774191"/>
                </a:lnTo>
                <a:lnTo>
                  <a:pt x="3095243" y="0"/>
                </a:lnTo>
                <a:close/>
              </a:path>
            </a:pathLst>
          </a:custGeom>
          <a:solidFill>
            <a:srgbClr val="C00000"/>
          </a:solidFill>
        </p:spPr>
        <p:txBody>
          <a:bodyPr wrap="square" lIns="0" tIns="0" rIns="0" bIns="0" rtlCol="0"/>
          <a:lstStyle/>
          <a:p>
            <a:endParaRPr sz="1350"/>
          </a:p>
        </p:txBody>
      </p:sp>
      <p:sp>
        <p:nvSpPr>
          <p:cNvPr id="7" name="object 7"/>
          <p:cNvSpPr/>
          <p:nvPr/>
        </p:nvSpPr>
        <p:spPr>
          <a:xfrm>
            <a:off x="744664" y="2877503"/>
            <a:ext cx="2902268" cy="1161574"/>
          </a:xfrm>
          <a:custGeom>
            <a:avLst/>
            <a:gdLst/>
            <a:ahLst/>
            <a:cxnLst/>
            <a:rect l="l" t="t" r="r" b="b"/>
            <a:pathLst>
              <a:path w="3869690" h="1548764">
                <a:moveTo>
                  <a:pt x="0" y="0"/>
                </a:moveTo>
                <a:lnTo>
                  <a:pt x="3095243" y="0"/>
                </a:lnTo>
                <a:lnTo>
                  <a:pt x="3869436" y="774191"/>
                </a:lnTo>
                <a:lnTo>
                  <a:pt x="3095243" y="1548383"/>
                </a:lnTo>
                <a:lnTo>
                  <a:pt x="0" y="1548383"/>
                </a:lnTo>
                <a:lnTo>
                  <a:pt x="774191" y="774191"/>
                </a:lnTo>
                <a:lnTo>
                  <a:pt x="0" y="0"/>
                </a:lnTo>
                <a:close/>
              </a:path>
            </a:pathLst>
          </a:custGeom>
          <a:ln w="25908">
            <a:solidFill>
              <a:srgbClr val="FFFFFF"/>
            </a:solidFill>
          </a:ln>
        </p:spPr>
        <p:txBody>
          <a:bodyPr wrap="square" lIns="0" tIns="0" rIns="0" bIns="0" rtlCol="0"/>
          <a:lstStyle/>
          <a:p>
            <a:endParaRPr sz="1350"/>
          </a:p>
        </p:txBody>
      </p:sp>
      <p:sp>
        <p:nvSpPr>
          <p:cNvPr id="8" name="object 8"/>
          <p:cNvSpPr txBox="1"/>
          <p:nvPr/>
        </p:nvSpPr>
        <p:spPr>
          <a:xfrm>
            <a:off x="1539050" y="3009718"/>
            <a:ext cx="1368266" cy="762869"/>
          </a:xfrm>
          <a:prstGeom prst="rect">
            <a:avLst/>
          </a:prstGeom>
        </p:spPr>
        <p:txBody>
          <a:bodyPr vert="horz" wrap="square" lIns="0" tIns="86201" rIns="0" bIns="0" rtlCol="0">
            <a:spAutoFit/>
          </a:bodyPr>
          <a:lstStyle/>
          <a:p>
            <a:pPr algn="ctr">
              <a:spcBef>
                <a:spcPts val="679"/>
              </a:spcBef>
            </a:pPr>
            <a:r>
              <a:rPr sz="2100" spc="-4" dirty="0">
                <a:solidFill>
                  <a:srgbClr val="FFFFFF"/>
                </a:solidFill>
                <a:latin typeface="Arial"/>
                <a:cs typeface="Arial"/>
              </a:rPr>
              <a:t>Phase</a:t>
            </a:r>
            <a:r>
              <a:rPr sz="2100" spc="-23" dirty="0">
                <a:solidFill>
                  <a:srgbClr val="FFFFFF"/>
                </a:solidFill>
                <a:latin typeface="Arial"/>
                <a:cs typeface="Arial"/>
              </a:rPr>
              <a:t> </a:t>
            </a:r>
            <a:r>
              <a:rPr sz="2100" spc="-4" dirty="0">
                <a:solidFill>
                  <a:srgbClr val="FFFFFF"/>
                </a:solidFill>
                <a:latin typeface="Arial"/>
                <a:cs typeface="Arial"/>
              </a:rPr>
              <a:t>1:</a:t>
            </a:r>
            <a:endParaRPr sz="2100">
              <a:latin typeface="Arial"/>
              <a:cs typeface="Arial"/>
            </a:endParaRPr>
          </a:p>
          <a:p>
            <a:pPr algn="ctr">
              <a:spcBef>
                <a:spcPts val="540"/>
              </a:spcBef>
            </a:pPr>
            <a:r>
              <a:rPr sz="1875" spc="-4" dirty="0">
                <a:solidFill>
                  <a:srgbClr val="FFFFFF"/>
                </a:solidFill>
                <a:latin typeface="Arial"/>
                <a:cs typeface="Arial"/>
              </a:rPr>
              <a:t>Containment</a:t>
            </a:r>
            <a:endParaRPr sz="1875">
              <a:latin typeface="Arial"/>
              <a:cs typeface="Arial"/>
            </a:endParaRPr>
          </a:p>
        </p:txBody>
      </p:sp>
      <p:sp>
        <p:nvSpPr>
          <p:cNvPr id="9" name="object 9"/>
          <p:cNvSpPr/>
          <p:nvPr/>
        </p:nvSpPr>
        <p:spPr>
          <a:xfrm>
            <a:off x="3356419" y="2877503"/>
            <a:ext cx="2902268" cy="1161574"/>
          </a:xfrm>
          <a:custGeom>
            <a:avLst/>
            <a:gdLst/>
            <a:ahLst/>
            <a:cxnLst/>
            <a:rect l="l" t="t" r="r" b="b"/>
            <a:pathLst>
              <a:path w="3869690" h="1548764">
                <a:moveTo>
                  <a:pt x="3095244" y="0"/>
                </a:moveTo>
                <a:lnTo>
                  <a:pt x="0" y="0"/>
                </a:lnTo>
                <a:lnTo>
                  <a:pt x="774191" y="774191"/>
                </a:lnTo>
                <a:lnTo>
                  <a:pt x="0" y="1548383"/>
                </a:lnTo>
                <a:lnTo>
                  <a:pt x="3095244" y="1548383"/>
                </a:lnTo>
                <a:lnTo>
                  <a:pt x="3869435" y="774191"/>
                </a:lnTo>
                <a:lnTo>
                  <a:pt x="3095244" y="0"/>
                </a:lnTo>
                <a:close/>
              </a:path>
            </a:pathLst>
          </a:custGeom>
          <a:solidFill>
            <a:srgbClr val="E36C09"/>
          </a:solidFill>
        </p:spPr>
        <p:txBody>
          <a:bodyPr wrap="square" lIns="0" tIns="0" rIns="0" bIns="0" rtlCol="0"/>
          <a:lstStyle/>
          <a:p>
            <a:endParaRPr sz="1350"/>
          </a:p>
        </p:txBody>
      </p:sp>
      <p:sp>
        <p:nvSpPr>
          <p:cNvPr id="10" name="object 10"/>
          <p:cNvSpPr/>
          <p:nvPr/>
        </p:nvSpPr>
        <p:spPr>
          <a:xfrm>
            <a:off x="3356419" y="2877503"/>
            <a:ext cx="2902268" cy="1161574"/>
          </a:xfrm>
          <a:custGeom>
            <a:avLst/>
            <a:gdLst/>
            <a:ahLst/>
            <a:cxnLst/>
            <a:rect l="l" t="t" r="r" b="b"/>
            <a:pathLst>
              <a:path w="3869690" h="1548764">
                <a:moveTo>
                  <a:pt x="0" y="0"/>
                </a:moveTo>
                <a:lnTo>
                  <a:pt x="3095244" y="0"/>
                </a:lnTo>
                <a:lnTo>
                  <a:pt x="3869435" y="774191"/>
                </a:lnTo>
                <a:lnTo>
                  <a:pt x="3095244" y="1548383"/>
                </a:lnTo>
                <a:lnTo>
                  <a:pt x="0" y="1548383"/>
                </a:lnTo>
                <a:lnTo>
                  <a:pt x="774191" y="774191"/>
                </a:lnTo>
                <a:lnTo>
                  <a:pt x="0" y="0"/>
                </a:lnTo>
                <a:close/>
              </a:path>
            </a:pathLst>
          </a:custGeom>
          <a:ln w="25908">
            <a:solidFill>
              <a:srgbClr val="FFFFFF"/>
            </a:solidFill>
          </a:ln>
        </p:spPr>
        <p:txBody>
          <a:bodyPr wrap="square" lIns="0" tIns="0" rIns="0" bIns="0" rtlCol="0"/>
          <a:lstStyle/>
          <a:p>
            <a:endParaRPr sz="1350"/>
          </a:p>
        </p:txBody>
      </p:sp>
      <p:sp>
        <p:nvSpPr>
          <p:cNvPr id="11" name="object 11"/>
          <p:cNvSpPr txBox="1"/>
          <p:nvPr/>
        </p:nvSpPr>
        <p:spPr>
          <a:xfrm>
            <a:off x="4017265" y="2870664"/>
            <a:ext cx="1636871" cy="1075936"/>
          </a:xfrm>
          <a:prstGeom prst="rect">
            <a:avLst/>
          </a:prstGeom>
        </p:spPr>
        <p:txBody>
          <a:bodyPr vert="horz" wrap="square" lIns="0" tIns="72390" rIns="0" bIns="0" rtlCol="0">
            <a:spAutoFit/>
          </a:bodyPr>
          <a:lstStyle/>
          <a:p>
            <a:pPr marL="150019" indent="141446">
              <a:spcBef>
                <a:spcPts val="570"/>
              </a:spcBef>
            </a:pPr>
            <a:r>
              <a:rPr sz="2100" spc="-4" dirty="0">
                <a:solidFill>
                  <a:srgbClr val="FFFFFF"/>
                </a:solidFill>
                <a:latin typeface="Arial"/>
                <a:cs typeface="Arial"/>
              </a:rPr>
              <a:t>Phase</a:t>
            </a:r>
            <a:r>
              <a:rPr sz="2100" spc="-19" dirty="0">
                <a:solidFill>
                  <a:srgbClr val="FFFFFF"/>
                </a:solidFill>
                <a:latin typeface="Arial"/>
                <a:cs typeface="Arial"/>
              </a:rPr>
              <a:t> </a:t>
            </a:r>
            <a:r>
              <a:rPr sz="2100" spc="-4" dirty="0">
                <a:solidFill>
                  <a:srgbClr val="FFFFFF"/>
                </a:solidFill>
                <a:latin typeface="Arial"/>
                <a:cs typeface="Arial"/>
              </a:rPr>
              <a:t>2:</a:t>
            </a:r>
            <a:endParaRPr sz="2100">
              <a:latin typeface="Arial"/>
              <a:cs typeface="Arial"/>
            </a:endParaRPr>
          </a:p>
          <a:p>
            <a:pPr marL="9525" marR="3810" indent="-1905" algn="ctr">
              <a:lnSpc>
                <a:spcPts val="2175"/>
              </a:lnSpc>
              <a:spcBef>
                <a:spcPts val="859"/>
              </a:spcBef>
            </a:pPr>
            <a:r>
              <a:rPr sz="2100" spc="-4" dirty="0">
                <a:solidFill>
                  <a:srgbClr val="FFFFFF"/>
                </a:solidFill>
                <a:latin typeface="Arial"/>
                <a:cs typeface="Arial"/>
              </a:rPr>
              <a:t>Co-existing  with</a:t>
            </a:r>
            <a:r>
              <a:rPr sz="2100" spc="-56" dirty="0">
                <a:solidFill>
                  <a:srgbClr val="FFFFFF"/>
                </a:solidFill>
                <a:latin typeface="Arial"/>
                <a:cs typeface="Arial"/>
              </a:rPr>
              <a:t> </a:t>
            </a:r>
            <a:r>
              <a:rPr sz="2100" dirty="0">
                <a:solidFill>
                  <a:srgbClr val="FFFFFF"/>
                </a:solidFill>
                <a:latin typeface="Arial"/>
                <a:cs typeface="Arial"/>
              </a:rPr>
              <a:t>Covid-19</a:t>
            </a:r>
            <a:endParaRPr sz="2100">
              <a:latin typeface="Arial"/>
              <a:cs typeface="Arial"/>
            </a:endParaRPr>
          </a:p>
        </p:txBody>
      </p:sp>
      <p:sp>
        <p:nvSpPr>
          <p:cNvPr id="12" name="object 12"/>
          <p:cNvSpPr/>
          <p:nvPr/>
        </p:nvSpPr>
        <p:spPr>
          <a:xfrm>
            <a:off x="5968174" y="2877503"/>
            <a:ext cx="2902268" cy="1161574"/>
          </a:xfrm>
          <a:custGeom>
            <a:avLst/>
            <a:gdLst/>
            <a:ahLst/>
            <a:cxnLst/>
            <a:rect l="l" t="t" r="r" b="b"/>
            <a:pathLst>
              <a:path w="3869690" h="1548764">
                <a:moveTo>
                  <a:pt x="3095243" y="0"/>
                </a:moveTo>
                <a:lnTo>
                  <a:pt x="0" y="0"/>
                </a:lnTo>
                <a:lnTo>
                  <a:pt x="774191" y="774191"/>
                </a:lnTo>
                <a:lnTo>
                  <a:pt x="0" y="1548383"/>
                </a:lnTo>
                <a:lnTo>
                  <a:pt x="3095243" y="1548383"/>
                </a:lnTo>
                <a:lnTo>
                  <a:pt x="3869435" y="774191"/>
                </a:lnTo>
                <a:lnTo>
                  <a:pt x="3095243" y="0"/>
                </a:lnTo>
                <a:close/>
              </a:path>
            </a:pathLst>
          </a:custGeom>
          <a:solidFill>
            <a:srgbClr val="00AF50"/>
          </a:solidFill>
        </p:spPr>
        <p:txBody>
          <a:bodyPr wrap="square" lIns="0" tIns="0" rIns="0" bIns="0" rtlCol="0"/>
          <a:lstStyle/>
          <a:p>
            <a:endParaRPr sz="1350"/>
          </a:p>
        </p:txBody>
      </p:sp>
      <p:sp>
        <p:nvSpPr>
          <p:cNvPr id="13" name="object 13"/>
          <p:cNvSpPr/>
          <p:nvPr/>
        </p:nvSpPr>
        <p:spPr>
          <a:xfrm>
            <a:off x="5968174" y="2877503"/>
            <a:ext cx="2902268" cy="1161574"/>
          </a:xfrm>
          <a:custGeom>
            <a:avLst/>
            <a:gdLst/>
            <a:ahLst/>
            <a:cxnLst/>
            <a:rect l="l" t="t" r="r" b="b"/>
            <a:pathLst>
              <a:path w="3869690" h="1548764">
                <a:moveTo>
                  <a:pt x="0" y="0"/>
                </a:moveTo>
                <a:lnTo>
                  <a:pt x="3095243" y="0"/>
                </a:lnTo>
                <a:lnTo>
                  <a:pt x="3869435" y="774191"/>
                </a:lnTo>
                <a:lnTo>
                  <a:pt x="3095243" y="1548383"/>
                </a:lnTo>
                <a:lnTo>
                  <a:pt x="0" y="1548383"/>
                </a:lnTo>
                <a:lnTo>
                  <a:pt x="774191" y="774191"/>
                </a:lnTo>
                <a:lnTo>
                  <a:pt x="0" y="0"/>
                </a:lnTo>
                <a:close/>
              </a:path>
            </a:pathLst>
          </a:custGeom>
          <a:ln w="25908">
            <a:solidFill>
              <a:srgbClr val="FFFFFF"/>
            </a:solidFill>
          </a:ln>
        </p:spPr>
        <p:txBody>
          <a:bodyPr wrap="square" lIns="0" tIns="0" rIns="0" bIns="0" rtlCol="0"/>
          <a:lstStyle/>
          <a:p>
            <a:endParaRPr sz="1350"/>
          </a:p>
        </p:txBody>
      </p:sp>
      <p:sp>
        <p:nvSpPr>
          <p:cNvPr id="14" name="object 14"/>
          <p:cNvSpPr txBox="1"/>
          <p:nvPr/>
        </p:nvSpPr>
        <p:spPr>
          <a:xfrm>
            <a:off x="6652070" y="2838553"/>
            <a:ext cx="1590199" cy="1110431"/>
          </a:xfrm>
          <a:prstGeom prst="rect">
            <a:avLst/>
          </a:prstGeom>
        </p:spPr>
        <p:txBody>
          <a:bodyPr vert="horz" wrap="square" lIns="0" tIns="20954" rIns="0" bIns="0" rtlCol="0">
            <a:spAutoFit/>
          </a:bodyPr>
          <a:lstStyle/>
          <a:p>
            <a:pPr marL="9525" marR="3810" indent="-476" algn="ctr">
              <a:lnSpc>
                <a:spcPct val="120500"/>
              </a:lnSpc>
              <a:spcBef>
                <a:spcPts val="164"/>
              </a:spcBef>
            </a:pPr>
            <a:r>
              <a:rPr sz="2100" spc="-4" dirty="0">
                <a:solidFill>
                  <a:srgbClr val="FFFFFF"/>
                </a:solidFill>
                <a:latin typeface="Arial"/>
                <a:cs typeface="Arial"/>
              </a:rPr>
              <a:t>Phase 3:  </a:t>
            </a:r>
            <a:r>
              <a:rPr sz="1875" spc="-23" dirty="0">
                <a:solidFill>
                  <a:srgbClr val="FFFFFF"/>
                </a:solidFill>
                <a:latin typeface="Arial"/>
                <a:cs typeface="Arial"/>
              </a:rPr>
              <a:t>Vaccine</a:t>
            </a:r>
            <a:r>
              <a:rPr sz="1875" spc="-41" dirty="0">
                <a:solidFill>
                  <a:srgbClr val="FFFFFF"/>
                </a:solidFill>
                <a:latin typeface="Arial"/>
                <a:cs typeface="Arial"/>
              </a:rPr>
              <a:t> </a:t>
            </a:r>
            <a:r>
              <a:rPr sz="1875" spc="-4" dirty="0">
                <a:solidFill>
                  <a:srgbClr val="FFFFFF"/>
                </a:solidFill>
                <a:latin typeface="Arial"/>
                <a:cs typeface="Arial"/>
              </a:rPr>
              <a:t>and/or  treatment</a:t>
            </a:r>
            <a:endParaRPr sz="1875">
              <a:latin typeface="Arial"/>
              <a:cs typeface="Arial"/>
            </a:endParaRPr>
          </a:p>
        </p:txBody>
      </p:sp>
      <p:sp>
        <p:nvSpPr>
          <p:cNvPr id="15" name="object 15"/>
          <p:cNvSpPr txBox="1"/>
          <p:nvPr/>
        </p:nvSpPr>
        <p:spPr>
          <a:xfrm>
            <a:off x="775030" y="4191476"/>
            <a:ext cx="1933575" cy="217367"/>
          </a:xfrm>
          <a:prstGeom prst="rect">
            <a:avLst/>
          </a:prstGeom>
        </p:spPr>
        <p:txBody>
          <a:bodyPr vert="horz" wrap="square" lIns="0" tIns="9525" rIns="0" bIns="0" rtlCol="0">
            <a:spAutoFit/>
          </a:bodyPr>
          <a:lstStyle/>
          <a:p>
            <a:pPr marL="9525">
              <a:spcBef>
                <a:spcPts val="75"/>
              </a:spcBef>
            </a:pPr>
            <a:r>
              <a:rPr sz="1350" spc="-4" dirty="0">
                <a:latin typeface="Arial"/>
                <a:cs typeface="Arial"/>
              </a:rPr>
              <a:t>Flattening </a:t>
            </a:r>
            <a:r>
              <a:rPr sz="1350" dirty="0">
                <a:latin typeface="Arial"/>
                <a:cs typeface="Arial"/>
              </a:rPr>
              <a:t>the </a:t>
            </a:r>
            <a:r>
              <a:rPr sz="1350" spc="-4" dirty="0">
                <a:latin typeface="Arial"/>
                <a:cs typeface="Arial"/>
              </a:rPr>
              <a:t>virus</a:t>
            </a:r>
            <a:r>
              <a:rPr sz="1350" spc="-19" dirty="0">
                <a:latin typeface="Arial"/>
                <a:cs typeface="Arial"/>
              </a:rPr>
              <a:t> </a:t>
            </a:r>
            <a:r>
              <a:rPr sz="1350" spc="-4" dirty="0">
                <a:latin typeface="Arial"/>
                <a:cs typeface="Arial"/>
              </a:rPr>
              <a:t>curve</a:t>
            </a:r>
            <a:endParaRPr sz="1350" dirty="0">
              <a:latin typeface="Arial"/>
              <a:cs typeface="Arial"/>
            </a:endParaRPr>
          </a:p>
        </p:txBody>
      </p:sp>
      <p:sp>
        <p:nvSpPr>
          <p:cNvPr id="16" name="object 16"/>
          <p:cNvSpPr txBox="1"/>
          <p:nvPr/>
        </p:nvSpPr>
        <p:spPr>
          <a:xfrm>
            <a:off x="6337553" y="4168615"/>
            <a:ext cx="1856423" cy="425116"/>
          </a:xfrm>
          <a:prstGeom prst="rect">
            <a:avLst/>
          </a:prstGeom>
        </p:spPr>
        <p:txBody>
          <a:bodyPr vert="horz" wrap="square" lIns="0" tIns="9525" rIns="0" bIns="0" rtlCol="0">
            <a:spAutoFit/>
          </a:bodyPr>
          <a:lstStyle/>
          <a:p>
            <a:pPr marL="9525" marR="3810">
              <a:spcBef>
                <a:spcPts val="75"/>
              </a:spcBef>
            </a:pPr>
            <a:r>
              <a:rPr sz="1350" spc="-4" dirty="0">
                <a:latin typeface="Arial"/>
                <a:cs typeface="Arial"/>
              </a:rPr>
              <a:t>Robust, sustainable</a:t>
            </a:r>
            <a:r>
              <a:rPr sz="1350" spc="-23" dirty="0">
                <a:latin typeface="Arial"/>
                <a:cs typeface="Arial"/>
              </a:rPr>
              <a:t> </a:t>
            </a:r>
            <a:r>
              <a:rPr sz="1350" spc="-4" dirty="0">
                <a:latin typeface="Arial"/>
                <a:cs typeface="Arial"/>
              </a:rPr>
              <a:t>and  inclusive</a:t>
            </a:r>
            <a:r>
              <a:rPr sz="1350" spc="8" dirty="0">
                <a:latin typeface="Arial"/>
                <a:cs typeface="Arial"/>
              </a:rPr>
              <a:t> </a:t>
            </a:r>
            <a:r>
              <a:rPr sz="1350" spc="-4" dirty="0">
                <a:latin typeface="Arial"/>
                <a:cs typeface="Arial"/>
              </a:rPr>
              <a:t>recovery</a:t>
            </a:r>
            <a:endParaRPr sz="1350">
              <a:latin typeface="Arial"/>
              <a:cs typeface="Arial"/>
            </a:endParaRPr>
          </a:p>
        </p:txBody>
      </p:sp>
      <p:sp>
        <p:nvSpPr>
          <p:cNvPr id="17" name="object 17"/>
          <p:cNvSpPr txBox="1"/>
          <p:nvPr/>
        </p:nvSpPr>
        <p:spPr>
          <a:xfrm>
            <a:off x="3452812" y="4185952"/>
            <a:ext cx="2492216" cy="425116"/>
          </a:xfrm>
          <a:prstGeom prst="rect">
            <a:avLst/>
          </a:prstGeom>
        </p:spPr>
        <p:txBody>
          <a:bodyPr vert="horz" wrap="square" lIns="0" tIns="9525" rIns="0" bIns="0" rtlCol="0">
            <a:spAutoFit/>
          </a:bodyPr>
          <a:lstStyle/>
          <a:p>
            <a:pPr marL="9525" marR="3810">
              <a:spcBef>
                <a:spcPts val="75"/>
              </a:spcBef>
            </a:pPr>
            <a:r>
              <a:rPr sz="1350" spc="-4" dirty="0">
                <a:latin typeface="Arial"/>
                <a:cs typeface="Arial"/>
              </a:rPr>
              <a:t>Restarting activity </a:t>
            </a:r>
            <a:r>
              <a:rPr sz="1350" spc="-11" dirty="0">
                <a:latin typeface="Arial"/>
                <a:cs typeface="Arial"/>
              </a:rPr>
              <a:t>while </a:t>
            </a:r>
            <a:r>
              <a:rPr sz="1350" spc="-4" dirty="0">
                <a:latin typeface="Arial"/>
                <a:cs typeface="Arial"/>
              </a:rPr>
              <a:t>avoiding  a second </a:t>
            </a:r>
            <a:r>
              <a:rPr sz="1350" spc="-11" dirty="0">
                <a:latin typeface="Arial"/>
                <a:cs typeface="Arial"/>
              </a:rPr>
              <a:t>wave </a:t>
            </a:r>
            <a:r>
              <a:rPr sz="1350" dirty="0">
                <a:latin typeface="Arial"/>
                <a:cs typeface="Arial"/>
              </a:rPr>
              <a:t>of</a:t>
            </a:r>
            <a:r>
              <a:rPr sz="1350" spc="30" dirty="0">
                <a:latin typeface="Arial"/>
                <a:cs typeface="Arial"/>
              </a:rPr>
              <a:t> </a:t>
            </a:r>
            <a:r>
              <a:rPr sz="1350" spc="-4" dirty="0">
                <a:latin typeface="Arial"/>
                <a:cs typeface="Arial"/>
              </a:rPr>
              <a:t>Covid-19</a:t>
            </a:r>
            <a:endParaRPr sz="1350" dirty="0">
              <a:latin typeface="Arial"/>
              <a:cs typeface="Arial"/>
            </a:endParaRPr>
          </a:p>
        </p:txBody>
      </p:sp>
      <p:sp>
        <p:nvSpPr>
          <p:cNvPr id="18" name="object 18"/>
          <p:cNvSpPr/>
          <p:nvPr/>
        </p:nvSpPr>
        <p:spPr>
          <a:xfrm>
            <a:off x="814959" y="4730876"/>
            <a:ext cx="7828121" cy="171450"/>
          </a:xfrm>
          <a:custGeom>
            <a:avLst/>
            <a:gdLst/>
            <a:ahLst/>
            <a:cxnLst/>
            <a:rect l="l" t="t" r="r" b="b"/>
            <a:pathLst>
              <a:path w="10437495" h="228600">
                <a:moveTo>
                  <a:pt x="228600" y="76200"/>
                </a:moveTo>
                <a:lnTo>
                  <a:pt x="0" y="76200"/>
                </a:lnTo>
                <a:lnTo>
                  <a:pt x="0" y="152400"/>
                </a:lnTo>
                <a:lnTo>
                  <a:pt x="228600" y="152400"/>
                </a:lnTo>
                <a:lnTo>
                  <a:pt x="228600" y="76200"/>
                </a:lnTo>
                <a:close/>
              </a:path>
              <a:path w="10437495" h="228600">
                <a:moveTo>
                  <a:pt x="533400" y="76200"/>
                </a:moveTo>
                <a:lnTo>
                  <a:pt x="304800" y="76200"/>
                </a:lnTo>
                <a:lnTo>
                  <a:pt x="304800" y="152400"/>
                </a:lnTo>
                <a:lnTo>
                  <a:pt x="533400" y="152400"/>
                </a:lnTo>
                <a:lnTo>
                  <a:pt x="533400" y="76200"/>
                </a:lnTo>
                <a:close/>
              </a:path>
              <a:path w="10437495" h="228600">
                <a:moveTo>
                  <a:pt x="838200" y="76200"/>
                </a:moveTo>
                <a:lnTo>
                  <a:pt x="609600" y="76200"/>
                </a:lnTo>
                <a:lnTo>
                  <a:pt x="609600" y="152400"/>
                </a:lnTo>
                <a:lnTo>
                  <a:pt x="838200" y="152400"/>
                </a:lnTo>
                <a:lnTo>
                  <a:pt x="838200" y="76200"/>
                </a:lnTo>
                <a:close/>
              </a:path>
              <a:path w="10437495" h="228600">
                <a:moveTo>
                  <a:pt x="1143000" y="76200"/>
                </a:moveTo>
                <a:lnTo>
                  <a:pt x="914400" y="76200"/>
                </a:lnTo>
                <a:lnTo>
                  <a:pt x="914400" y="152400"/>
                </a:lnTo>
                <a:lnTo>
                  <a:pt x="1143000" y="152400"/>
                </a:lnTo>
                <a:lnTo>
                  <a:pt x="1143000" y="76200"/>
                </a:lnTo>
                <a:close/>
              </a:path>
              <a:path w="10437495" h="228600">
                <a:moveTo>
                  <a:pt x="1447800" y="76200"/>
                </a:moveTo>
                <a:lnTo>
                  <a:pt x="1219200" y="76200"/>
                </a:lnTo>
                <a:lnTo>
                  <a:pt x="1219200" y="152400"/>
                </a:lnTo>
                <a:lnTo>
                  <a:pt x="1447800" y="152400"/>
                </a:lnTo>
                <a:lnTo>
                  <a:pt x="1447800" y="76200"/>
                </a:lnTo>
                <a:close/>
              </a:path>
              <a:path w="10437495" h="228600">
                <a:moveTo>
                  <a:pt x="1752600" y="76200"/>
                </a:moveTo>
                <a:lnTo>
                  <a:pt x="1524000" y="76200"/>
                </a:lnTo>
                <a:lnTo>
                  <a:pt x="1524000" y="152400"/>
                </a:lnTo>
                <a:lnTo>
                  <a:pt x="1752600" y="152400"/>
                </a:lnTo>
                <a:lnTo>
                  <a:pt x="1752600" y="76200"/>
                </a:lnTo>
                <a:close/>
              </a:path>
              <a:path w="10437495" h="228600">
                <a:moveTo>
                  <a:pt x="2057400" y="76200"/>
                </a:moveTo>
                <a:lnTo>
                  <a:pt x="1828800" y="76200"/>
                </a:lnTo>
                <a:lnTo>
                  <a:pt x="1828800" y="152400"/>
                </a:lnTo>
                <a:lnTo>
                  <a:pt x="2057400" y="152400"/>
                </a:lnTo>
                <a:lnTo>
                  <a:pt x="2057400" y="76200"/>
                </a:lnTo>
                <a:close/>
              </a:path>
              <a:path w="10437495" h="228600">
                <a:moveTo>
                  <a:pt x="2362200" y="76200"/>
                </a:moveTo>
                <a:lnTo>
                  <a:pt x="2133600" y="76200"/>
                </a:lnTo>
                <a:lnTo>
                  <a:pt x="2133600" y="152400"/>
                </a:lnTo>
                <a:lnTo>
                  <a:pt x="2362200" y="152400"/>
                </a:lnTo>
                <a:lnTo>
                  <a:pt x="2362200" y="76200"/>
                </a:lnTo>
                <a:close/>
              </a:path>
              <a:path w="10437495" h="228600">
                <a:moveTo>
                  <a:pt x="2667000" y="76200"/>
                </a:moveTo>
                <a:lnTo>
                  <a:pt x="2438400" y="76200"/>
                </a:lnTo>
                <a:lnTo>
                  <a:pt x="2438400" y="152400"/>
                </a:lnTo>
                <a:lnTo>
                  <a:pt x="2667000" y="152400"/>
                </a:lnTo>
                <a:lnTo>
                  <a:pt x="2667000" y="76200"/>
                </a:lnTo>
                <a:close/>
              </a:path>
              <a:path w="10437495" h="228600">
                <a:moveTo>
                  <a:pt x="2971800" y="76200"/>
                </a:moveTo>
                <a:lnTo>
                  <a:pt x="2743200" y="76200"/>
                </a:lnTo>
                <a:lnTo>
                  <a:pt x="2743200" y="152400"/>
                </a:lnTo>
                <a:lnTo>
                  <a:pt x="2971800" y="152400"/>
                </a:lnTo>
                <a:lnTo>
                  <a:pt x="2971800" y="76200"/>
                </a:lnTo>
                <a:close/>
              </a:path>
              <a:path w="10437495" h="228600">
                <a:moveTo>
                  <a:pt x="3276600" y="76200"/>
                </a:moveTo>
                <a:lnTo>
                  <a:pt x="3048000" y="76200"/>
                </a:lnTo>
                <a:lnTo>
                  <a:pt x="3048000" y="152400"/>
                </a:lnTo>
                <a:lnTo>
                  <a:pt x="3276600" y="152400"/>
                </a:lnTo>
                <a:lnTo>
                  <a:pt x="3276600" y="76200"/>
                </a:lnTo>
                <a:close/>
              </a:path>
              <a:path w="10437495" h="228600">
                <a:moveTo>
                  <a:pt x="3581400" y="76200"/>
                </a:moveTo>
                <a:lnTo>
                  <a:pt x="3352800" y="76200"/>
                </a:lnTo>
                <a:lnTo>
                  <a:pt x="3352800" y="152400"/>
                </a:lnTo>
                <a:lnTo>
                  <a:pt x="3581400" y="152400"/>
                </a:lnTo>
                <a:lnTo>
                  <a:pt x="3581400" y="76200"/>
                </a:lnTo>
                <a:close/>
              </a:path>
              <a:path w="10437495" h="228600">
                <a:moveTo>
                  <a:pt x="3886200" y="76200"/>
                </a:moveTo>
                <a:lnTo>
                  <a:pt x="3657600" y="76200"/>
                </a:lnTo>
                <a:lnTo>
                  <a:pt x="3657600" y="152400"/>
                </a:lnTo>
                <a:lnTo>
                  <a:pt x="3886200" y="152400"/>
                </a:lnTo>
                <a:lnTo>
                  <a:pt x="3886200" y="76200"/>
                </a:lnTo>
                <a:close/>
              </a:path>
              <a:path w="10437495" h="228600">
                <a:moveTo>
                  <a:pt x="4191000" y="76200"/>
                </a:moveTo>
                <a:lnTo>
                  <a:pt x="3962400" y="76200"/>
                </a:lnTo>
                <a:lnTo>
                  <a:pt x="3962400" y="152400"/>
                </a:lnTo>
                <a:lnTo>
                  <a:pt x="4191000" y="152400"/>
                </a:lnTo>
                <a:lnTo>
                  <a:pt x="4191000" y="76200"/>
                </a:lnTo>
                <a:close/>
              </a:path>
              <a:path w="10437495" h="228600">
                <a:moveTo>
                  <a:pt x="4495800" y="76200"/>
                </a:moveTo>
                <a:lnTo>
                  <a:pt x="4267200" y="76200"/>
                </a:lnTo>
                <a:lnTo>
                  <a:pt x="4267200" y="152400"/>
                </a:lnTo>
                <a:lnTo>
                  <a:pt x="4495800" y="152400"/>
                </a:lnTo>
                <a:lnTo>
                  <a:pt x="4495800" y="76200"/>
                </a:lnTo>
                <a:close/>
              </a:path>
              <a:path w="10437495" h="228600">
                <a:moveTo>
                  <a:pt x="4800600" y="76200"/>
                </a:moveTo>
                <a:lnTo>
                  <a:pt x="4572000" y="76200"/>
                </a:lnTo>
                <a:lnTo>
                  <a:pt x="4572000" y="152400"/>
                </a:lnTo>
                <a:lnTo>
                  <a:pt x="4800600" y="152400"/>
                </a:lnTo>
                <a:lnTo>
                  <a:pt x="4800600" y="76200"/>
                </a:lnTo>
                <a:close/>
              </a:path>
              <a:path w="10437495" h="228600">
                <a:moveTo>
                  <a:pt x="5105400" y="76200"/>
                </a:moveTo>
                <a:lnTo>
                  <a:pt x="4876800" y="76200"/>
                </a:lnTo>
                <a:lnTo>
                  <a:pt x="4876800" y="152400"/>
                </a:lnTo>
                <a:lnTo>
                  <a:pt x="5105400" y="152400"/>
                </a:lnTo>
                <a:lnTo>
                  <a:pt x="5105400" y="76200"/>
                </a:lnTo>
                <a:close/>
              </a:path>
              <a:path w="10437495" h="228600">
                <a:moveTo>
                  <a:pt x="5410200" y="76200"/>
                </a:moveTo>
                <a:lnTo>
                  <a:pt x="5181600" y="76200"/>
                </a:lnTo>
                <a:lnTo>
                  <a:pt x="5181600" y="152400"/>
                </a:lnTo>
                <a:lnTo>
                  <a:pt x="5410200" y="152400"/>
                </a:lnTo>
                <a:lnTo>
                  <a:pt x="5410200" y="76200"/>
                </a:lnTo>
                <a:close/>
              </a:path>
              <a:path w="10437495" h="228600">
                <a:moveTo>
                  <a:pt x="5714999" y="76200"/>
                </a:moveTo>
                <a:lnTo>
                  <a:pt x="5486399" y="76200"/>
                </a:lnTo>
                <a:lnTo>
                  <a:pt x="5486399" y="152400"/>
                </a:lnTo>
                <a:lnTo>
                  <a:pt x="5714999" y="152400"/>
                </a:lnTo>
                <a:lnTo>
                  <a:pt x="5714999" y="76200"/>
                </a:lnTo>
                <a:close/>
              </a:path>
              <a:path w="10437495" h="228600">
                <a:moveTo>
                  <a:pt x="6019799" y="76200"/>
                </a:moveTo>
                <a:lnTo>
                  <a:pt x="5791199" y="76200"/>
                </a:lnTo>
                <a:lnTo>
                  <a:pt x="5791199" y="152400"/>
                </a:lnTo>
                <a:lnTo>
                  <a:pt x="6019799" y="152400"/>
                </a:lnTo>
                <a:lnTo>
                  <a:pt x="6019799" y="76200"/>
                </a:lnTo>
                <a:close/>
              </a:path>
              <a:path w="10437495" h="228600">
                <a:moveTo>
                  <a:pt x="6324599" y="76200"/>
                </a:moveTo>
                <a:lnTo>
                  <a:pt x="6095999" y="76200"/>
                </a:lnTo>
                <a:lnTo>
                  <a:pt x="6095999" y="152400"/>
                </a:lnTo>
                <a:lnTo>
                  <a:pt x="6324599" y="152400"/>
                </a:lnTo>
                <a:lnTo>
                  <a:pt x="6324599" y="76200"/>
                </a:lnTo>
                <a:close/>
              </a:path>
              <a:path w="10437495" h="228600">
                <a:moveTo>
                  <a:pt x="6629400" y="76200"/>
                </a:moveTo>
                <a:lnTo>
                  <a:pt x="6400799" y="76200"/>
                </a:lnTo>
                <a:lnTo>
                  <a:pt x="6400799" y="152400"/>
                </a:lnTo>
                <a:lnTo>
                  <a:pt x="6629400" y="152400"/>
                </a:lnTo>
                <a:lnTo>
                  <a:pt x="6629400" y="76200"/>
                </a:lnTo>
                <a:close/>
              </a:path>
              <a:path w="10437495" h="228600">
                <a:moveTo>
                  <a:pt x="6934200" y="76200"/>
                </a:moveTo>
                <a:lnTo>
                  <a:pt x="6705600" y="76200"/>
                </a:lnTo>
                <a:lnTo>
                  <a:pt x="6705600" y="152400"/>
                </a:lnTo>
                <a:lnTo>
                  <a:pt x="6934200" y="152400"/>
                </a:lnTo>
                <a:lnTo>
                  <a:pt x="6934200" y="76200"/>
                </a:lnTo>
                <a:close/>
              </a:path>
              <a:path w="10437495" h="228600">
                <a:moveTo>
                  <a:pt x="7239000" y="76200"/>
                </a:moveTo>
                <a:lnTo>
                  <a:pt x="7010400" y="76200"/>
                </a:lnTo>
                <a:lnTo>
                  <a:pt x="7010400" y="152400"/>
                </a:lnTo>
                <a:lnTo>
                  <a:pt x="7239000" y="152400"/>
                </a:lnTo>
                <a:lnTo>
                  <a:pt x="7239000" y="76200"/>
                </a:lnTo>
                <a:close/>
              </a:path>
              <a:path w="10437495" h="228600">
                <a:moveTo>
                  <a:pt x="7543800" y="76200"/>
                </a:moveTo>
                <a:lnTo>
                  <a:pt x="7315200" y="76200"/>
                </a:lnTo>
                <a:lnTo>
                  <a:pt x="7315200" y="152400"/>
                </a:lnTo>
                <a:lnTo>
                  <a:pt x="7543800" y="152400"/>
                </a:lnTo>
                <a:lnTo>
                  <a:pt x="7543800" y="76200"/>
                </a:lnTo>
                <a:close/>
              </a:path>
              <a:path w="10437495" h="228600">
                <a:moveTo>
                  <a:pt x="7848600" y="76200"/>
                </a:moveTo>
                <a:lnTo>
                  <a:pt x="7620000" y="76200"/>
                </a:lnTo>
                <a:lnTo>
                  <a:pt x="7620000" y="152400"/>
                </a:lnTo>
                <a:lnTo>
                  <a:pt x="7848600" y="152400"/>
                </a:lnTo>
                <a:lnTo>
                  <a:pt x="7848600" y="76200"/>
                </a:lnTo>
                <a:close/>
              </a:path>
              <a:path w="10437495" h="228600">
                <a:moveTo>
                  <a:pt x="8153400" y="76200"/>
                </a:moveTo>
                <a:lnTo>
                  <a:pt x="7924800" y="76200"/>
                </a:lnTo>
                <a:lnTo>
                  <a:pt x="7924800" y="152400"/>
                </a:lnTo>
                <a:lnTo>
                  <a:pt x="8153400" y="152400"/>
                </a:lnTo>
                <a:lnTo>
                  <a:pt x="8153400" y="76200"/>
                </a:lnTo>
                <a:close/>
              </a:path>
              <a:path w="10437495" h="228600">
                <a:moveTo>
                  <a:pt x="8458200" y="76200"/>
                </a:moveTo>
                <a:lnTo>
                  <a:pt x="8229600" y="76200"/>
                </a:lnTo>
                <a:lnTo>
                  <a:pt x="8229600" y="152400"/>
                </a:lnTo>
                <a:lnTo>
                  <a:pt x="8458200" y="152400"/>
                </a:lnTo>
                <a:lnTo>
                  <a:pt x="8458200" y="76200"/>
                </a:lnTo>
                <a:close/>
              </a:path>
              <a:path w="10437495" h="228600">
                <a:moveTo>
                  <a:pt x="8763000" y="76200"/>
                </a:moveTo>
                <a:lnTo>
                  <a:pt x="8534400" y="76200"/>
                </a:lnTo>
                <a:lnTo>
                  <a:pt x="8534400" y="152400"/>
                </a:lnTo>
                <a:lnTo>
                  <a:pt x="8763000" y="152400"/>
                </a:lnTo>
                <a:lnTo>
                  <a:pt x="8763000" y="76200"/>
                </a:lnTo>
                <a:close/>
              </a:path>
              <a:path w="10437495" h="228600">
                <a:moveTo>
                  <a:pt x="9067800" y="76200"/>
                </a:moveTo>
                <a:lnTo>
                  <a:pt x="8839200" y="76200"/>
                </a:lnTo>
                <a:lnTo>
                  <a:pt x="8839200" y="152400"/>
                </a:lnTo>
                <a:lnTo>
                  <a:pt x="9067800" y="152400"/>
                </a:lnTo>
                <a:lnTo>
                  <a:pt x="9067800" y="76200"/>
                </a:lnTo>
                <a:close/>
              </a:path>
              <a:path w="10437495" h="228600">
                <a:moveTo>
                  <a:pt x="9372600" y="76200"/>
                </a:moveTo>
                <a:lnTo>
                  <a:pt x="9144000" y="76200"/>
                </a:lnTo>
                <a:lnTo>
                  <a:pt x="9144000" y="152400"/>
                </a:lnTo>
                <a:lnTo>
                  <a:pt x="9372600" y="152400"/>
                </a:lnTo>
                <a:lnTo>
                  <a:pt x="9372600" y="76200"/>
                </a:lnTo>
                <a:close/>
              </a:path>
              <a:path w="10437495" h="228600">
                <a:moveTo>
                  <a:pt x="9677400" y="76200"/>
                </a:moveTo>
                <a:lnTo>
                  <a:pt x="9448800" y="76200"/>
                </a:lnTo>
                <a:lnTo>
                  <a:pt x="9448800" y="152400"/>
                </a:lnTo>
                <a:lnTo>
                  <a:pt x="9677400" y="152400"/>
                </a:lnTo>
                <a:lnTo>
                  <a:pt x="9677400" y="76200"/>
                </a:lnTo>
                <a:close/>
              </a:path>
              <a:path w="10437495" h="228600">
                <a:moveTo>
                  <a:pt x="9982200" y="76200"/>
                </a:moveTo>
                <a:lnTo>
                  <a:pt x="9753600" y="76200"/>
                </a:lnTo>
                <a:lnTo>
                  <a:pt x="9753600" y="152400"/>
                </a:lnTo>
                <a:lnTo>
                  <a:pt x="9982200" y="152400"/>
                </a:lnTo>
                <a:lnTo>
                  <a:pt x="9982200" y="76200"/>
                </a:lnTo>
                <a:close/>
              </a:path>
              <a:path w="10437495" h="228600">
                <a:moveTo>
                  <a:pt x="10208514" y="0"/>
                </a:moveTo>
                <a:lnTo>
                  <a:pt x="10208514" y="228600"/>
                </a:lnTo>
                <a:lnTo>
                  <a:pt x="10360914" y="152400"/>
                </a:lnTo>
                <a:lnTo>
                  <a:pt x="10246614" y="152400"/>
                </a:lnTo>
                <a:lnTo>
                  <a:pt x="10246614" y="76200"/>
                </a:lnTo>
                <a:lnTo>
                  <a:pt x="10360914" y="76200"/>
                </a:lnTo>
                <a:lnTo>
                  <a:pt x="10208514" y="0"/>
                </a:lnTo>
                <a:close/>
              </a:path>
              <a:path w="10437495" h="228600">
                <a:moveTo>
                  <a:pt x="10208514" y="76200"/>
                </a:moveTo>
                <a:lnTo>
                  <a:pt x="10058400" y="76200"/>
                </a:lnTo>
                <a:lnTo>
                  <a:pt x="10058400" y="152400"/>
                </a:lnTo>
                <a:lnTo>
                  <a:pt x="10208514" y="152400"/>
                </a:lnTo>
                <a:lnTo>
                  <a:pt x="10208514" y="76200"/>
                </a:lnTo>
                <a:close/>
              </a:path>
              <a:path w="10437495" h="228600">
                <a:moveTo>
                  <a:pt x="10360914" y="76200"/>
                </a:moveTo>
                <a:lnTo>
                  <a:pt x="10246614" y="76200"/>
                </a:lnTo>
                <a:lnTo>
                  <a:pt x="10246614" y="152400"/>
                </a:lnTo>
                <a:lnTo>
                  <a:pt x="10360914" y="152400"/>
                </a:lnTo>
                <a:lnTo>
                  <a:pt x="10437114" y="114300"/>
                </a:lnTo>
                <a:lnTo>
                  <a:pt x="10360914" y="76200"/>
                </a:lnTo>
                <a:close/>
              </a:path>
            </a:pathLst>
          </a:custGeom>
          <a:solidFill>
            <a:srgbClr val="22AC25"/>
          </a:solidFill>
        </p:spPr>
        <p:txBody>
          <a:bodyPr wrap="square" lIns="0" tIns="0" rIns="0" bIns="0" rtlCol="0"/>
          <a:lstStyle/>
          <a:p>
            <a:endParaRPr sz="1350"/>
          </a:p>
        </p:txBody>
      </p:sp>
      <p:sp>
        <p:nvSpPr>
          <p:cNvPr id="19" name="object 19"/>
          <p:cNvSpPr txBox="1"/>
          <p:nvPr/>
        </p:nvSpPr>
        <p:spPr>
          <a:xfrm>
            <a:off x="3665887" y="4861941"/>
            <a:ext cx="2451734" cy="240450"/>
          </a:xfrm>
          <a:prstGeom prst="rect">
            <a:avLst/>
          </a:prstGeom>
        </p:spPr>
        <p:txBody>
          <a:bodyPr vert="horz" wrap="square" lIns="0" tIns="9525" rIns="0" bIns="0" rtlCol="0">
            <a:spAutoFit/>
          </a:bodyPr>
          <a:lstStyle/>
          <a:p>
            <a:pPr marL="9525">
              <a:spcBef>
                <a:spcPts val="75"/>
              </a:spcBef>
            </a:pPr>
            <a:r>
              <a:rPr sz="1500" b="1" dirty="0">
                <a:solidFill>
                  <a:srgbClr val="22AC25"/>
                </a:solidFill>
                <a:latin typeface="Arial"/>
                <a:cs typeface="Arial"/>
              </a:rPr>
              <a:t>Policy agility and</a:t>
            </a:r>
            <a:r>
              <a:rPr sz="1500" b="1" spc="-68" dirty="0">
                <a:solidFill>
                  <a:srgbClr val="22AC25"/>
                </a:solidFill>
                <a:latin typeface="Arial"/>
                <a:cs typeface="Arial"/>
              </a:rPr>
              <a:t> </a:t>
            </a:r>
            <a:r>
              <a:rPr sz="1500" b="1" spc="-4" dirty="0">
                <a:solidFill>
                  <a:srgbClr val="22AC25"/>
                </a:solidFill>
                <a:latin typeface="Arial"/>
                <a:cs typeface="Arial"/>
              </a:rPr>
              <a:t>flexibility</a:t>
            </a:r>
            <a:endParaRPr sz="1500">
              <a:latin typeface="Arial"/>
              <a:cs typeface="Arial"/>
            </a:endParaRPr>
          </a:p>
        </p:txBody>
      </p:sp>
      <p:sp>
        <p:nvSpPr>
          <p:cNvPr id="20" name="object 20"/>
          <p:cNvSpPr/>
          <p:nvPr/>
        </p:nvSpPr>
        <p:spPr>
          <a:xfrm>
            <a:off x="2047113" y="2597944"/>
            <a:ext cx="6584156" cy="171450"/>
          </a:xfrm>
          <a:custGeom>
            <a:avLst/>
            <a:gdLst/>
            <a:ahLst/>
            <a:cxnLst/>
            <a:rect l="l" t="t" r="r" b="b"/>
            <a:pathLst>
              <a:path w="8778875" h="228600">
                <a:moveTo>
                  <a:pt x="8778113" y="22987"/>
                </a:moveTo>
                <a:lnTo>
                  <a:pt x="8549513" y="24384"/>
                </a:lnTo>
                <a:lnTo>
                  <a:pt x="8550021" y="100584"/>
                </a:lnTo>
                <a:lnTo>
                  <a:pt x="8778621" y="99187"/>
                </a:lnTo>
                <a:lnTo>
                  <a:pt x="8778113" y="22987"/>
                </a:lnTo>
                <a:close/>
              </a:path>
              <a:path w="8778875" h="228600">
                <a:moveTo>
                  <a:pt x="8473313" y="24891"/>
                </a:moveTo>
                <a:lnTo>
                  <a:pt x="8244713" y="26288"/>
                </a:lnTo>
                <a:lnTo>
                  <a:pt x="8245221" y="102488"/>
                </a:lnTo>
                <a:lnTo>
                  <a:pt x="8473821" y="101091"/>
                </a:lnTo>
                <a:lnTo>
                  <a:pt x="8473313" y="24891"/>
                </a:lnTo>
                <a:close/>
              </a:path>
              <a:path w="8778875" h="228600">
                <a:moveTo>
                  <a:pt x="8168513" y="26797"/>
                </a:moveTo>
                <a:lnTo>
                  <a:pt x="7939913" y="28194"/>
                </a:lnTo>
                <a:lnTo>
                  <a:pt x="7940421" y="104394"/>
                </a:lnTo>
                <a:lnTo>
                  <a:pt x="8169021" y="102997"/>
                </a:lnTo>
                <a:lnTo>
                  <a:pt x="8168513" y="26797"/>
                </a:lnTo>
                <a:close/>
              </a:path>
              <a:path w="8778875" h="228600">
                <a:moveTo>
                  <a:pt x="7863713" y="28701"/>
                </a:moveTo>
                <a:lnTo>
                  <a:pt x="7635113" y="30099"/>
                </a:lnTo>
                <a:lnTo>
                  <a:pt x="7635621" y="106299"/>
                </a:lnTo>
                <a:lnTo>
                  <a:pt x="7864221" y="104901"/>
                </a:lnTo>
                <a:lnTo>
                  <a:pt x="7863713" y="28701"/>
                </a:lnTo>
                <a:close/>
              </a:path>
              <a:path w="8778875" h="228600">
                <a:moveTo>
                  <a:pt x="7558913" y="30607"/>
                </a:moveTo>
                <a:lnTo>
                  <a:pt x="7330313" y="32003"/>
                </a:lnTo>
                <a:lnTo>
                  <a:pt x="7330821" y="108203"/>
                </a:lnTo>
                <a:lnTo>
                  <a:pt x="7559421" y="106807"/>
                </a:lnTo>
                <a:lnTo>
                  <a:pt x="7558913" y="30607"/>
                </a:lnTo>
                <a:close/>
              </a:path>
              <a:path w="8778875" h="228600">
                <a:moveTo>
                  <a:pt x="7254113" y="32512"/>
                </a:moveTo>
                <a:lnTo>
                  <a:pt x="7025513" y="33909"/>
                </a:lnTo>
                <a:lnTo>
                  <a:pt x="7026021" y="110109"/>
                </a:lnTo>
                <a:lnTo>
                  <a:pt x="7254621" y="108712"/>
                </a:lnTo>
                <a:lnTo>
                  <a:pt x="7254113" y="32512"/>
                </a:lnTo>
                <a:close/>
              </a:path>
              <a:path w="8778875" h="228600">
                <a:moveTo>
                  <a:pt x="6949313" y="34416"/>
                </a:moveTo>
                <a:lnTo>
                  <a:pt x="6720713" y="35813"/>
                </a:lnTo>
                <a:lnTo>
                  <a:pt x="6721221" y="112013"/>
                </a:lnTo>
                <a:lnTo>
                  <a:pt x="6949821" y="110616"/>
                </a:lnTo>
                <a:lnTo>
                  <a:pt x="6949313" y="34416"/>
                </a:lnTo>
                <a:close/>
              </a:path>
              <a:path w="8778875" h="228600">
                <a:moveTo>
                  <a:pt x="6644513" y="36195"/>
                </a:moveTo>
                <a:lnTo>
                  <a:pt x="6415913" y="37719"/>
                </a:lnTo>
                <a:lnTo>
                  <a:pt x="6416421" y="113919"/>
                </a:lnTo>
                <a:lnTo>
                  <a:pt x="6645021" y="112395"/>
                </a:lnTo>
                <a:lnTo>
                  <a:pt x="6644513" y="36195"/>
                </a:lnTo>
                <a:close/>
              </a:path>
              <a:path w="8778875" h="228600">
                <a:moveTo>
                  <a:pt x="6339713" y="38100"/>
                </a:moveTo>
                <a:lnTo>
                  <a:pt x="6111113" y="39624"/>
                </a:lnTo>
                <a:lnTo>
                  <a:pt x="6111621" y="115824"/>
                </a:lnTo>
                <a:lnTo>
                  <a:pt x="6340221" y="114300"/>
                </a:lnTo>
                <a:lnTo>
                  <a:pt x="6339713" y="38100"/>
                </a:lnTo>
                <a:close/>
              </a:path>
              <a:path w="8778875" h="228600">
                <a:moveTo>
                  <a:pt x="6034913" y="40004"/>
                </a:moveTo>
                <a:lnTo>
                  <a:pt x="5806313" y="41401"/>
                </a:lnTo>
                <a:lnTo>
                  <a:pt x="5806821" y="117601"/>
                </a:lnTo>
                <a:lnTo>
                  <a:pt x="6035421" y="116204"/>
                </a:lnTo>
                <a:lnTo>
                  <a:pt x="6034913" y="40004"/>
                </a:lnTo>
                <a:close/>
              </a:path>
              <a:path w="8778875" h="228600">
                <a:moveTo>
                  <a:pt x="5730113" y="41910"/>
                </a:moveTo>
                <a:lnTo>
                  <a:pt x="5501513" y="43307"/>
                </a:lnTo>
                <a:lnTo>
                  <a:pt x="5502021" y="119507"/>
                </a:lnTo>
                <a:lnTo>
                  <a:pt x="5730621" y="118110"/>
                </a:lnTo>
                <a:lnTo>
                  <a:pt x="5730113" y="41910"/>
                </a:lnTo>
                <a:close/>
              </a:path>
              <a:path w="8778875" h="228600">
                <a:moveTo>
                  <a:pt x="5425440" y="43814"/>
                </a:moveTo>
                <a:lnTo>
                  <a:pt x="5196840" y="45212"/>
                </a:lnTo>
                <a:lnTo>
                  <a:pt x="5197221" y="121412"/>
                </a:lnTo>
                <a:lnTo>
                  <a:pt x="5425821" y="120014"/>
                </a:lnTo>
                <a:lnTo>
                  <a:pt x="5425440" y="43814"/>
                </a:lnTo>
                <a:close/>
              </a:path>
              <a:path w="8778875" h="228600">
                <a:moveTo>
                  <a:pt x="5120640" y="45720"/>
                </a:moveTo>
                <a:lnTo>
                  <a:pt x="4892040" y="47116"/>
                </a:lnTo>
                <a:lnTo>
                  <a:pt x="4892421" y="123316"/>
                </a:lnTo>
                <a:lnTo>
                  <a:pt x="5121021" y="121920"/>
                </a:lnTo>
                <a:lnTo>
                  <a:pt x="5120640" y="45720"/>
                </a:lnTo>
                <a:close/>
              </a:path>
              <a:path w="8778875" h="228600">
                <a:moveTo>
                  <a:pt x="4815840" y="47625"/>
                </a:moveTo>
                <a:lnTo>
                  <a:pt x="4587240" y="49022"/>
                </a:lnTo>
                <a:lnTo>
                  <a:pt x="4587621" y="125222"/>
                </a:lnTo>
                <a:lnTo>
                  <a:pt x="4816221" y="123825"/>
                </a:lnTo>
                <a:lnTo>
                  <a:pt x="4815840" y="47625"/>
                </a:lnTo>
                <a:close/>
              </a:path>
              <a:path w="8778875" h="228600">
                <a:moveTo>
                  <a:pt x="4511040" y="49529"/>
                </a:moveTo>
                <a:lnTo>
                  <a:pt x="4282440" y="50926"/>
                </a:lnTo>
                <a:lnTo>
                  <a:pt x="4282821" y="127126"/>
                </a:lnTo>
                <a:lnTo>
                  <a:pt x="4511421" y="125729"/>
                </a:lnTo>
                <a:lnTo>
                  <a:pt x="4511040" y="49529"/>
                </a:lnTo>
                <a:close/>
              </a:path>
              <a:path w="8778875" h="228600">
                <a:moveTo>
                  <a:pt x="4206240" y="51435"/>
                </a:moveTo>
                <a:lnTo>
                  <a:pt x="3977640" y="52832"/>
                </a:lnTo>
                <a:lnTo>
                  <a:pt x="3978021" y="129032"/>
                </a:lnTo>
                <a:lnTo>
                  <a:pt x="4206621" y="127635"/>
                </a:lnTo>
                <a:lnTo>
                  <a:pt x="4206240" y="51435"/>
                </a:lnTo>
                <a:close/>
              </a:path>
              <a:path w="8778875" h="228600">
                <a:moveTo>
                  <a:pt x="3901440" y="53339"/>
                </a:moveTo>
                <a:lnTo>
                  <a:pt x="3672840" y="54737"/>
                </a:lnTo>
                <a:lnTo>
                  <a:pt x="3673348" y="130937"/>
                </a:lnTo>
                <a:lnTo>
                  <a:pt x="3901821" y="129539"/>
                </a:lnTo>
                <a:lnTo>
                  <a:pt x="3901440" y="53339"/>
                </a:lnTo>
                <a:close/>
              </a:path>
              <a:path w="8778875" h="228600">
                <a:moveTo>
                  <a:pt x="3596640" y="55245"/>
                </a:moveTo>
                <a:lnTo>
                  <a:pt x="3368040" y="56641"/>
                </a:lnTo>
                <a:lnTo>
                  <a:pt x="3368548" y="132841"/>
                </a:lnTo>
                <a:lnTo>
                  <a:pt x="3597148" y="131445"/>
                </a:lnTo>
                <a:lnTo>
                  <a:pt x="3596640" y="55245"/>
                </a:lnTo>
                <a:close/>
              </a:path>
              <a:path w="8778875" h="228600">
                <a:moveTo>
                  <a:pt x="3291840" y="57150"/>
                </a:moveTo>
                <a:lnTo>
                  <a:pt x="3063240" y="58547"/>
                </a:lnTo>
                <a:lnTo>
                  <a:pt x="3063748" y="134747"/>
                </a:lnTo>
                <a:lnTo>
                  <a:pt x="3292348" y="133350"/>
                </a:lnTo>
                <a:lnTo>
                  <a:pt x="3291840" y="57150"/>
                </a:lnTo>
                <a:close/>
              </a:path>
              <a:path w="8778875" h="228600">
                <a:moveTo>
                  <a:pt x="2987040" y="59054"/>
                </a:moveTo>
                <a:lnTo>
                  <a:pt x="2758440" y="60451"/>
                </a:lnTo>
                <a:lnTo>
                  <a:pt x="2758948" y="136651"/>
                </a:lnTo>
                <a:lnTo>
                  <a:pt x="2987548" y="135127"/>
                </a:lnTo>
                <a:lnTo>
                  <a:pt x="2987040" y="59054"/>
                </a:lnTo>
                <a:close/>
              </a:path>
              <a:path w="8778875" h="228600">
                <a:moveTo>
                  <a:pt x="2682240" y="60833"/>
                </a:moveTo>
                <a:lnTo>
                  <a:pt x="2453640" y="62357"/>
                </a:lnTo>
                <a:lnTo>
                  <a:pt x="2454148" y="138557"/>
                </a:lnTo>
                <a:lnTo>
                  <a:pt x="2682748" y="137033"/>
                </a:lnTo>
                <a:lnTo>
                  <a:pt x="2682240" y="60833"/>
                </a:lnTo>
                <a:close/>
              </a:path>
              <a:path w="8778875" h="228600">
                <a:moveTo>
                  <a:pt x="2377440" y="62737"/>
                </a:moveTo>
                <a:lnTo>
                  <a:pt x="2148840" y="64262"/>
                </a:lnTo>
                <a:lnTo>
                  <a:pt x="2149348" y="140462"/>
                </a:lnTo>
                <a:lnTo>
                  <a:pt x="2377948" y="138937"/>
                </a:lnTo>
                <a:lnTo>
                  <a:pt x="2377440" y="62737"/>
                </a:lnTo>
                <a:close/>
              </a:path>
              <a:path w="8778875" h="228600">
                <a:moveTo>
                  <a:pt x="2072640" y="64642"/>
                </a:moveTo>
                <a:lnTo>
                  <a:pt x="1844040" y="66039"/>
                </a:lnTo>
                <a:lnTo>
                  <a:pt x="1844548" y="142239"/>
                </a:lnTo>
                <a:lnTo>
                  <a:pt x="2073148" y="140842"/>
                </a:lnTo>
                <a:lnTo>
                  <a:pt x="2072640" y="64642"/>
                </a:lnTo>
                <a:close/>
              </a:path>
              <a:path w="8778875" h="228600">
                <a:moveTo>
                  <a:pt x="1767840" y="66548"/>
                </a:moveTo>
                <a:lnTo>
                  <a:pt x="1539240" y="67945"/>
                </a:lnTo>
                <a:lnTo>
                  <a:pt x="1539748" y="144145"/>
                </a:lnTo>
                <a:lnTo>
                  <a:pt x="1768348" y="142748"/>
                </a:lnTo>
                <a:lnTo>
                  <a:pt x="1767840" y="66548"/>
                </a:lnTo>
                <a:close/>
              </a:path>
              <a:path w="8778875" h="228600">
                <a:moveTo>
                  <a:pt x="1463040" y="68452"/>
                </a:moveTo>
                <a:lnTo>
                  <a:pt x="1234440" y="69850"/>
                </a:lnTo>
                <a:lnTo>
                  <a:pt x="1234948" y="146050"/>
                </a:lnTo>
                <a:lnTo>
                  <a:pt x="1463548" y="144652"/>
                </a:lnTo>
                <a:lnTo>
                  <a:pt x="1463040" y="68452"/>
                </a:lnTo>
                <a:close/>
              </a:path>
              <a:path w="8778875" h="228600">
                <a:moveTo>
                  <a:pt x="1158240" y="70358"/>
                </a:moveTo>
                <a:lnTo>
                  <a:pt x="929640" y="71754"/>
                </a:lnTo>
                <a:lnTo>
                  <a:pt x="930148" y="147954"/>
                </a:lnTo>
                <a:lnTo>
                  <a:pt x="1158748" y="146558"/>
                </a:lnTo>
                <a:lnTo>
                  <a:pt x="1158240" y="70358"/>
                </a:lnTo>
                <a:close/>
              </a:path>
              <a:path w="8778875" h="228600">
                <a:moveTo>
                  <a:pt x="853440" y="72262"/>
                </a:moveTo>
                <a:lnTo>
                  <a:pt x="624840" y="73660"/>
                </a:lnTo>
                <a:lnTo>
                  <a:pt x="625348" y="149860"/>
                </a:lnTo>
                <a:lnTo>
                  <a:pt x="853948" y="148462"/>
                </a:lnTo>
                <a:lnTo>
                  <a:pt x="853440" y="72262"/>
                </a:lnTo>
                <a:close/>
              </a:path>
              <a:path w="8778875" h="228600">
                <a:moveTo>
                  <a:pt x="548640" y="74167"/>
                </a:moveTo>
                <a:lnTo>
                  <a:pt x="320040" y="75564"/>
                </a:lnTo>
                <a:lnTo>
                  <a:pt x="320548" y="151764"/>
                </a:lnTo>
                <a:lnTo>
                  <a:pt x="549148" y="150367"/>
                </a:lnTo>
                <a:lnTo>
                  <a:pt x="548640" y="74167"/>
                </a:lnTo>
                <a:close/>
              </a:path>
              <a:path w="8778875" h="228600">
                <a:moveTo>
                  <a:pt x="227838" y="0"/>
                </a:moveTo>
                <a:lnTo>
                  <a:pt x="0" y="115697"/>
                </a:lnTo>
                <a:lnTo>
                  <a:pt x="229362" y="228600"/>
                </a:lnTo>
                <a:lnTo>
                  <a:pt x="228854" y="152526"/>
                </a:lnTo>
                <a:lnTo>
                  <a:pt x="190754" y="152526"/>
                </a:lnTo>
                <a:lnTo>
                  <a:pt x="190246" y="76326"/>
                </a:lnTo>
                <a:lnTo>
                  <a:pt x="228345" y="76146"/>
                </a:lnTo>
                <a:lnTo>
                  <a:pt x="227838" y="0"/>
                </a:lnTo>
                <a:close/>
              </a:path>
              <a:path w="8778875" h="228600">
                <a:moveTo>
                  <a:pt x="228345" y="76146"/>
                </a:moveTo>
                <a:lnTo>
                  <a:pt x="190246" y="76326"/>
                </a:lnTo>
                <a:lnTo>
                  <a:pt x="190754" y="152526"/>
                </a:lnTo>
                <a:lnTo>
                  <a:pt x="228853" y="152346"/>
                </a:lnTo>
                <a:lnTo>
                  <a:pt x="228345" y="76146"/>
                </a:lnTo>
                <a:close/>
              </a:path>
              <a:path w="8778875" h="228600">
                <a:moveTo>
                  <a:pt x="228853" y="152346"/>
                </a:moveTo>
                <a:lnTo>
                  <a:pt x="190754" y="152526"/>
                </a:lnTo>
                <a:lnTo>
                  <a:pt x="228854" y="152526"/>
                </a:lnTo>
                <a:lnTo>
                  <a:pt x="228853" y="152346"/>
                </a:lnTo>
                <a:close/>
              </a:path>
              <a:path w="8778875" h="228600">
                <a:moveTo>
                  <a:pt x="243840" y="76073"/>
                </a:moveTo>
                <a:lnTo>
                  <a:pt x="228345" y="76146"/>
                </a:lnTo>
                <a:lnTo>
                  <a:pt x="228853" y="152346"/>
                </a:lnTo>
                <a:lnTo>
                  <a:pt x="244348" y="152273"/>
                </a:lnTo>
                <a:lnTo>
                  <a:pt x="243840" y="76073"/>
                </a:lnTo>
                <a:close/>
              </a:path>
            </a:pathLst>
          </a:custGeom>
          <a:solidFill>
            <a:srgbClr val="C00000"/>
          </a:solidFill>
        </p:spPr>
        <p:txBody>
          <a:bodyPr wrap="square" lIns="0" tIns="0" rIns="0" bIns="0" rtlCol="0"/>
          <a:lstStyle/>
          <a:p>
            <a:endParaRPr sz="1350"/>
          </a:p>
        </p:txBody>
      </p:sp>
      <p:sp>
        <p:nvSpPr>
          <p:cNvPr id="21" name="object 21"/>
          <p:cNvSpPr txBox="1"/>
          <p:nvPr/>
        </p:nvSpPr>
        <p:spPr>
          <a:xfrm>
            <a:off x="873557" y="2260472"/>
            <a:ext cx="7696676" cy="240931"/>
          </a:xfrm>
          <a:prstGeom prst="rect">
            <a:avLst/>
          </a:prstGeom>
        </p:spPr>
        <p:txBody>
          <a:bodyPr vert="horz" wrap="square" lIns="0" tIns="10001" rIns="0" bIns="0" rtlCol="0">
            <a:spAutoFit/>
          </a:bodyPr>
          <a:lstStyle/>
          <a:p>
            <a:pPr marL="9525">
              <a:spcBef>
                <a:spcPts val="79"/>
              </a:spcBef>
            </a:pPr>
            <a:r>
              <a:rPr sz="1500" b="1" dirty="0">
                <a:solidFill>
                  <a:srgbClr val="C00000"/>
                </a:solidFill>
                <a:latin typeface="Arial"/>
                <a:cs typeface="Arial"/>
              </a:rPr>
              <a:t>Potential </a:t>
            </a:r>
            <a:r>
              <a:rPr sz="1500" b="1" spc="-4" dirty="0">
                <a:solidFill>
                  <a:srgbClr val="C00000"/>
                </a:solidFill>
                <a:latin typeface="Arial"/>
                <a:cs typeface="Arial"/>
              </a:rPr>
              <a:t>reversion </a:t>
            </a:r>
            <a:r>
              <a:rPr sz="1500" b="1" dirty="0">
                <a:solidFill>
                  <a:srgbClr val="C00000"/>
                </a:solidFill>
                <a:latin typeface="Arial"/>
                <a:cs typeface="Arial"/>
              </a:rPr>
              <a:t>if the number of </a:t>
            </a:r>
            <a:r>
              <a:rPr sz="1500" b="1" spc="-4" dirty="0">
                <a:solidFill>
                  <a:srgbClr val="C00000"/>
                </a:solidFill>
                <a:latin typeface="Arial"/>
                <a:cs typeface="Arial"/>
              </a:rPr>
              <a:t>Covid-19 </a:t>
            </a:r>
            <a:r>
              <a:rPr sz="1500" b="1" dirty="0">
                <a:solidFill>
                  <a:srgbClr val="C00000"/>
                </a:solidFill>
                <a:latin typeface="Arial"/>
                <a:cs typeface="Arial"/>
              </a:rPr>
              <a:t>cases increases </a:t>
            </a:r>
            <a:r>
              <a:rPr sz="1500" b="1" spc="-4" dirty="0">
                <a:solidFill>
                  <a:srgbClr val="C00000"/>
                </a:solidFill>
                <a:latin typeface="Arial"/>
                <a:cs typeface="Arial"/>
              </a:rPr>
              <a:t>above </a:t>
            </a:r>
            <a:r>
              <a:rPr sz="1500" b="1" dirty="0">
                <a:solidFill>
                  <a:srgbClr val="C00000"/>
                </a:solidFill>
                <a:latin typeface="Arial"/>
                <a:cs typeface="Arial"/>
              </a:rPr>
              <a:t>threshold</a:t>
            </a:r>
            <a:r>
              <a:rPr sz="1500" b="1" spc="-75" dirty="0">
                <a:solidFill>
                  <a:srgbClr val="C00000"/>
                </a:solidFill>
                <a:latin typeface="Arial"/>
                <a:cs typeface="Arial"/>
              </a:rPr>
              <a:t> </a:t>
            </a:r>
            <a:r>
              <a:rPr sz="1500" b="1" spc="-4" dirty="0">
                <a:solidFill>
                  <a:srgbClr val="C00000"/>
                </a:solidFill>
                <a:latin typeface="Arial"/>
                <a:cs typeface="Arial"/>
              </a:rPr>
              <a:t>levels</a:t>
            </a:r>
            <a:endParaRPr sz="1500" dirty="0">
              <a:latin typeface="Arial"/>
              <a:cs typeface="Arial"/>
            </a:endParaRPr>
          </a:p>
        </p:txBody>
      </p:sp>
      <p:sp>
        <p:nvSpPr>
          <p:cNvPr id="22" name="Title 1"/>
          <p:cNvSpPr txBox="1">
            <a:spLocks/>
          </p:cNvSpPr>
          <p:nvPr/>
        </p:nvSpPr>
        <p:spPr>
          <a:xfrm>
            <a:off x="744664" y="306632"/>
            <a:ext cx="8172400"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lgn="ctr"/>
            <a:r>
              <a:rPr lang="en-US" sz="2800" b="1" dirty="0">
                <a:solidFill>
                  <a:schemeClr val="tx2"/>
                </a:solidFill>
              </a:rPr>
              <a:t>This is a marathon not a sprint:</a:t>
            </a:r>
          </a:p>
          <a:p>
            <a:pPr algn="ctr"/>
            <a:r>
              <a:rPr lang="en-US" sz="2800" b="1" dirty="0" smtClean="0">
                <a:solidFill>
                  <a:schemeClr val="tx2"/>
                </a:solidFill>
              </a:rPr>
              <a:t>we </a:t>
            </a:r>
            <a:r>
              <a:rPr lang="en-US" sz="2800" b="1" dirty="0">
                <a:solidFill>
                  <a:schemeClr val="tx2"/>
                </a:solidFill>
              </a:rPr>
              <a:t>are only in phase 2 of the pandemic crisis</a:t>
            </a:r>
            <a:endParaRPr lang="en-GB" sz="2800" b="1" dirty="0">
              <a:solidFill>
                <a:schemeClr val="tx2"/>
              </a:solidFill>
            </a:endParaRPr>
          </a:p>
        </p:txBody>
      </p:sp>
    </p:spTree>
    <p:extLst>
      <p:ext uri="{BB962C8B-B14F-4D97-AF65-F5344CB8AC3E}">
        <p14:creationId xmlns:p14="http://schemas.microsoft.com/office/powerpoint/2010/main" val="200044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8920"/>
            <a:ext cx="9144000" cy="1022400"/>
          </a:xfrm>
        </p:spPr>
        <p:txBody>
          <a:bodyPr/>
          <a:lstStyle/>
          <a:p>
            <a:pPr algn="ctr"/>
            <a:r>
              <a:rPr lang="en-GB" sz="3600" b="1" dirty="0" smtClean="0">
                <a:solidFill>
                  <a:schemeClr val="tx2"/>
                </a:solidFill>
              </a:rPr>
              <a:t>Responding to the COVID-19 shock</a:t>
            </a:r>
            <a:endParaRPr lang="es-ES_tradnl" sz="3600" b="1" dirty="0">
              <a:solidFill>
                <a:schemeClr val="tx2"/>
              </a:solidFill>
            </a:endParaRPr>
          </a:p>
        </p:txBody>
      </p:sp>
      <p:sp>
        <p:nvSpPr>
          <p:cNvPr id="3" name="Slide Number Placeholder 2"/>
          <p:cNvSpPr>
            <a:spLocks noGrp="1"/>
          </p:cNvSpPr>
          <p:nvPr>
            <p:ph type="sldNum" sz="quarter" idx="12"/>
          </p:nvPr>
        </p:nvSpPr>
        <p:spPr/>
        <p:txBody>
          <a:bodyPr/>
          <a:lstStyle/>
          <a:p>
            <a:fld id="{ECC21D3F-8F1A-49C5-AD48-E60BC70EEBCB}" type="slidenum">
              <a:rPr lang="en-GB" smtClean="0"/>
              <a:pPr/>
              <a:t>9</a:t>
            </a:fld>
            <a:endParaRPr lang="en-GB" dirty="0"/>
          </a:p>
        </p:txBody>
      </p:sp>
    </p:spTree>
    <p:extLst>
      <p:ext uri="{BB962C8B-B14F-4D97-AF65-F5344CB8AC3E}">
        <p14:creationId xmlns:p14="http://schemas.microsoft.com/office/powerpoint/2010/main" val="195144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OECDKimBussinessContext xmlns="54c4cd27-f286-408f-9ce0-33c1e0f3ab39" xsi:nil="true"/>
    <DocumentSetDescription xmlns="http://schemas.microsoft.com/sharepoint/v3" xsi:nil="true"/>
    <OECDDocumentType xmlns="54c4cd27-f286-408f-9ce0-33c1e0f3ab39" xsi:nil="true"/>
    <OECDYear xmlns="54c4cd27-f286-408f-9ce0-33c1e0f3ab39" xsi:nil="true"/>
    <OECDKimProvenance xmlns="54c4cd27-f286-408f-9ce0-33c1e0f3ab39" xsi:nil="true"/>
    <eShareCountryTaxHTField0 xmlns="c9f238dd-bb73-4aef-a7a5-d644ad823e52" xsi:nil="true"/>
    <eShareTopicTaxHTField0 xmlns="c9f238dd-bb73-4aef-a7a5-d644ad823e52" xsi:nil="true"/>
    <OECDKimStatus xmlns="54c4cd27-f286-408f-9ce0-33c1e0f3ab39">Draft</OECDKimStatus>
    <eShareKeywordsTaxHTField0 xmlns="c9f238dd-bb73-4aef-a7a5-d644ad823e52" xsi:nil="true"/>
    <TaxCatchAll xmlns="ca82dde9-3436-4d3d-bddd-d31447390034"/>
    <_dlc_DocId xmlns="464847da-6e18-4144-8ad5-5857903e06b6">ESHAREECO-20-336</_dlc_DocId>
    <_dlc_DocIdUrl xmlns="464847da-6e18-4144-8ad5-5857903e06b6">
      <Url>http://portal.oecd.org/eshare/eco/KCentre/_layouts/DocIdRedir.aspx?ID=ESHAREECO-20-336</Url>
      <Description>ESHAREECO-20-336</Description>
    </_dlc_DocIdUrl>
  </documentManagement>
</p:properties>
</file>

<file path=customXml/item3.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FD031A07DD1F934DB47B75EC24406790" ma:contentTypeVersion="34" ma:contentTypeDescription="Create a new document." ma:contentTypeScope="" ma:versionID="6c2cd4d6967156132601624d8d98a3e0">
  <xsd:schema xmlns:xsd="http://www.w3.org/2001/XMLSchema" xmlns:xs="http://www.w3.org/2001/XMLSchema" xmlns:p="http://schemas.microsoft.com/office/2006/metadata/properties" xmlns:ns1="http://schemas.microsoft.com/sharepoint/v3" xmlns:ns2="c9f238dd-bb73-4aef-a7a5-d644ad823e52" xmlns:ns3="ca82dde9-3436-4d3d-bddd-d31447390034" xmlns:ns4="54c4cd27-f286-408f-9ce0-33c1e0f3ab39" xmlns:ns5="464847da-6e18-4144-8ad5-5857903e06b6" targetNamespace="http://schemas.microsoft.com/office/2006/metadata/properties" ma:root="true" ma:fieldsID="d479648e27d01231744e2a97da4cdfda" ns1:_="" ns2:_="" ns3:_="" ns4:_="" ns5:_="">
    <xsd:import namespace="http://schemas.microsoft.com/sharepoint/v3"/>
    <xsd:import namespace="c9f238dd-bb73-4aef-a7a5-d644ad823e52"/>
    <xsd:import namespace="ca82dde9-3436-4d3d-bddd-d31447390034"/>
    <xsd:import namespace="54c4cd27-f286-408f-9ce0-33c1e0f3ab39"/>
    <xsd:import namespace="464847da-6e18-4144-8ad5-5857903e06b6"/>
    <xsd:element name="properties">
      <xsd:complexType>
        <xsd:sequence>
          <xsd:element name="documentManagement">
            <xsd:complexType>
              <xsd:all>
                <xsd:element ref="ns2:eShareCountryTaxHTField0" minOccurs="0"/>
                <xsd:element ref="ns3:TaxCatchAll" minOccurs="0"/>
                <xsd:element ref="ns3:TaxCatchAllLabel" minOccurs="0"/>
                <xsd:element ref="ns2:eShareTopicTaxHTField0" minOccurs="0"/>
                <xsd:element ref="ns4:OECDDocumentType" minOccurs="0"/>
                <xsd:element ref="ns2:eShareKeywordsTaxHTField0" minOccurs="0"/>
                <xsd:element ref="ns1:DocumentSetDescription" minOccurs="0"/>
                <xsd:element ref="ns4:OECDKimBussinessContext" minOccurs="0"/>
                <xsd:element ref="ns4:OECDKimProvenance" minOccurs="0"/>
                <xsd:element ref="ns4:OECDKimStatus" minOccurs="0"/>
                <xsd:element ref="ns5:_dlc_DocId" minOccurs="0"/>
                <xsd:element ref="ns5:_dlc_DocIdUrl" minOccurs="0"/>
                <xsd:element ref="ns5:_dlc_DocIdPersistId" minOccurs="0"/>
                <xsd:element ref="ns4: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7"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8" nillable="true" ma:displayName="eShareCountry_0" ma:description="" ma:hidden="true" ma:internalName="eShareCountryTaxHTField0">
      <xsd:simpleType>
        <xsd:restriction base="dms:Note"/>
      </xsd:simpleType>
    </xsd:element>
    <xsd:element name="eShareTopicTaxHTField0" ma:index="12" nillable="true" ma:displayName="eShareTopic_0" ma:description="" ma:hidden="true" ma:internalName="eShareTopicTaxHTField0">
      <xsd:simpleType>
        <xsd:restriction base="dms:Note"/>
      </xsd:simpleType>
    </xsd:element>
    <xsd:element name="eShareKeywordsTaxHTField0" ma:index="15" nillable="true" ma:displayName="eShareKeywords_0" ma:description="" ma:hidden="true" ma:internalName="eShareKeywords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f238c0b0-3384-41ab-af60-ab39d110a44d}" ma:internalName="TaxCatchAll" ma:showField="CatchAllData" ma:web="464847da-6e18-4144-8ad5-5857903e06b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238c0b0-3384-41ab-af60-ab39d110a44d}" ma:internalName="TaxCatchAllLabel" ma:readOnly="true" ma:showField="CatchAllDataLabel" ma:web="464847da-6e18-4144-8ad5-5857903e06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DocumentType" ma:index="14" nillable="true" ma:displayName="Document Type" ma:description="" ma:hidden="true" ma:internalName="OECDDocumentType" ma:readOnly="false">
      <xsd:simpleType>
        <xsd:restriction base="dms:Text"/>
      </xsd:simpleType>
    </xsd:element>
    <xsd:element name="OECDKimBussinessContext" ma:index="18" nillable="true" ma:displayName="Kim business context" ma:description="Kim Id Card Columns" ma:hidden="true" ma:internalName="OECDKimBussinessContext">
      <xsd:simpleType>
        <xsd:restriction base="dms:Text"/>
      </xsd:simpleType>
    </xsd:element>
    <xsd:element name="OECDKimProvenance" ma:index="19" nillable="true" ma:displayName="Kim provenance" ma:description="Kim Id Card Columns" ma:hidden="true" ma:internalName="OECDKimProvenance">
      <xsd:simpleType>
        <xsd:restriction base="dms:Text"/>
      </xsd:simpleType>
    </xsd:element>
    <xsd:element name="OECDKimStatus" ma:index="20" nillable="true" ma:displayName="Kim status" ma:default="Draft" ma:description="Kim Id Card Columns" ma:format="Dropdown" ma:hidden="true" ma:internalName="OECDKimStatus">
      <xsd:simpleType>
        <xsd:restriction base="dms:Choice">
          <xsd:enumeration value="Draft"/>
          <xsd:enumeration value="Final"/>
        </xsd:restriction>
      </xsd:simpleType>
    </xsd:element>
    <xsd:element name="OECDYear" ma:index="25" nillable="true" ma:displayName="Year" ma:description="Single line of text form Today" ma:internalName="OECDYea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847da-6e18-4144-8ad5-5857903e06b6" elementFormDefault="qualified">
    <xsd:import namespace="http://schemas.microsoft.com/office/2006/documentManagement/types"/>
    <xsd:import namespace="http://schemas.microsoft.com/office/infopath/2007/PartnerControls"/>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145FC9-A28A-441B-BBD5-E0BC6006710A}">
  <ds:schemaRefs>
    <ds:schemaRef ds:uri="http://schemas.microsoft.com/sharepoint/events"/>
  </ds:schemaRefs>
</ds:datastoreItem>
</file>

<file path=customXml/itemProps2.xml><?xml version="1.0" encoding="utf-8"?>
<ds:datastoreItem xmlns:ds="http://schemas.openxmlformats.org/officeDocument/2006/customXml" ds:itemID="{DDD0EDAB-A49B-40CA-A054-57DDFDC4A31D}">
  <ds:schemaRefs>
    <ds:schemaRef ds:uri="http://schemas.microsoft.com/office/2006/documentManagement/types"/>
    <ds:schemaRef ds:uri="ca82dde9-3436-4d3d-bddd-d31447390034"/>
    <ds:schemaRef ds:uri="http://purl.org/dc/elements/1.1/"/>
    <ds:schemaRef ds:uri="http://schemas.microsoft.com/office/2006/metadata/properties"/>
    <ds:schemaRef ds:uri="54c4cd27-f286-408f-9ce0-33c1e0f3ab39"/>
    <ds:schemaRef ds:uri="http://schemas.microsoft.com/sharepoint/v3"/>
    <ds:schemaRef ds:uri="http://schemas.microsoft.com/office/infopath/2007/PartnerControls"/>
    <ds:schemaRef ds:uri="http://purl.org/dc/terms/"/>
    <ds:schemaRef ds:uri="http://schemas.openxmlformats.org/package/2006/metadata/core-properties"/>
    <ds:schemaRef ds:uri="c9f238dd-bb73-4aef-a7a5-d644ad823e52"/>
    <ds:schemaRef ds:uri="464847da-6e18-4144-8ad5-5857903e06b6"/>
    <ds:schemaRef ds:uri="http://www.w3.org/XML/1998/namespace"/>
    <ds:schemaRef ds:uri="http://purl.org/dc/dcmitype/"/>
  </ds:schemaRefs>
</ds:datastoreItem>
</file>

<file path=customXml/itemProps3.xml><?xml version="1.0" encoding="utf-8"?>
<ds:datastoreItem xmlns:ds="http://schemas.openxmlformats.org/officeDocument/2006/customXml" ds:itemID="{32EC9296-1ED5-4890-A1B9-DB9385F55131}">
  <ds:schemaRefs>
    <ds:schemaRef ds:uri="Microsoft.SharePoint.Taxonomy.ContentTypeSync"/>
  </ds:schemaRefs>
</ds:datastoreItem>
</file>

<file path=customXml/itemProps4.xml><?xml version="1.0" encoding="utf-8"?>
<ds:datastoreItem xmlns:ds="http://schemas.openxmlformats.org/officeDocument/2006/customXml" ds:itemID="{C31C4E12-D381-4EC8-823B-AFD29350373D}">
  <ds:schemaRefs>
    <ds:schemaRef ds:uri="http://schemas.microsoft.com/sharepoint/v3/contenttype/forms"/>
  </ds:schemaRefs>
</ds:datastoreItem>
</file>

<file path=customXml/itemProps5.xml><?xml version="1.0" encoding="utf-8"?>
<ds:datastoreItem xmlns:ds="http://schemas.openxmlformats.org/officeDocument/2006/customXml" ds:itemID="{A6F90671-FF53-4CFF-83FE-B48EDF454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f238dd-bb73-4aef-a7a5-d644ad823e52"/>
    <ds:schemaRef ds:uri="ca82dde9-3436-4d3d-bddd-d31447390034"/>
    <ds:schemaRef ds:uri="54c4cd27-f286-408f-9ce0-33c1e0f3ab39"/>
    <ds:schemaRef ds:uri="464847da-6e18-4144-8ad5-5857903e0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56115</TotalTime>
  <Words>2189</Words>
  <Application>Microsoft Office PowerPoint</Application>
  <PresentationFormat>On-screen Show (4:3)</PresentationFormat>
  <Paragraphs>300</Paragraphs>
  <Slides>34</Slides>
  <Notes>10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SimSun</vt:lpstr>
      <vt:lpstr>Arial</vt:lpstr>
      <vt:lpstr>Arial Narrow</vt:lpstr>
      <vt:lpstr>Calibri</vt:lpstr>
      <vt:lpstr>Georgia</vt:lpstr>
      <vt:lpstr>Helvetica 65 Medium</vt:lpstr>
      <vt:lpstr>Times New Roman</vt:lpstr>
      <vt:lpstr>Wingdings</vt:lpstr>
      <vt:lpstr>OCDE_Français_blanc</vt:lpstr>
      <vt:lpstr>PowerPoint Presentation</vt:lpstr>
      <vt:lpstr>Key messages</vt:lpstr>
      <vt:lpstr>Greece was recovering from the great financial crisis before COVID-19 hit</vt:lpstr>
      <vt:lpstr>Greece responded swiftly to COVID-19, limiting the death toll</vt:lpstr>
      <vt:lpstr>The shock has set back the recovery in confidence</vt:lpstr>
      <vt:lpstr>Tourism is highly exposed to COVID-19 and is important for Greece’s exports and incomes</vt:lpstr>
      <vt:lpstr>The COVID-19 shock interrupts the recovery and creates exceptional uncertainty</vt:lpstr>
      <vt:lpstr>PowerPoint Presentation</vt:lpstr>
      <vt:lpstr>Responding to the COVID-19 shock</vt:lpstr>
      <vt:lpstr>Targeting income support to  reduce the risk of poverty</vt:lpstr>
      <vt:lpstr>The shock sets back employment, adding urgency to revamping training and job-search programmes</vt:lpstr>
      <vt:lpstr>COVID-19 heightens the need for access to childhood education and family care</vt:lpstr>
      <vt:lpstr>Improving schools’ performance  would help lift basic skills</vt:lpstr>
      <vt:lpstr>Boosting digital skills opens  opportunities in new types of work</vt:lpstr>
      <vt:lpstr>Returning banks to health to finance the recovery and provide liquidity</vt:lpstr>
      <vt:lpstr>Boosting public investment to upgrade infrastructure</vt:lpstr>
      <vt:lpstr>Main recommendations to respond to the COVID-19 shock: Supporting people</vt:lpstr>
      <vt:lpstr>Main recommendations to respond to the COVID-19 shock: Investment for the recovery</vt:lpstr>
      <vt:lpstr>The COVID-19 shock amplifies Greece’s long-term challenges: reforms are key to tackling them</vt:lpstr>
      <vt:lpstr>A broad reform programme would ensure a stronger, sustained recovery</vt:lpstr>
      <vt:lpstr>Reforms to strengthen the recovery through higher employment, investment and productivity</vt:lpstr>
      <vt:lpstr>Faster growth is key to reducing the high public debt ratio</vt:lpstr>
      <vt:lpstr>PowerPoint Presentation</vt:lpstr>
      <vt:lpstr>PowerPoint Presentation</vt:lpstr>
      <vt:lpstr>PowerPoint Presentation</vt:lpstr>
      <vt:lpstr>Faster access to justice to support firms’ restructuring and improve the business climate</vt:lpstr>
      <vt:lpstr>Better supporting R&amp;D and innovation</vt:lpstr>
      <vt:lpstr>Broadening the tax base and fighting evasion would enable tax rates to be cut</vt:lpstr>
      <vt:lpstr>Reducing the labour income tax wedge</vt:lpstr>
      <vt:lpstr>Improving equity across employment types</vt:lpstr>
      <vt:lpstr>Ending fossil fuel subsidies would help clean urban air, reducing health risks</vt:lpstr>
      <vt:lpstr>Main recommendations to tackle long-standing challenges: Improving the public administration and simplifying regulation</vt:lpstr>
      <vt:lpstr>Main recommendations to tackle long-standing challenges: Tax reform to boost employment, investment and protect the environment</vt:lpstr>
      <vt:lpstr>For more information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HAUGH David</dc:creator>
  <cp:lastModifiedBy>BULMAN Tim, ECO/CS5</cp:lastModifiedBy>
  <cp:revision>1405</cp:revision>
  <cp:lastPrinted>2018-04-13T10:06:33Z</cp:lastPrinted>
  <dcterms:created xsi:type="dcterms:W3CDTF">2014-08-22T07:57:56Z</dcterms:created>
  <dcterms:modified xsi:type="dcterms:W3CDTF">2020-07-22T08:53:31Z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0x0101008B4DD370EC31429186F3AD49F0D3098F00D44DBCB9EB4F45278CB5C9765BE5299500A4858B360C6A491AA753F8BCA47AA91000FD031A07DD1F934DB47B75EC24406790</vt:lpwstr>
  </property>
  <property fmtid="{D5CDD505-2E9C-101B-9397-08002B2CF9AE}" pid="3" name="_dlc_DocIdItemGuid">
    <vt:lpwstr>170f96cc-78dc-40ef-b786-34e7410aa3d8</vt:lpwstr>
  </property>
  <property fmtid="{D5CDD505-2E9C-101B-9397-08002B2CF9AE}" pid="4" name="OECDCountry">
    <vt:lpwstr/>
  </property>
  <property fmtid="{D5CDD505-2E9C-101B-9397-08002B2CF9AE}" pid="5" name="OECDTopic">
    <vt:lpwstr/>
  </property>
  <property fmtid="{D5CDD505-2E9C-101B-9397-08002B2CF9AE}" pid="6" name="OECDKeywords">
    <vt:lpwstr/>
  </property>
</Properties>
</file>