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2"/>
  </p:notesMasterIdLst>
  <p:sldIdLst>
    <p:sldId id="256" r:id="rId2"/>
    <p:sldId id="257" r:id="rId3"/>
    <p:sldId id="261" r:id="rId4"/>
    <p:sldId id="267" r:id="rId5"/>
    <p:sldId id="262" r:id="rId6"/>
    <p:sldId id="279" r:id="rId7"/>
    <p:sldId id="263" r:id="rId8"/>
    <p:sldId id="276" r:id="rId9"/>
    <p:sldId id="281" r:id="rId10"/>
    <p:sldId id="280" r:id="rId11"/>
    <p:sldId id="282" r:id="rId12"/>
    <p:sldId id="283" r:id="rId13"/>
    <p:sldId id="278" r:id="rId14"/>
    <p:sldId id="274" r:id="rId15"/>
    <p:sldId id="275" r:id="rId16"/>
    <p:sldId id="270" r:id="rId17"/>
    <p:sldId id="271" r:id="rId18"/>
    <p:sldId id="272" r:id="rId19"/>
    <p:sldId id="273" r:id="rId20"/>
    <p:sldId id="284" r:id="rId2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515E6-234A-4202-8708-30D3906F81CD}" type="datetimeFigureOut">
              <a:rPr lang="el-GR" smtClean="0"/>
              <a:t>2/9/2020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AD46E-D7F8-4D0E-9EAB-8692CA8462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4026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AD46E-D7F8-4D0E-9EAB-8692CA8462AA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1725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58656A1-B0CB-42DB-BED4-21C5C33EABF7}" type="datetimeFigureOut">
              <a:rPr lang="el-GR" smtClean="0"/>
              <a:pPr/>
              <a:t>2/9/2020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B6E9743-3667-4C29-AA28-EDE49602244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364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A1-B0CB-42DB-BED4-21C5C33EABF7}" type="datetimeFigureOut">
              <a:rPr lang="el-GR" smtClean="0"/>
              <a:pPr/>
              <a:t>2/9/2020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9743-3667-4C29-AA28-EDE49602244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895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A1-B0CB-42DB-BED4-21C5C33EABF7}" type="datetimeFigureOut">
              <a:rPr lang="el-GR" smtClean="0"/>
              <a:pPr/>
              <a:t>2/9/2020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9743-3667-4C29-AA28-EDE49602244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2671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A1-B0CB-42DB-BED4-21C5C33EABF7}" type="datetimeFigureOut">
              <a:rPr lang="el-GR" smtClean="0"/>
              <a:pPr/>
              <a:t>2/9/2020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9743-3667-4C29-AA28-EDE49602244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177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A1-B0CB-42DB-BED4-21C5C33EABF7}" type="datetimeFigureOut">
              <a:rPr lang="el-GR" smtClean="0"/>
              <a:pPr/>
              <a:t>2/9/2020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9743-3667-4C29-AA28-EDE49602244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3041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A1-B0CB-42DB-BED4-21C5C33EABF7}" type="datetimeFigureOut">
              <a:rPr lang="el-GR" smtClean="0"/>
              <a:pPr/>
              <a:t>2/9/2020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9743-3667-4C29-AA28-EDE49602244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3856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A1-B0CB-42DB-BED4-21C5C33EABF7}" type="datetimeFigureOut">
              <a:rPr lang="el-GR" smtClean="0"/>
              <a:pPr/>
              <a:t>2/9/2020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9743-3667-4C29-AA28-EDE49602244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0385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58656A1-B0CB-42DB-BED4-21C5C33EABF7}" type="datetimeFigureOut">
              <a:rPr lang="el-GR" smtClean="0"/>
              <a:pPr/>
              <a:t>2/9/2020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9743-3667-4C29-AA28-EDE49602244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85704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58656A1-B0CB-42DB-BED4-21C5C33EABF7}" type="datetimeFigureOut">
              <a:rPr lang="el-GR" smtClean="0"/>
              <a:pPr/>
              <a:t>2/9/2020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9743-3667-4C29-AA28-EDE49602244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9027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A1-B0CB-42DB-BED4-21C5C33EABF7}" type="datetimeFigureOut">
              <a:rPr lang="el-GR" smtClean="0"/>
              <a:pPr/>
              <a:t>2/9/2020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9743-3667-4C29-AA28-EDE49602244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39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A1-B0CB-42DB-BED4-21C5C33EABF7}" type="datetimeFigureOut">
              <a:rPr lang="el-GR" smtClean="0"/>
              <a:pPr/>
              <a:t>2/9/2020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9743-3667-4C29-AA28-EDE49602244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398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A1-B0CB-42DB-BED4-21C5C33EABF7}" type="datetimeFigureOut">
              <a:rPr lang="el-GR" smtClean="0"/>
              <a:pPr/>
              <a:t>2/9/2020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9743-3667-4C29-AA28-EDE49602244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5642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A1-B0CB-42DB-BED4-21C5C33EABF7}" type="datetimeFigureOut">
              <a:rPr lang="el-GR" smtClean="0"/>
              <a:pPr/>
              <a:t>2/9/2020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9743-3667-4C29-AA28-EDE49602244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6866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A1-B0CB-42DB-BED4-21C5C33EABF7}" type="datetimeFigureOut">
              <a:rPr lang="el-GR" smtClean="0"/>
              <a:pPr/>
              <a:t>2/9/2020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9743-3667-4C29-AA28-EDE49602244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7323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A1-B0CB-42DB-BED4-21C5C33EABF7}" type="datetimeFigureOut">
              <a:rPr lang="el-GR" smtClean="0"/>
              <a:pPr/>
              <a:t>2/9/2020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9743-3667-4C29-AA28-EDE49602244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606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A1-B0CB-42DB-BED4-21C5C33EABF7}" type="datetimeFigureOut">
              <a:rPr lang="el-GR" smtClean="0"/>
              <a:pPr/>
              <a:t>2/9/2020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9743-3667-4C29-AA28-EDE49602244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7692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A1-B0CB-42DB-BED4-21C5C33EABF7}" type="datetimeFigureOut">
              <a:rPr lang="el-GR" smtClean="0"/>
              <a:pPr/>
              <a:t>2/9/2020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9743-3667-4C29-AA28-EDE49602244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0672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57000">
              <a:schemeClr val="accent4">
                <a:lumMod val="45000"/>
                <a:lumOff val="55000"/>
              </a:schemeClr>
            </a:gs>
            <a:gs pos="75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58656A1-B0CB-42DB-BED4-21C5C33EABF7}" type="datetimeFigureOut">
              <a:rPr lang="el-GR" smtClean="0"/>
              <a:pPr/>
              <a:t>2/9/2020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B6E9743-3667-4C29-AA28-EDE49602244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4807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de.gov.gr/ependyseis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www.dytikiellada.g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iaxeiristiki.gr/" TargetMode="External"/><Relationship Id="rId5" Type="http://schemas.openxmlformats.org/officeDocument/2006/relationships/hyperlink" Target="http://www.efepae.gr/" TargetMode="External"/><Relationship Id="rId4" Type="http://schemas.openxmlformats.org/officeDocument/2006/relationships/hyperlink" Target="http://www.espa.gr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49" y="1360521"/>
            <a:ext cx="11230169" cy="4075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062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43780CE-2BE5-46F6-97B2-60DF30217E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1A87A49-68E6-459E-A5A6-46229FF421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171964" y="-140866"/>
            <a:ext cx="6053670" cy="7139732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F6ACD5FC-CAFE-48EB-B765-60EED2E0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83793C6A-AFBB-4D7A-BBF0-F69E2838B4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3212" y="1377323"/>
            <a:ext cx="5136905" cy="4593084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F33B405-D785-4738-B1C0-6A0AA5E98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233DC0E-DE6C-4FB6-A529-51B162641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870477F-E451-4BC3-863F-0E2FC57288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 5">
            <a:extLst>
              <a:ext uri="{FF2B5EF4-FFF2-40B4-BE49-F238E27FC236}">
                <a16:creationId xmlns:a16="http://schemas.microsoft.com/office/drawing/2014/main" id="{B4A81DE1-E2BC-4A31-99EE-71350421B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0D857A13-D525-48DC-8748-41B0240995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3211" y="550135"/>
            <a:ext cx="5136906" cy="847065"/>
          </a:xfrm>
          <a:prstGeom prst="rect">
            <a:avLst/>
          </a:prstGeom>
        </p:spPr>
      </p:pic>
      <p:pic>
        <p:nvPicPr>
          <p:cNvPr id="15" name="Εικόνα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1859" y="6102220"/>
            <a:ext cx="9261219" cy="728064"/>
          </a:xfrm>
          <a:prstGeom prst="rect">
            <a:avLst/>
          </a:prstGeom>
        </p:spPr>
      </p:pic>
      <p:sp>
        <p:nvSpPr>
          <p:cNvPr id="17" name="Τίτλος 1"/>
          <p:cNvSpPr txBox="1">
            <a:spLocks/>
          </p:cNvSpPr>
          <p:nvPr/>
        </p:nvSpPr>
        <p:spPr bwMode="gray">
          <a:xfrm>
            <a:off x="606490" y="620425"/>
            <a:ext cx="3830927" cy="15162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ΣΥΓΧΡΟΝΗ ΜΕΤΑΠΟΙΗΣΗ ΣΤΗ ΔΥΤΙΚΗ ΕΛΛΑΔΑ</a:t>
            </a:r>
          </a:p>
        </p:txBody>
      </p:sp>
      <p:sp>
        <p:nvSpPr>
          <p:cNvPr id="19" name="Θέση περιεχομένου 2"/>
          <p:cNvSpPr>
            <a:spLocks noGrp="1"/>
          </p:cNvSpPr>
          <p:nvPr>
            <p:ph idx="1"/>
          </p:nvPr>
        </p:nvSpPr>
        <p:spPr>
          <a:xfrm>
            <a:off x="606490" y="2667000"/>
            <a:ext cx="3830927" cy="24852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b="1" dirty="0">
                <a:solidFill>
                  <a:srgbClr val="FFFFFF"/>
                </a:solidFill>
              </a:rPr>
              <a:t>Ένταση Ενίσχυσης – Επιλέξιμες Δαπάνες </a:t>
            </a:r>
            <a:endParaRPr lang="en-US" b="1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endParaRPr lang="en-US" b="1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r>
              <a:rPr lang="el-GR" b="1" dirty="0">
                <a:solidFill>
                  <a:srgbClr val="FFFFFF"/>
                </a:solidFill>
              </a:rPr>
              <a:t>Η ένταση ενίσχυσης για τις επιχειρήσεις που ενισχύονται με τον </a:t>
            </a:r>
            <a:r>
              <a:rPr lang="en-US" b="1" dirty="0">
                <a:solidFill>
                  <a:srgbClr val="FFFFFF"/>
                </a:solidFill>
              </a:rPr>
              <a:t>De Minimis</a:t>
            </a:r>
            <a:endParaRPr lang="el-GR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l-GR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1732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43780CE-2BE5-46F6-97B2-60DF30217E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1A87A49-68E6-459E-A5A6-46229FF421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171964" y="-140866"/>
            <a:ext cx="6053670" cy="7139732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F6ACD5FC-CAFE-48EB-B765-60EED2E0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F33B405-D785-4738-B1C0-6A0AA5E98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233DC0E-DE6C-4FB6-A529-51B162641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870477F-E451-4BC3-863F-0E2FC57288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 5">
            <a:extLst>
              <a:ext uri="{FF2B5EF4-FFF2-40B4-BE49-F238E27FC236}">
                <a16:creationId xmlns:a16="http://schemas.microsoft.com/office/drawing/2014/main" id="{B4A81DE1-E2BC-4A31-99EE-71350421B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FFE26549-A0DF-42E4-A32B-262FB7AAE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8783" y="598322"/>
            <a:ext cx="5510310" cy="5414682"/>
          </a:xfrm>
          <a:prstGeom prst="rect">
            <a:avLst/>
          </a:prstGeom>
        </p:spPr>
      </p:pic>
      <p:pic>
        <p:nvPicPr>
          <p:cNvPr id="15" name="Εικόνα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859" y="6102220"/>
            <a:ext cx="9261219" cy="728064"/>
          </a:xfrm>
          <a:prstGeom prst="rect">
            <a:avLst/>
          </a:prstGeom>
        </p:spPr>
      </p:pic>
      <p:sp>
        <p:nvSpPr>
          <p:cNvPr id="17" name="Τίτλος 1"/>
          <p:cNvSpPr txBox="1">
            <a:spLocks/>
          </p:cNvSpPr>
          <p:nvPr/>
        </p:nvSpPr>
        <p:spPr bwMode="gray">
          <a:xfrm>
            <a:off x="606490" y="620425"/>
            <a:ext cx="3830927" cy="15162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ΣΥΓΧΡΟΝΗ ΜΕΤΑΠΟΙΗΣΗ ΣΤΗ ΔΥΤΙΚΗ ΕΛΛΑΔΑ</a:t>
            </a:r>
          </a:p>
        </p:txBody>
      </p:sp>
      <p:sp>
        <p:nvSpPr>
          <p:cNvPr id="19" name="Θέση περιεχομένου 2"/>
          <p:cNvSpPr>
            <a:spLocks noGrp="1"/>
          </p:cNvSpPr>
          <p:nvPr>
            <p:ph idx="1"/>
          </p:nvPr>
        </p:nvSpPr>
        <p:spPr>
          <a:xfrm>
            <a:off x="606490" y="2667000"/>
            <a:ext cx="3830927" cy="24852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b="1" dirty="0">
                <a:solidFill>
                  <a:srgbClr val="FFFFFF"/>
                </a:solidFill>
              </a:rPr>
              <a:t>Ένταση Ενίσχυσης – Επιλέξιμες Δαπάνες </a:t>
            </a:r>
            <a:endParaRPr lang="en-US" b="1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endParaRPr lang="en-US" b="1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r>
              <a:rPr lang="el-GR" b="1" dirty="0">
                <a:solidFill>
                  <a:srgbClr val="FFFFFF"/>
                </a:solidFill>
              </a:rPr>
              <a:t>Η ένταση ενίσχυσης για τις επιχειρήσεις που ενισχύονται με Γ.Α.Κ.</a:t>
            </a:r>
          </a:p>
          <a:p>
            <a:pPr marL="0" indent="0">
              <a:buNone/>
            </a:pPr>
            <a:endParaRPr lang="el-GR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1692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43780CE-2BE5-46F6-97B2-60DF30217E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1A87A49-68E6-459E-A5A6-46229FF421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171964" y="-140866"/>
            <a:ext cx="6053670" cy="7139732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F6ACD5FC-CAFE-48EB-B765-60EED2E0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F33B405-D785-4738-B1C0-6A0AA5E98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233DC0E-DE6C-4FB6-A529-51B162641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870477F-E451-4BC3-863F-0E2FC57288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 5">
            <a:extLst>
              <a:ext uri="{FF2B5EF4-FFF2-40B4-BE49-F238E27FC236}">
                <a16:creationId xmlns:a16="http://schemas.microsoft.com/office/drawing/2014/main" id="{B4A81DE1-E2BC-4A31-99EE-71350421B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7C71B4F6-9C7F-49EA-8BC4-46A07A34CF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7845" y="1813860"/>
            <a:ext cx="5519642" cy="4073809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BA33EA01-DB0E-4308-A128-412A69E4BC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7845" y="605789"/>
            <a:ext cx="5519642" cy="1281953"/>
          </a:xfrm>
          <a:prstGeom prst="rect">
            <a:avLst/>
          </a:prstGeom>
        </p:spPr>
      </p:pic>
      <p:pic>
        <p:nvPicPr>
          <p:cNvPr id="15" name="Εικόνα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1859" y="6102220"/>
            <a:ext cx="9261219" cy="728064"/>
          </a:xfrm>
          <a:prstGeom prst="rect">
            <a:avLst/>
          </a:prstGeom>
        </p:spPr>
      </p:pic>
      <p:sp>
        <p:nvSpPr>
          <p:cNvPr id="17" name="Τίτλος 1"/>
          <p:cNvSpPr txBox="1">
            <a:spLocks/>
          </p:cNvSpPr>
          <p:nvPr/>
        </p:nvSpPr>
        <p:spPr bwMode="gray">
          <a:xfrm>
            <a:off x="606490" y="620425"/>
            <a:ext cx="3830927" cy="15162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ΣΥΓΧΡΟΝΗ ΜΕΤΑΠΟΙΗΣΗ ΣΤΗ ΔΥΤΙΚΗ ΕΛΛΑΔΑ</a:t>
            </a:r>
          </a:p>
        </p:txBody>
      </p:sp>
      <p:sp>
        <p:nvSpPr>
          <p:cNvPr id="19" name="Θέση περιεχομένου 2"/>
          <p:cNvSpPr>
            <a:spLocks noGrp="1"/>
          </p:cNvSpPr>
          <p:nvPr>
            <p:ph idx="1"/>
          </p:nvPr>
        </p:nvSpPr>
        <p:spPr>
          <a:xfrm>
            <a:off x="606490" y="2667000"/>
            <a:ext cx="3830927" cy="24852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b="1" dirty="0">
                <a:solidFill>
                  <a:srgbClr val="FFFFFF"/>
                </a:solidFill>
              </a:rPr>
              <a:t>Ένταση Ενίσχυσης – Επιλέξιμες Δαπάνες </a:t>
            </a:r>
            <a:endParaRPr lang="en-US" b="1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endParaRPr lang="en-US" b="1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r>
              <a:rPr lang="el-GR" b="1" dirty="0">
                <a:solidFill>
                  <a:srgbClr val="FFFFFF"/>
                </a:solidFill>
              </a:rPr>
              <a:t>Η ένταση ενίσχυσης για τις επιχειρήσεις που ενισχύονται με τον Γ.Α.Κ.</a:t>
            </a:r>
          </a:p>
          <a:p>
            <a:pPr marL="0" indent="0">
              <a:buNone/>
            </a:pPr>
            <a:endParaRPr lang="el-GR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9759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405751" y="1370989"/>
            <a:ext cx="3439592" cy="940037"/>
          </a:xfrm>
        </p:spPr>
        <p:txBody>
          <a:bodyPr>
            <a:noAutofit/>
          </a:bodyPr>
          <a:lstStyle/>
          <a:p>
            <a:r>
              <a:rPr lang="el-GR" sz="2400" b="1" dirty="0"/>
              <a:t>Καταβολές Ενίσχυσης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31844" y="2363335"/>
            <a:ext cx="11187405" cy="3873513"/>
          </a:xfrm>
        </p:spPr>
        <p:txBody>
          <a:bodyPr anchor="ctr">
            <a:normAutofit/>
          </a:bodyPr>
          <a:lstStyle/>
          <a:p>
            <a:r>
              <a:rPr lang="el-GR" dirty="0">
                <a:solidFill>
                  <a:schemeClr val="tx1"/>
                </a:solidFill>
              </a:rPr>
              <a:t>Υπάρχει δυνατότητα προκαταβολής μέχρι και το 40% της αναλογούσας Δημόσιας Δαπάνης έναντι ισόποσης εγγυητικής επιστολής, από τραπεζικό ή άλλο δημόσιο χρηματοδοτικό ίδρυμα εγκατεστημένο στην Ελλάδα.</a:t>
            </a:r>
          </a:p>
          <a:p>
            <a:pPr marL="0" indent="0" algn="just">
              <a:buNone/>
            </a:pPr>
            <a:endParaRPr lang="el-GR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l-GR" dirty="0">
                <a:solidFill>
                  <a:schemeClr val="tx1"/>
                </a:solidFill>
              </a:rPr>
              <a:t>Πέραν της προκαταβολής ο δικαιούχος δύναται να λάβει το αναλογούν ποσό της επιχορήγησης σε δύο (2) δόσεις: </a:t>
            </a:r>
          </a:p>
          <a:p>
            <a:pPr algn="just"/>
            <a:r>
              <a:rPr lang="el-GR" dirty="0">
                <a:solidFill>
                  <a:schemeClr val="tx1"/>
                </a:solidFill>
              </a:rPr>
              <a:t>Με την υλοποίηση ποσοστού τουλάχιστον 30% και μέχρι 80% επί του συνολικού προϋπολογισμού του έργου (ενδιάμεση καταβολή) </a:t>
            </a:r>
          </a:p>
          <a:p>
            <a:pPr algn="just"/>
            <a:r>
              <a:rPr lang="el-GR" dirty="0">
                <a:solidFill>
                  <a:schemeClr val="tx1"/>
                </a:solidFill>
              </a:rPr>
              <a:t>Με την ολοκλήρωση της επένδυσης (τελική καταβολή)</a:t>
            </a:r>
          </a:p>
          <a:p>
            <a:endParaRPr lang="el-GR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Τίτλος 1"/>
          <p:cNvSpPr txBox="1">
            <a:spLocks/>
          </p:cNvSpPr>
          <p:nvPr/>
        </p:nvSpPr>
        <p:spPr bwMode="gray">
          <a:xfrm>
            <a:off x="1465611" y="412041"/>
            <a:ext cx="9473712" cy="992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ΣΥΓΧΡΟΝΗ ΜΕΤΑΠΟΙΗΣΗ ΣΤΗ ΔΥΤΙΚΗ ΕΛΛΑΔΑ</a:t>
            </a: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859" y="6102220"/>
            <a:ext cx="9261219" cy="728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017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265714" y="414821"/>
            <a:ext cx="6125099" cy="931225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/>
              <a:t>ΚΡΙΤΗΡΙΑ ΑΞΙΟΛΟΓΗΣΗΣ – ΥΦΙΣΤΑΜΕΝΕΣ</a:t>
            </a:r>
          </a:p>
        </p:txBody>
      </p:sp>
      <p:sp>
        <p:nvSpPr>
          <p:cNvPr id="4" name="8 - Ορθογώνιο"/>
          <p:cNvSpPr>
            <a:spLocks noGrp="1"/>
          </p:cNvSpPr>
          <p:nvPr>
            <p:ph idx="1"/>
          </p:nvPr>
        </p:nvSpPr>
        <p:spPr>
          <a:xfrm>
            <a:off x="494522" y="1346046"/>
            <a:ext cx="11206066" cy="5350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 fontScale="70000" lnSpcReduction="20000"/>
          </a:bodyPr>
          <a:lstStyle/>
          <a:p>
            <a:pPr algn="just">
              <a:buNone/>
            </a:pPr>
            <a:r>
              <a:rPr lang="el-GR" sz="1600" b="1" dirty="0">
                <a:solidFill>
                  <a:schemeClr val="tx1"/>
                </a:solidFill>
              </a:rPr>
              <a:t>Α. Κατάσταση Επιχείρησης </a:t>
            </a:r>
            <a:r>
              <a:rPr lang="en-US" sz="1600" b="1" dirty="0">
                <a:solidFill>
                  <a:schemeClr val="tx1"/>
                </a:solidFill>
              </a:rPr>
              <a:t>(</a:t>
            </a:r>
            <a:r>
              <a:rPr lang="el-GR" sz="1600" b="1" dirty="0">
                <a:solidFill>
                  <a:schemeClr val="tx1"/>
                </a:solidFill>
              </a:rPr>
              <a:t>4</a:t>
            </a:r>
            <a:r>
              <a:rPr lang="en-US" sz="1600" b="1" dirty="0">
                <a:solidFill>
                  <a:schemeClr val="tx1"/>
                </a:solidFill>
              </a:rPr>
              <a:t>0%)</a:t>
            </a:r>
            <a:endParaRPr lang="el-GR" sz="1600" b="1" dirty="0">
              <a:solidFill>
                <a:schemeClr val="tx1"/>
              </a:solidFill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Α.1: Εξέλιξη απασχόλησης τελευταίας διετίας </a:t>
            </a:r>
            <a:r>
              <a:rPr lang="en-US" sz="1600" dirty="0">
                <a:solidFill>
                  <a:schemeClr val="tx1"/>
                </a:solidFill>
              </a:rPr>
              <a:t>(30%)</a:t>
            </a:r>
            <a:endParaRPr lang="el-GR" sz="1600" dirty="0">
              <a:solidFill>
                <a:schemeClr val="tx1"/>
              </a:solidFill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Α.2: Μέση μεταβολή κύκλου εργασιών την τελευταία τριετία</a:t>
            </a:r>
            <a:r>
              <a:rPr lang="en-US" sz="1600" dirty="0">
                <a:solidFill>
                  <a:schemeClr val="tx1"/>
                </a:solidFill>
              </a:rPr>
              <a:t> (20%)</a:t>
            </a:r>
            <a:endParaRPr lang="el-GR" sz="1600" dirty="0">
              <a:solidFill>
                <a:schemeClr val="tx1"/>
              </a:solidFill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Α.3: Μεταβολή των αποτελεσμάτων προ φόρων και αποσβέσεων (ποσοστό επί του κύκλου εργασιών) την τελευταία τριετία/διετία/έτος</a:t>
            </a:r>
            <a:r>
              <a:rPr lang="en-US" sz="1600" dirty="0">
                <a:solidFill>
                  <a:schemeClr val="tx1"/>
                </a:solidFill>
              </a:rPr>
              <a:t> (</a:t>
            </a:r>
            <a:r>
              <a:rPr lang="el-GR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20%)</a:t>
            </a:r>
            <a:endParaRPr lang="el-GR" sz="1600" dirty="0">
              <a:solidFill>
                <a:schemeClr val="tx1"/>
              </a:solidFill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Α.4: Συστήματα διαχείρισης της επιχείρησης </a:t>
            </a:r>
            <a:r>
              <a:rPr lang="en-US" sz="1600" dirty="0">
                <a:solidFill>
                  <a:schemeClr val="tx1"/>
                </a:solidFill>
              </a:rPr>
              <a:t>(10%)</a:t>
            </a:r>
            <a:endParaRPr lang="el-GR" sz="1600" dirty="0">
              <a:solidFill>
                <a:schemeClr val="tx1"/>
              </a:solidFill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Α.5: Η Επιχείρηση διαθέτει κατοχυρωμένο Δίπλωμα Ευρεσιτεχνίας</a:t>
            </a:r>
            <a:r>
              <a:rPr lang="en-US" sz="1600" dirty="0">
                <a:solidFill>
                  <a:schemeClr val="tx1"/>
                </a:solidFill>
              </a:rPr>
              <a:t> (5%)</a:t>
            </a:r>
            <a:endParaRPr lang="el-GR" sz="1600" dirty="0">
              <a:solidFill>
                <a:schemeClr val="tx1"/>
              </a:solidFill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Α.6 : Υφιστάμενη διεθνής παρουσία</a:t>
            </a:r>
            <a:r>
              <a:rPr lang="en-US" sz="1600" dirty="0">
                <a:solidFill>
                  <a:schemeClr val="tx1"/>
                </a:solidFill>
              </a:rPr>
              <a:t> (15%)</a:t>
            </a:r>
            <a:endParaRPr lang="el-GR" sz="1600" dirty="0">
              <a:solidFill>
                <a:schemeClr val="tx1"/>
              </a:solidFill>
            </a:endParaRPr>
          </a:p>
          <a:p>
            <a:pPr algn="just"/>
            <a:endParaRPr lang="el-GR" sz="1600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l-GR" sz="1600" b="1" dirty="0">
                <a:solidFill>
                  <a:schemeClr val="tx1"/>
                </a:solidFill>
              </a:rPr>
              <a:t>Β. ΕΠΕΝΔΥΤΙΚΟ ΣΧΕΔΙΟ </a:t>
            </a:r>
            <a:r>
              <a:rPr lang="en-US" sz="1600" b="1" dirty="0">
                <a:solidFill>
                  <a:schemeClr val="tx1"/>
                </a:solidFill>
              </a:rPr>
              <a:t> (40%)</a:t>
            </a:r>
            <a:endParaRPr lang="el-GR" sz="1600" b="1" dirty="0">
              <a:solidFill>
                <a:schemeClr val="tx1"/>
              </a:solidFill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Β.1: Περιγραφή του Επενδυτικού Σχεδίου</a:t>
            </a:r>
            <a:r>
              <a:rPr lang="en-US" sz="1600" dirty="0">
                <a:solidFill>
                  <a:schemeClr val="tx1"/>
                </a:solidFill>
              </a:rPr>
              <a:t> (20%)</a:t>
            </a:r>
            <a:endParaRPr lang="el-GR" sz="1600" dirty="0">
              <a:solidFill>
                <a:schemeClr val="tx1"/>
              </a:solidFill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Β.2: Προβλέψεις βιωσιμότητας της επιχείρησης </a:t>
            </a:r>
            <a:r>
              <a:rPr lang="en-US" sz="1600" dirty="0">
                <a:solidFill>
                  <a:schemeClr val="tx1"/>
                </a:solidFill>
              </a:rPr>
              <a:t>(15%)</a:t>
            </a:r>
            <a:endParaRPr lang="el-GR" sz="1600" dirty="0">
              <a:solidFill>
                <a:schemeClr val="tx1"/>
              </a:solidFill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Β.3: </a:t>
            </a:r>
            <a:r>
              <a:rPr lang="el-GR" sz="1600" dirty="0" err="1">
                <a:solidFill>
                  <a:schemeClr val="tx1"/>
                </a:solidFill>
              </a:rPr>
              <a:t>Ρεαλιστικότητα</a:t>
            </a:r>
            <a:r>
              <a:rPr lang="el-GR" sz="1600" dirty="0">
                <a:solidFill>
                  <a:schemeClr val="tx1"/>
                </a:solidFill>
              </a:rPr>
              <a:t> προϋπολογισμού – Τεκμηρίωση Δαπανών</a:t>
            </a:r>
            <a:r>
              <a:rPr lang="en-US" sz="1600" dirty="0">
                <a:solidFill>
                  <a:schemeClr val="tx1"/>
                </a:solidFill>
              </a:rPr>
              <a:t> (20%)</a:t>
            </a:r>
            <a:endParaRPr lang="el-GR" sz="1600" dirty="0">
              <a:solidFill>
                <a:schemeClr val="tx1"/>
              </a:solidFill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Β.4: Αντικείμενο επενδυτικού σχεδίου </a:t>
            </a:r>
            <a:r>
              <a:rPr lang="en-US" sz="1600" dirty="0">
                <a:solidFill>
                  <a:schemeClr val="tx1"/>
                </a:solidFill>
              </a:rPr>
              <a:t>(35%)</a:t>
            </a:r>
            <a:endParaRPr lang="el-GR" sz="1600" dirty="0">
              <a:solidFill>
                <a:schemeClr val="tx1"/>
              </a:solidFill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Β.5: </a:t>
            </a:r>
            <a:r>
              <a:rPr lang="el-GR" sz="1600" dirty="0" err="1">
                <a:solidFill>
                  <a:schemeClr val="tx1"/>
                </a:solidFill>
              </a:rPr>
              <a:t>Εξοικονόμιση</a:t>
            </a:r>
            <a:r>
              <a:rPr lang="el-GR" sz="1600" dirty="0">
                <a:solidFill>
                  <a:schemeClr val="tx1"/>
                </a:solidFill>
              </a:rPr>
              <a:t> ενέργειας</a:t>
            </a:r>
            <a:r>
              <a:rPr lang="en-US" sz="1600" dirty="0">
                <a:solidFill>
                  <a:schemeClr val="tx1"/>
                </a:solidFill>
              </a:rPr>
              <a:t> (10%)</a:t>
            </a:r>
            <a:endParaRPr lang="el-GR" sz="1600" dirty="0">
              <a:solidFill>
                <a:schemeClr val="tx1"/>
              </a:solidFill>
            </a:endParaRPr>
          </a:p>
          <a:p>
            <a:pPr algn="just"/>
            <a:endParaRPr lang="el-GR" sz="1600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l-GR" sz="1600" b="1" dirty="0">
                <a:solidFill>
                  <a:schemeClr val="tx1"/>
                </a:solidFill>
              </a:rPr>
              <a:t>Γ. ΛΟΙΠΑ ΚΡΙΤΗΡΙΑ</a:t>
            </a:r>
            <a:r>
              <a:rPr lang="en-US" sz="1600" b="1" dirty="0">
                <a:solidFill>
                  <a:schemeClr val="tx1"/>
                </a:solidFill>
              </a:rPr>
              <a:t>  (</a:t>
            </a:r>
            <a:r>
              <a:rPr lang="el-GR" sz="1600" b="1" dirty="0">
                <a:solidFill>
                  <a:schemeClr val="tx1"/>
                </a:solidFill>
              </a:rPr>
              <a:t>2</a:t>
            </a:r>
            <a:r>
              <a:rPr lang="en-US" sz="1600" b="1" dirty="0">
                <a:solidFill>
                  <a:schemeClr val="tx1"/>
                </a:solidFill>
              </a:rPr>
              <a:t>0%)</a:t>
            </a:r>
            <a:endParaRPr lang="el-GR" sz="1600" b="1" dirty="0">
              <a:solidFill>
                <a:schemeClr val="tx1"/>
              </a:solidFill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Γ1: Χρονοδιάγραμμα υλοποίησης του επενδυτικού σχεδίου</a:t>
            </a:r>
            <a:r>
              <a:rPr lang="en-US" sz="1600" dirty="0">
                <a:solidFill>
                  <a:schemeClr val="tx1"/>
                </a:solidFill>
              </a:rPr>
              <a:t> (50%)</a:t>
            </a:r>
            <a:endParaRPr lang="el-GR" sz="1600" dirty="0">
              <a:solidFill>
                <a:schemeClr val="tx1"/>
              </a:solidFill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Γ.2: Δημιουργία νέων θέσεων απασχόλησης (υπολογιζόμενης σε ΑΠΑ πλήρους απασχόλησης μισθωτής εργασίας)</a:t>
            </a:r>
            <a:r>
              <a:rPr lang="en-US" sz="1600" dirty="0">
                <a:solidFill>
                  <a:schemeClr val="tx1"/>
                </a:solidFill>
              </a:rPr>
              <a:t> (40%)</a:t>
            </a:r>
            <a:endParaRPr lang="el-GR" sz="1600" dirty="0">
              <a:solidFill>
                <a:schemeClr val="tx1"/>
              </a:solidFill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Γ.3: Συνάφεια επενδυτικού σχεδίου της Επιχείρησης με τη στρατηγική έξυπνης εξειδίκευσης RIS 3 της Περιφέρειας Δ. Ελλάδας</a:t>
            </a:r>
            <a:r>
              <a:rPr lang="en-US" sz="1600" dirty="0">
                <a:solidFill>
                  <a:schemeClr val="tx1"/>
                </a:solidFill>
              </a:rPr>
              <a:t> (10%)</a:t>
            </a:r>
            <a:endParaRPr lang="el-GR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Γ.4: Συμβατότητα με Στρατηγικές ΟΧΕ ή ΒΑΑ</a:t>
            </a:r>
            <a:endParaRPr lang="el-GR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l-GR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l-GR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l-GR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l-GR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l-GR" b="1" dirty="0">
              <a:solidFill>
                <a:prstClr val="white"/>
              </a:solidFill>
            </a:endParaRPr>
          </a:p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780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79494" y="414821"/>
            <a:ext cx="9490829" cy="931225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/>
              <a:t>ΚΡΙΤΗΡΙΑ ΑΞΙΟΛΟΓΗΣΗΣ – ΝΕΕΣ &amp; ΥΠΟ ΣΥΣΤΑΣΗ</a:t>
            </a:r>
          </a:p>
        </p:txBody>
      </p:sp>
      <p:sp>
        <p:nvSpPr>
          <p:cNvPr id="4" name="8 - Ορθογώνιο"/>
          <p:cNvSpPr>
            <a:spLocks noGrp="1"/>
          </p:cNvSpPr>
          <p:nvPr>
            <p:ph idx="1"/>
          </p:nvPr>
        </p:nvSpPr>
        <p:spPr>
          <a:xfrm>
            <a:off x="475861" y="1346046"/>
            <a:ext cx="11234057" cy="5350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 fontScale="92500" lnSpcReduction="20000"/>
          </a:bodyPr>
          <a:lstStyle/>
          <a:p>
            <a:pPr algn="just">
              <a:buNone/>
            </a:pPr>
            <a:r>
              <a:rPr lang="el-GR" sz="1600" b="1" dirty="0">
                <a:solidFill>
                  <a:schemeClr val="tx1"/>
                </a:solidFill>
              </a:rPr>
              <a:t>Α. Κατάσταση Επιχείρησης </a:t>
            </a:r>
            <a:r>
              <a:rPr lang="en-US" sz="1600" b="1" dirty="0">
                <a:solidFill>
                  <a:schemeClr val="tx1"/>
                </a:solidFill>
              </a:rPr>
              <a:t>(</a:t>
            </a:r>
            <a:r>
              <a:rPr lang="el-GR" sz="1600" b="1" dirty="0">
                <a:solidFill>
                  <a:schemeClr val="tx1"/>
                </a:solidFill>
              </a:rPr>
              <a:t>3</a:t>
            </a:r>
            <a:r>
              <a:rPr lang="en-US" sz="1600" b="1" dirty="0">
                <a:solidFill>
                  <a:schemeClr val="tx1"/>
                </a:solidFill>
              </a:rPr>
              <a:t>0%)</a:t>
            </a:r>
            <a:endParaRPr lang="el-GR" sz="1600" b="1" dirty="0">
              <a:solidFill>
                <a:schemeClr val="tx1"/>
              </a:solidFill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Α.1: Επίπεδο εκπαίδευσης εταίρων/μετόχων της επιχείρησης για την υλοποίηση του επενδυτικού σχεδίου</a:t>
            </a:r>
            <a:r>
              <a:rPr lang="en-US" sz="1600" dirty="0">
                <a:solidFill>
                  <a:schemeClr val="tx1"/>
                </a:solidFill>
              </a:rPr>
              <a:t> (50%)</a:t>
            </a:r>
            <a:endParaRPr lang="el-GR" sz="1600" dirty="0">
              <a:solidFill>
                <a:schemeClr val="tx1"/>
              </a:solidFill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Α.2: Εμπειρία εταίρων / μετόχων της επιχείρησης για την υλοποίηση του επενδυτικού σχεδίου</a:t>
            </a:r>
            <a:r>
              <a:rPr lang="en-US" sz="1600" dirty="0">
                <a:solidFill>
                  <a:schemeClr val="tx1"/>
                </a:solidFill>
              </a:rPr>
              <a:t> (50%)</a:t>
            </a:r>
            <a:endParaRPr lang="el-GR" sz="1600" dirty="0">
              <a:solidFill>
                <a:schemeClr val="tx1"/>
              </a:solidFill>
            </a:endParaRPr>
          </a:p>
          <a:p>
            <a:pPr algn="just"/>
            <a:endParaRPr lang="el-GR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>
              <a:buNone/>
            </a:pPr>
            <a:r>
              <a:rPr lang="el-GR" sz="1600" b="1" dirty="0">
                <a:solidFill>
                  <a:schemeClr val="tx1"/>
                </a:solidFill>
              </a:rPr>
              <a:t>Β. ΕΠΕΝΔΥΤΙΚΟ ΣΧΕΔΙΟ </a:t>
            </a:r>
            <a:r>
              <a:rPr lang="en-US" sz="1600" b="1" dirty="0">
                <a:solidFill>
                  <a:schemeClr val="tx1"/>
                </a:solidFill>
              </a:rPr>
              <a:t> (40%)</a:t>
            </a:r>
            <a:endParaRPr lang="el-GR" sz="1600" b="1" dirty="0">
              <a:solidFill>
                <a:schemeClr val="tx1"/>
              </a:solidFill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Β.1: Περιγραφή του Επενδυτικού Σχεδίου</a:t>
            </a:r>
            <a:r>
              <a:rPr lang="en-US" sz="1600" dirty="0">
                <a:solidFill>
                  <a:schemeClr val="tx1"/>
                </a:solidFill>
              </a:rPr>
              <a:t> (30%)</a:t>
            </a:r>
            <a:endParaRPr lang="el-GR" sz="1600" dirty="0">
              <a:solidFill>
                <a:schemeClr val="tx1"/>
              </a:solidFill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Β.2: Προβλέψεις βιωσιμότητας επένδυσης </a:t>
            </a:r>
            <a:r>
              <a:rPr lang="en-US" sz="1600" dirty="0">
                <a:solidFill>
                  <a:schemeClr val="tx1"/>
                </a:solidFill>
              </a:rPr>
              <a:t>(20%)</a:t>
            </a:r>
            <a:endParaRPr lang="el-GR" sz="1600" dirty="0">
              <a:solidFill>
                <a:schemeClr val="tx1"/>
              </a:solidFill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Β.3: </a:t>
            </a:r>
            <a:r>
              <a:rPr lang="el-GR" sz="1600" dirty="0" err="1">
                <a:solidFill>
                  <a:schemeClr val="tx1"/>
                </a:solidFill>
              </a:rPr>
              <a:t>Ρεαλιστικότητα</a:t>
            </a:r>
            <a:r>
              <a:rPr lang="el-GR" sz="1600" dirty="0">
                <a:solidFill>
                  <a:schemeClr val="tx1"/>
                </a:solidFill>
              </a:rPr>
              <a:t> προϋπολογισμού – Τεκμηρίωση Δαπανών</a:t>
            </a:r>
            <a:r>
              <a:rPr lang="en-US" sz="1600" dirty="0">
                <a:solidFill>
                  <a:schemeClr val="tx1"/>
                </a:solidFill>
              </a:rPr>
              <a:t> (20%)</a:t>
            </a:r>
            <a:endParaRPr lang="el-GR" sz="1600" dirty="0">
              <a:solidFill>
                <a:schemeClr val="tx1"/>
              </a:solidFill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Β.4: Βαθμός πρωτοτυπίας επενδυτικού σχεδίου</a:t>
            </a:r>
            <a:r>
              <a:rPr lang="en-US" sz="1600" dirty="0">
                <a:solidFill>
                  <a:schemeClr val="tx1"/>
                </a:solidFill>
              </a:rPr>
              <a:t> (30%)</a:t>
            </a:r>
            <a:endParaRPr lang="el-GR" sz="1600" dirty="0">
              <a:solidFill>
                <a:schemeClr val="tx1"/>
              </a:solidFill>
            </a:endParaRPr>
          </a:p>
          <a:p>
            <a:endParaRPr lang="el-GR" sz="16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l-GR" sz="1600" b="1" dirty="0">
                <a:solidFill>
                  <a:schemeClr val="tx1"/>
                </a:solidFill>
              </a:rPr>
              <a:t>Γ. ΛΟΙΠΑ ΚΡΙΤΗΡΙΑ</a:t>
            </a:r>
            <a:r>
              <a:rPr lang="en-US" sz="1600" b="1" dirty="0">
                <a:solidFill>
                  <a:schemeClr val="tx1"/>
                </a:solidFill>
              </a:rPr>
              <a:t>  (</a:t>
            </a:r>
            <a:r>
              <a:rPr lang="el-GR" sz="1600" b="1" dirty="0">
                <a:solidFill>
                  <a:schemeClr val="tx1"/>
                </a:solidFill>
              </a:rPr>
              <a:t>3</a:t>
            </a:r>
            <a:r>
              <a:rPr lang="en-US" sz="1600" b="1" dirty="0">
                <a:solidFill>
                  <a:schemeClr val="tx1"/>
                </a:solidFill>
              </a:rPr>
              <a:t>0%)</a:t>
            </a:r>
            <a:endParaRPr lang="el-GR" sz="1600" b="1" dirty="0">
              <a:solidFill>
                <a:schemeClr val="tx1"/>
              </a:solidFill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Γ1: Χρονοδιάγραμμα υλοποίησης του επενδυτικού σχεδίου</a:t>
            </a:r>
            <a:r>
              <a:rPr lang="en-US" sz="1600" dirty="0">
                <a:solidFill>
                  <a:schemeClr val="tx1"/>
                </a:solidFill>
              </a:rPr>
              <a:t> (50%)</a:t>
            </a:r>
            <a:endParaRPr lang="el-GR" sz="1600" dirty="0">
              <a:solidFill>
                <a:schemeClr val="tx1"/>
              </a:solidFill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Γ.2: Δημιουργία νέων θέσεων απασχόλησης (υπολογιζόμενης σε ΑΠΑ πλήρους απασχόλησης μισθωτής εργασίας)</a:t>
            </a:r>
            <a:r>
              <a:rPr lang="en-US" sz="1600" dirty="0">
                <a:solidFill>
                  <a:schemeClr val="tx1"/>
                </a:solidFill>
              </a:rPr>
              <a:t> (40%)</a:t>
            </a:r>
            <a:endParaRPr lang="el-GR" sz="1600" dirty="0">
              <a:solidFill>
                <a:schemeClr val="tx1"/>
              </a:solidFill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Γ.3: Συνάφεια επενδυτικού σχεδίου της Επιχείρησης με τη στρατηγική έξυπνης εξειδίκευσης RIS 3 της Περιφέρειας Δ. Ελλάδας</a:t>
            </a:r>
            <a:r>
              <a:rPr lang="en-US" sz="1600" dirty="0">
                <a:solidFill>
                  <a:schemeClr val="tx1"/>
                </a:solidFill>
              </a:rPr>
              <a:t> (10%)</a:t>
            </a:r>
            <a:endParaRPr lang="el-GR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/>
            <a:r>
              <a:rPr lang="el-GR" sz="1600" dirty="0">
                <a:solidFill>
                  <a:schemeClr val="tx1"/>
                </a:solidFill>
              </a:rPr>
              <a:t>Γ.4: Συμβατότητα με Στρατηγικές ΟΧΕ ή ΒΑΑ</a:t>
            </a:r>
            <a:endParaRPr lang="el-GR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l-GR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l-GR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l-GR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l-GR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l-GR" b="1" dirty="0">
              <a:solidFill>
                <a:prstClr val="white"/>
              </a:solidFill>
            </a:endParaRPr>
          </a:p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886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6315904"/>
              </p:ext>
            </p:extLst>
          </p:nvPr>
        </p:nvGraphicFramePr>
        <p:xfrm>
          <a:off x="467610" y="1486322"/>
          <a:ext cx="11260970" cy="5241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6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4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6619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  <a:latin typeface="Calibri" panose="020F0502020204030204" pitchFamily="34" charset="0"/>
                          <a:ea typeface="PMingLiU"/>
                        </a:rPr>
                        <a:t>ΤΟΜΕΙΣ ΚΛΑΔΟΙ NACE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  <a:latin typeface="Calibri" panose="020F0502020204030204" pitchFamily="34" charset="0"/>
                          <a:ea typeface="PMingLiU"/>
                        </a:rPr>
                        <a:t>ΠΕΡΙΓΡΑΦΗ ΔΡΑΣΤΗΡΙΟΤΗΤΑΣ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PMingLiU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155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10.1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Επεξεργασία και συντήρηση κρέατος και παραγωγή προϊόντων κρέατος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155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10.3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Επεξεργασία και συντήρηση φρούτων και λαχανικών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5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10.4*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Παραγωγή φυτικών και ζωικών ελαίων και λιπών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155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10.5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Παραγωγή γαλακτοκομικών προϊόντων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155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10.6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Παραγωγή προϊόντων αλευρόμυλων· παραγωγή αμύλων και προϊόντων αμύλου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155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10.7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Παραγωγή ειδών αρτοποιίας και αλευρωδών προϊόντων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155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10.8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Παραγωγή άλλων ειδών διατροφής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155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10.9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Παραγωγή παρασκευασμένων ζωοτροφών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7155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11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Ποτοποιία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155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i="1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13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Παραγωγή κλωστοϋφαντουργικών υλών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155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i="1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14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Κατασκευή ειδών ένδυσης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155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i="1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15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Βιομηχανία δέρματος και δερμάτινων ειδών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84255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i="1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16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Βιομηχανία ξύλου και κατασκευή προϊόντων από ξύλο και φελλό, εκτός από έπιπλα· κατασκευή ειδών καλαθοποιίας και σπαρτοπλεκτικής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7155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i="1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17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Χαρτοποιία και κατασκευή χάρτινων προϊόντων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7155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i="1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18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Εκτυπώσεις και αναπαραγωγή προεγγεγραμμένων μέσων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Στρογγυλεμένο ορθογώνιο 7"/>
          <p:cNvSpPr/>
          <p:nvPr/>
        </p:nvSpPr>
        <p:spPr>
          <a:xfrm>
            <a:off x="7921527" y="3753336"/>
            <a:ext cx="2952328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500" dirty="0"/>
              <a:t>Εξαιρείται ο ΚΑΔ 10.41.12 «Παραγωγή λιπών και ελαίων και των κλασμάτων τους, ψαριών και θαλάσσιων θηλαστικών»</a:t>
            </a:r>
          </a:p>
        </p:txBody>
      </p:sp>
      <p:sp>
        <p:nvSpPr>
          <p:cNvPr id="9" name="Καμπύλο αριστερό βέλος 8"/>
          <p:cNvSpPr/>
          <p:nvPr/>
        </p:nvSpPr>
        <p:spPr>
          <a:xfrm>
            <a:off x="9715257" y="2511549"/>
            <a:ext cx="731520" cy="131629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0" name="Τίτλος 1"/>
          <p:cNvSpPr txBox="1">
            <a:spLocks/>
          </p:cNvSpPr>
          <p:nvPr/>
        </p:nvSpPr>
        <p:spPr bwMode="gray">
          <a:xfrm>
            <a:off x="429208" y="591136"/>
            <a:ext cx="11206065" cy="6389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l-GR" sz="2800" b="1"/>
              <a:t>Επιλέξιμοι ΚΑΔ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2321577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29208" y="591136"/>
            <a:ext cx="11206065" cy="638922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Επιλέξιμοι ΚΑΔ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6" name="Θέση περιεχομένου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6279497"/>
              </p:ext>
            </p:extLst>
          </p:nvPr>
        </p:nvGraphicFramePr>
        <p:xfrm>
          <a:off x="466531" y="1466342"/>
          <a:ext cx="11234057" cy="5064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4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9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4262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  <a:latin typeface="Calibri" panose="020F0502020204030204" pitchFamily="34" charset="0"/>
                          <a:ea typeface="PMingLiU"/>
                        </a:rPr>
                        <a:t>ΤΟΜΕΙΣ ΚΛΑΔΟΙ NACE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  <a:latin typeface="Calibri" panose="020F0502020204030204" pitchFamily="34" charset="0"/>
                          <a:ea typeface="PMingLiU"/>
                        </a:rPr>
                        <a:t>ΠΕΡΙΓΡΑΦΗ ΔΡΑΣΤΗΡΙΟΤΗΤΑΣ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PMingLiU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20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Παραγωγή χημικών ουσιών και προϊόντων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21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Παραγωγή βασικών φαρμακευτικών προϊόντων και φαρμακευτικών σκευασμάτων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530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22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Κατασκευή προϊόντων από ελαστικό (καουτσούκ) και πλαστικές ύλες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i="1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23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Παραγωγή άλλων μη μεταλλικών ορυκτών προϊόντων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i="1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24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Παραγωγή βασικών μετάλλων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25</a:t>
                      </a:r>
                      <a:r>
                        <a:rPr lang="el-GR" sz="1200" b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*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Κατασκευή μεταλλικών προϊόντων, με εξαίρεση τα μηχανήματα και τα είδη εξοπλισμού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i="1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26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Κατασκευή ηλεκτρονικών υπολογιστών, ηλεκτρονικών και οπτικών προϊόντων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i="1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27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Κατασκευή ηλεκτρολογικού εξοπλισμού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i="1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28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Κατασκευή μηχανημάτων και ειδών εξοπλισμού </a:t>
                      </a:r>
                      <a:r>
                        <a:rPr lang="el-GR" sz="1200" i="1" dirty="0" err="1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π.δ.κ.α</a:t>
                      </a: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.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i="1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29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Κατασκευή μηχανοκίνητων οχημάτων, </a:t>
                      </a:r>
                      <a:r>
                        <a:rPr lang="el-GR" sz="1200" i="1" dirty="0" err="1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ρυμουλκούμενων</a:t>
                      </a: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 και </a:t>
                      </a:r>
                      <a:r>
                        <a:rPr lang="el-GR" sz="1200" i="1" dirty="0" err="1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ημιρυμουλκούμενων</a:t>
                      </a: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 οχημάτων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30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Κατασκευή λοιπού εξοπλισμού μεταφορών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i="1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31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Κατασκευή επίπλων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i="1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32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Άλλες μεταποιητικές δραστηριότητες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i="1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33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Επισκευή και εγκατάσταση μηχανημάτων και εξοπλισμού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4" name="Στρογγυλεμένο ορθογώνιο 7">
            <a:extLst>
              <a:ext uri="{FF2B5EF4-FFF2-40B4-BE49-F238E27FC236}">
                <a16:creationId xmlns:a16="http://schemas.microsoft.com/office/drawing/2014/main" id="{2943143B-6A9B-4FEF-9835-784F909B2699}"/>
              </a:ext>
            </a:extLst>
          </p:cNvPr>
          <p:cNvSpPr/>
          <p:nvPr/>
        </p:nvSpPr>
        <p:spPr>
          <a:xfrm>
            <a:off x="8504449" y="3231530"/>
            <a:ext cx="2952328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500" dirty="0"/>
              <a:t>Εξαιρείται ο ΚΑΔ 25.30.2 «Κατασκευή πυρηνικών αντιδραστήρων και μερών τους»</a:t>
            </a:r>
          </a:p>
        </p:txBody>
      </p:sp>
      <p:sp>
        <p:nvSpPr>
          <p:cNvPr id="8" name="Καμπύλο αριστερό βέλος 8">
            <a:extLst>
              <a:ext uri="{FF2B5EF4-FFF2-40B4-BE49-F238E27FC236}">
                <a16:creationId xmlns:a16="http://schemas.microsoft.com/office/drawing/2014/main" id="{AC3BCD5F-904E-4CAE-9430-EFD4B8EC9CA8}"/>
              </a:ext>
            </a:extLst>
          </p:cNvPr>
          <p:cNvSpPr/>
          <p:nvPr/>
        </p:nvSpPr>
        <p:spPr>
          <a:xfrm>
            <a:off x="10478423" y="2112708"/>
            <a:ext cx="731520" cy="131629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427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7" name="Θέση περιεχομένου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935091"/>
              </p:ext>
            </p:extLst>
          </p:nvPr>
        </p:nvGraphicFramePr>
        <p:xfrm>
          <a:off x="494522" y="1431953"/>
          <a:ext cx="11206066" cy="5145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7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14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7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147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  <a:latin typeface="Calibri" panose="020F0502020204030204" pitchFamily="34" charset="0"/>
                          <a:ea typeface="PMingLiU"/>
                        </a:rPr>
                        <a:t>ΤΟΜΕΙΣ ΚΛΑΔΟΙ NACE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  <a:latin typeface="Calibri" panose="020F0502020204030204" pitchFamily="34" charset="0"/>
                          <a:ea typeface="PMingLiU"/>
                        </a:rPr>
                        <a:t>ΤΑΞΕΙΣ NACE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  <a:latin typeface="Calibri" panose="020F0502020204030204" pitchFamily="34" charset="0"/>
                          <a:ea typeface="PMingLiU"/>
                        </a:rPr>
                        <a:t>ΚΑΤΗΓΟΡΙΕΣ CPA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  <a:latin typeface="Calibri" panose="020F0502020204030204" pitchFamily="34" charset="0"/>
                          <a:ea typeface="PMingLiU"/>
                        </a:rPr>
                        <a:t>ΥΠΟΚΑΤΗΓΟΡΙΕΣ CPA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  <a:latin typeface="Calibri" panose="020F0502020204030204" pitchFamily="34" charset="0"/>
                          <a:ea typeface="PMingLiU"/>
                        </a:rPr>
                        <a:t>ΕΘΝΙΚΕΣ ΔΡΑΣΤΗΡΙΟΤΗΤΕΣ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  <a:latin typeface="Calibri" panose="020F0502020204030204" pitchFamily="34" charset="0"/>
                          <a:ea typeface="PMingLiU"/>
                        </a:rPr>
                        <a:t>ΠΕΡΙΓΡΑΦΗ ΔΡΑΣΤΗΡΙΟΤΗΤΑΣ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3627"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38.11.1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 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l-G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Υπηρεσίες συλλογής μη επικίνδυνων ανακυκλώσιμων απορριμμάτων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818">
                <a:tc>
                  <a:txBody>
                    <a:bodyPr/>
                    <a:lstStyle/>
                    <a:p>
                      <a:endParaRPr lang="el-G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 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38.11.4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Υ</a:t>
                      </a:r>
                      <a:r>
                        <a:rPr lang="el-GR" sz="1200" i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πηρεσίες συλλογής </a:t>
                      </a:r>
                      <a:r>
                        <a:rPr lang="el-GR" sz="1200" i="1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αχρηστευμένων</a:t>
                      </a:r>
                      <a:r>
                        <a:rPr lang="el-GR" sz="1200" i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 ειδών, για αποσυναρμολόγηση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9451"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38.11.5 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Υπηρεσιες</a:t>
                      </a:r>
                      <a:r>
                        <a:rPr lang="el-GR" sz="1200" i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 διάθεσης άλλων μη ανακυκλώσιμων επικίνδυνων </a:t>
                      </a:r>
                      <a:r>
                        <a:rPr lang="el-GR" sz="1200" i="1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απορριμάτων</a:t>
                      </a:r>
                      <a:endParaRPr lang="el-GR" sz="1200" i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3313"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38.11.6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l-GR" sz="12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Υπηρεσίες εγκαταστάσεων μεταφοράς για μη επικίνδυνα απόβλητα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818"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38.12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Συλλογή επικίνδυνων </a:t>
                      </a:r>
                      <a:r>
                        <a:rPr lang="el-GR" sz="1200" i="1" dirty="0" err="1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απορριμάτων</a:t>
                      </a:r>
                      <a:endParaRPr lang="el-GR" sz="1200" i="1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611"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38.3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Ανάκτηση υλικών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409"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52.10.1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Υπηρεσίες Αποθήκευσης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8409"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52.29.19.03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Υπηρεσίες μεταφοράς με διαχείριση της αλυσίδας εφοδιασμού (</a:t>
                      </a:r>
                      <a:r>
                        <a:rPr lang="en-US" sz="1200" i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logistics)</a:t>
                      </a:r>
                      <a:endParaRPr lang="el-GR" sz="1200" i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90928978"/>
                  </a:ext>
                </a:extLst>
              </a:tr>
            </a:tbl>
          </a:graphicData>
        </a:graphic>
      </p:graphicFrame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29208" y="591136"/>
            <a:ext cx="11206065" cy="638922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Επιλέξιμοι ΚΑΔ</a:t>
            </a:r>
          </a:p>
        </p:txBody>
      </p:sp>
    </p:spTree>
    <p:extLst>
      <p:ext uri="{BB962C8B-B14F-4D97-AF65-F5344CB8AC3E}">
        <p14:creationId xmlns:p14="http://schemas.microsoft.com/office/powerpoint/2010/main" val="3088149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7" name="Θέση περιεχομένου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2129246"/>
              </p:ext>
            </p:extLst>
          </p:nvPr>
        </p:nvGraphicFramePr>
        <p:xfrm>
          <a:off x="475860" y="1422623"/>
          <a:ext cx="11234058" cy="51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2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18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92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300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8263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  <a:latin typeface="Calibri" panose="020F0502020204030204" pitchFamily="34" charset="0"/>
                          <a:ea typeface="PMingLiU"/>
                        </a:rPr>
                        <a:t>ΤΟΜΕΙΣ ΚΛΑΔΟΙ NACE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  <a:latin typeface="Calibri" panose="020F0502020204030204" pitchFamily="34" charset="0"/>
                          <a:ea typeface="PMingLiU"/>
                        </a:rPr>
                        <a:t>ΤΑΞΕΙΣ NACE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  <a:latin typeface="Calibri" panose="020F0502020204030204" pitchFamily="34" charset="0"/>
                          <a:ea typeface="PMingLiU"/>
                        </a:rPr>
                        <a:t>ΚΑΤΗΓΟΡΙΕΣ CPA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  <a:latin typeface="Calibri" panose="020F0502020204030204" pitchFamily="34" charset="0"/>
                          <a:ea typeface="PMingLiU"/>
                        </a:rPr>
                        <a:t>ΥΠΟΚΑΤΗΓΟΡΙΕΣ CPA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  <a:latin typeface="Calibri" panose="020F0502020204030204" pitchFamily="34" charset="0"/>
                          <a:ea typeface="PMingLiU"/>
                        </a:rPr>
                        <a:t>ΕΘΝΙΚΕΣ ΔΡΑΣΤΗΡΙΟΤΗΤΕΣ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  <a:latin typeface="Calibri" panose="020F0502020204030204" pitchFamily="34" charset="0"/>
                          <a:ea typeface="PMingLiU"/>
                        </a:rPr>
                        <a:t>ΠΕΡΙΓΡΑΦΗ ΔΡΑΣΤΗΡΙΟΤΗΤΑΣ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128"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58.11.1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Έκδοση έντυπων βιβλίων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263"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58.11.2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Έκδοση βιβλίων σε δίσκο, ταινία ή άλλα φυσικά μέσα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258"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58.11.5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0" i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Εκδόσεις βιβλίων με αμοιβή ή βάσει σύμβασης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0307"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58.13.1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l-GR" sz="12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Έκδοση έντυπων εφημερίδων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263"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58.14.1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dirty="0"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Έκδοση έντυπων περιοδικών κάθε είδους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694"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71.2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Τεχνικές δοκιμές και αναλύσεις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263"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82.92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Δραστηριότητες Συσκευασίας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2561"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96.01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l-G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Calibri" panose="020F0502020204030204" pitchFamily="34" charset="0"/>
                        <a:ea typeface="PMingLiU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200" i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/>
                          <a:cs typeface="Calibri" panose="020F0502020204030204" pitchFamily="34" charset="0"/>
                        </a:rPr>
                        <a:t>Πλύσιμο και (στεγνό) καθάρισμα κλωστοϋφαντουργικών και γούνινων προϊόντων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29208" y="591136"/>
            <a:ext cx="11206065" cy="638922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Επιλέξιμοι ΚΑΔ</a:t>
            </a:r>
          </a:p>
        </p:txBody>
      </p:sp>
    </p:spTree>
    <p:extLst>
      <p:ext uri="{BB962C8B-B14F-4D97-AF65-F5344CB8AC3E}">
        <p14:creationId xmlns:p14="http://schemas.microsoft.com/office/powerpoint/2010/main" val="635398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351314" y="1449789"/>
            <a:ext cx="7443755" cy="67785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Φορείς Υλοποίησης της Δράσης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3854" y="2603500"/>
            <a:ext cx="11235900" cy="3022859"/>
          </a:xfrm>
        </p:spPr>
        <p:txBody>
          <a:bodyPr/>
          <a:lstStyle/>
          <a:p>
            <a:pPr algn="just"/>
            <a:r>
              <a:rPr lang="el-GR" dirty="0">
                <a:solidFill>
                  <a:schemeClr val="tx1"/>
                </a:solidFill>
              </a:rPr>
              <a:t>Η Δράση θα υλοποιηθεί από την Ειδική Υπηρεσία Διαχείρισης Επιχειρησιακού Προγράμματος Περιφέρειας Δυτικής Ελλάδας (ΕΥΔΕΠΠΔΕ), με βάση το Νομικό πλαίσιο που διέπει την υλοποίηση του ΕΣΠΑ 2014-2020</a:t>
            </a:r>
          </a:p>
          <a:p>
            <a:pPr algn="just"/>
            <a:endParaRPr lang="el-GR" dirty="0">
              <a:solidFill>
                <a:schemeClr val="tx1"/>
              </a:solidFill>
            </a:endParaRPr>
          </a:p>
          <a:p>
            <a:pPr algn="just"/>
            <a:r>
              <a:rPr lang="el-GR" dirty="0">
                <a:solidFill>
                  <a:schemeClr val="tx1"/>
                </a:solidFill>
              </a:rPr>
              <a:t>Ενδιάμεσος Φορέας Διαχείρισης (ΕΦΔ) είναι ο ΕΦΕΠΑΕ, μέσω της Διαχειριστικής Ευρωπαϊκών Προγραμμάτων Δυτικής Ελλάδας, Πελοποννήσου, Ηπείρου &amp; Ιονίων Νήσων (Απόφαση 5045/19-12-2018, ΦΕΚ Β’ 6069/31-12-2018)</a:t>
            </a:r>
          </a:p>
          <a:p>
            <a:pPr marL="0" indent="0" algn="just">
              <a:buNone/>
            </a:pPr>
            <a:endParaRPr lang="el-GR" dirty="0"/>
          </a:p>
        </p:txBody>
      </p:sp>
      <p:pic>
        <p:nvPicPr>
          <p:cNvPr id="16" name="Εικόνα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859" y="6102220"/>
            <a:ext cx="9261219" cy="728064"/>
          </a:xfrm>
          <a:prstGeom prst="rect">
            <a:avLst/>
          </a:prstGeom>
        </p:spPr>
      </p:pic>
      <p:sp>
        <p:nvSpPr>
          <p:cNvPr id="19" name="Τίτλος 1"/>
          <p:cNvSpPr txBox="1">
            <a:spLocks/>
          </p:cNvSpPr>
          <p:nvPr/>
        </p:nvSpPr>
        <p:spPr bwMode="gray">
          <a:xfrm>
            <a:off x="1465611" y="412041"/>
            <a:ext cx="9473712" cy="992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ΣΥΓΧΡΟΝΗ ΜΕΤΑΠΟΙΗΣΗ ΣΤΗ ΔΥΤΙΚΗ ΕΛΛΑΔΑ</a:t>
            </a:r>
          </a:p>
        </p:txBody>
      </p:sp>
    </p:spTree>
    <p:extLst>
      <p:ext uri="{BB962C8B-B14F-4D97-AF65-F5344CB8AC3E}">
        <p14:creationId xmlns:p14="http://schemas.microsoft.com/office/powerpoint/2010/main" val="20090033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22514" y="2603500"/>
            <a:ext cx="11140751" cy="34163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l-GR" sz="1900" b="1" dirty="0">
                <a:solidFill>
                  <a:srgbClr val="343432"/>
                </a:solidFill>
              </a:rPr>
              <a:t>Η Πρόσκληση του Προγράμματος (με το σύνολο των εγγράφων που την συνοδεύουν), έχουν αναρτηθεί στις ιστοσελίδες:</a:t>
            </a:r>
          </a:p>
          <a:p>
            <a:pPr algn="ctr"/>
            <a:endParaRPr lang="el-GR" sz="1900" b="1" dirty="0">
              <a:solidFill>
                <a:srgbClr val="343432"/>
              </a:solidFill>
            </a:endParaRPr>
          </a:p>
          <a:p>
            <a:pPr algn="just"/>
            <a:r>
              <a:rPr lang="el-GR" sz="1900" dirty="0">
                <a:solidFill>
                  <a:srgbClr val="343432"/>
                </a:solidFill>
              </a:rPr>
              <a:t>της ΕΥΔ Περιφέρειας Δυτικής Ελλάδας </a:t>
            </a:r>
            <a:r>
              <a:rPr lang="el-GR" sz="1900" dirty="0">
                <a:solidFill>
                  <a:srgbClr val="343432"/>
                </a:solidFill>
                <a:hlinkClick r:id="rId2"/>
              </a:rPr>
              <a:t>www.dytikiellada.gr</a:t>
            </a:r>
            <a:r>
              <a:rPr lang="el-GR" sz="1900" dirty="0">
                <a:solidFill>
                  <a:srgbClr val="343432"/>
                </a:solidFill>
              </a:rPr>
              <a:t>, </a:t>
            </a:r>
            <a:r>
              <a:rPr lang="el-GR" sz="1900" dirty="0">
                <a:solidFill>
                  <a:srgbClr val="343432"/>
                </a:solidFill>
                <a:hlinkClick r:id="rId3"/>
              </a:rPr>
              <a:t>www.pde.gov.gr/ependyseis</a:t>
            </a:r>
            <a:r>
              <a:rPr lang="el-GR" sz="1900" dirty="0">
                <a:solidFill>
                  <a:srgbClr val="343432"/>
                </a:solidFill>
              </a:rPr>
              <a:t> </a:t>
            </a:r>
          </a:p>
          <a:p>
            <a:pPr algn="just"/>
            <a:r>
              <a:rPr lang="el-GR" sz="1900" dirty="0">
                <a:solidFill>
                  <a:srgbClr val="343432"/>
                </a:solidFill>
              </a:rPr>
              <a:t>του ΕΣΠΑ </a:t>
            </a:r>
            <a:r>
              <a:rPr lang="el-GR" sz="1900" dirty="0">
                <a:solidFill>
                  <a:srgbClr val="343432"/>
                </a:solidFill>
                <a:hlinkClick r:id="rId4"/>
              </a:rPr>
              <a:t>www.espa.gr</a:t>
            </a:r>
            <a:r>
              <a:rPr lang="el-GR" sz="1900" dirty="0">
                <a:solidFill>
                  <a:srgbClr val="343432"/>
                </a:solidFill>
              </a:rPr>
              <a:t> </a:t>
            </a:r>
          </a:p>
          <a:p>
            <a:pPr algn="just"/>
            <a:r>
              <a:rPr lang="el-GR" sz="1900" dirty="0">
                <a:solidFill>
                  <a:srgbClr val="343432"/>
                </a:solidFill>
              </a:rPr>
              <a:t>του ΕΦΕΠΑΕ </a:t>
            </a:r>
            <a:r>
              <a:rPr lang="en-US" sz="1900" dirty="0">
                <a:solidFill>
                  <a:srgbClr val="343432"/>
                </a:solidFill>
                <a:hlinkClick r:id="rId5"/>
              </a:rPr>
              <a:t>www.efepae.gr</a:t>
            </a:r>
            <a:r>
              <a:rPr lang="en-US" sz="1900" dirty="0">
                <a:solidFill>
                  <a:srgbClr val="343432"/>
                </a:solidFill>
              </a:rPr>
              <a:t> </a:t>
            </a:r>
            <a:endParaRPr lang="el-GR" sz="1900" dirty="0">
              <a:solidFill>
                <a:srgbClr val="343432"/>
              </a:solidFill>
            </a:endParaRPr>
          </a:p>
          <a:p>
            <a:pPr algn="just"/>
            <a:r>
              <a:rPr lang="el-GR" sz="1900" dirty="0">
                <a:solidFill>
                  <a:srgbClr val="343432"/>
                </a:solidFill>
              </a:rPr>
              <a:t>της Διαχειριστικής Ευρωπαϊκών Προγραμμάτων </a:t>
            </a:r>
            <a:r>
              <a:rPr lang="el-GR" sz="1900" dirty="0">
                <a:solidFill>
                  <a:srgbClr val="343432"/>
                </a:solidFill>
                <a:hlinkClick r:id="rId6"/>
              </a:rPr>
              <a:t>www.diaxeiristiki.gr</a:t>
            </a:r>
            <a:r>
              <a:rPr lang="el-GR" sz="1900" dirty="0">
                <a:solidFill>
                  <a:srgbClr val="343432"/>
                </a:solidFill>
              </a:rPr>
              <a:t>   </a:t>
            </a:r>
          </a:p>
          <a:p>
            <a:pPr marL="0" indent="0" algn="just">
              <a:buNone/>
            </a:pPr>
            <a:endParaRPr lang="el-GR" sz="1900" dirty="0">
              <a:solidFill>
                <a:srgbClr val="343432"/>
              </a:solidFill>
            </a:endParaRPr>
          </a:p>
          <a:p>
            <a:pPr marL="0" indent="0" algn="just">
              <a:buNone/>
            </a:pPr>
            <a:r>
              <a:rPr lang="el-GR" sz="1900" dirty="0">
                <a:solidFill>
                  <a:srgbClr val="343432"/>
                </a:solidFill>
              </a:rPr>
              <a:t>Περισσότερες πληροφορίες: </a:t>
            </a:r>
          </a:p>
          <a:p>
            <a:pPr marL="0" indent="0" algn="just">
              <a:buNone/>
            </a:pPr>
            <a:r>
              <a:rPr lang="el-GR" sz="1900" b="1" dirty="0">
                <a:solidFill>
                  <a:srgbClr val="343432"/>
                </a:solidFill>
              </a:rPr>
              <a:t>Διαχειριστική Ευρωπαϊκών Προγραμμάτων Δυτικής Ελλάδος - Πελοποννήσου - Ηπείρου &amp; Ιονίων Νήσων (</a:t>
            </a:r>
            <a:r>
              <a:rPr lang="el-GR" sz="1900" b="1" dirty="0" err="1">
                <a:solidFill>
                  <a:srgbClr val="343432"/>
                </a:solidFill>
              </a:rPr>
              <a:t>Μαιζώνος</a:t>
            </a:r>
            <a:r>
              <a:rPr lang="el-GR" sz="1900" b="1" dirty="0">
                <a:solidFill>
                  <a:srgbClr val="343432"/>
                </a:solidFill>
              </a:rPr>
              <a:t> 122 &amp; Γούναρη 26222 Πάτρα, </a:t>
            </a:r>
            <a:r>
              <a:rPr lang="el-GR" sz="1900" b="1" dirty="0" err="1">
                <a:solidFill>
                  <a:srgbClr val="343432"/>
                </a:solidFill>
              </a:rPr>
              <a:t>τηλ</a:t>
            </a:r>
            <a:r>
              <a:rPr lang="el-GR" sz="1900" b="1" dirty="0">
                <a:solidFill>
                  <a:srgbClr val="343432"/>
                </a:solidFill>
              </a:rPr>
              <a:t>: 2610 622711), E-</a:t>
            </a:r>
            <a:r>
              <a:rPr lang="el-GR" sz="1900" b="1" dirty="0" err="1">
                <a:solidFill>
                  <a:srgbClr val="343432"/>
                </a:solidFill>
              </a:rPr>
              <a:t>mail</a:t>
            </a:r>
            <a:r>
              <a:rPr lang="el-GR" sz="1900" b="1" dirty="0">
                <a:solidFill>
                  <a:srgbClr val="343432"/>
                </a:solidFill>
              </a:rPr>
              <a:t> επικοινωνίας: efd@diaxeiristiki.gr</a:t>
            </a:r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71859" y="6102220"/>
            <a:ext cx="9261219" cy="728064"/>
          </a:xfrm>
          <a:prstGeom prst="rect">
            <a:avLst/>
          </a:prstGeom>
        </p:spPr>
      </p:pic>
      <p:sp>
        <p:nvSpPr>
          <p:cNvPr id="5" name="Τίτλος 1"/>
          <p:cNvSpPr txBox="1">
            <a:spLocks/>
          </p:cNvSpPr>
          <p:nvPr/>
        </p:nvSpPr>
        <p:spPr bwMode="gray">
          <a:xfrm>
            <a:off x="1465611" y="412041"/>
            <a:ext cx="9473712" cy="992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ΣΥΓΧΡΟΝΗ ΜΕΤΑΠΟΙΗΣΗ ΣΤΗ ΔΥΤΙΚΗ ΕΛΛΑΔΑ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3958455" y="1305675"/>
            <a:ext cx="4488024" cy="940037"/>
          </a:xfrm>
        </p:spPr>
        <p:txBody>
          <a:bodyPr>
            <a:noAutofit/>
          </a:bodyPr>
          <a:lstStyle/>
          <a:p>
            <a:r>
              <a:rPr lang="el-GR" sz="2400" b="1" dirty="0"/>
              <a:t>Πληροφορίες - Δημοσιότητα</a:t>
            </a:r>
          </a:p>
        </p:txBody>
      </p:sp>
    </p:spTree>
    <p:extLst>
      <p:ext uri="{BB962C8B-B14F-4D97-AF65-F5344CB8AC3E}">
        <p14:creationId xmlns:p14="http://schemas.microsoft.com/office/powerpoint/2010/main" val="3075557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505919" y="1480166"/>
            <a:ext cx="5393095" cy="618001"/>
          </a:xfrm>
        </p:spPr>
        <p:txBody>
          <a:bodyPr>
            <a:noAutofit/>
          </a:bodyPr>
          <a:lstStyle/>
          <a:p>
            <a:r>
              <a:rPr lang="el-GR" sz="2400" b="1" dirty="0"/>
              <a:t>Περιγραφή της Δράσης - Σκοπός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3853" y="2350093"/>
            <a:ext cx="11159411" cy="3500201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l-GR" dirty="0">
                <a:solidFill>
                  <a:schemeClr val="tx1"/>
                </a:solidFill>
              </a:rPr>
              <a:t>Η Δράση εντάσσεται στο Περιφερειακό Επιχειρησιακό Πρόγραμμα Δυτική Ελλάδα  2014 – 2020. Απευθύνεται κατά κύριο λόγο σε μεταποιητικές μικρομεσαίες επιχειρήσεις οι οποίες επιδιώκουν: </a:t>
            </a:r>
          </a:p>
          <a:p>
            <a:r>
              <a:rPr lang="el-GR" dirty="0">
                <a:solidFill>
                  <a:schemeClr val="tx1"/>
                </a:solidFill>
              </a:rPr>
              <a:t>την αύξηση της παραγωγικότητας και του μεγέθους τους, </a:t>
            </a:r>
          </a:p>
          <a:p>
            <a:r>
              <a:rPr lang="el-GR" dirty="0">
                <a:solidFill>
                  <a:schemeClr val="tx1"/>
                </a:solidFill>
              </a:rPr>
              <a:t>την έξυπνη αξιοποίηση πόρων, </a:t>
            </a:r>
          </a:p>
          <a:p>
            <a:r>
              <a:rPr lang="el-GR" dirty="0">
                <a:solidFill>
                  <a:schemeClr val="tx1"/>
                </a:solidFill>
              </a:rPr>
              <a:t>τη μείωση του ενεργειακού τους αποτυπώματος, </a:t>
            </a:r>
          </a:p>
          <a:p>
            <a:r>
              <a:rPr lang="el-GR" dirty="0">
                <a:solidFill>
                  <a:schemeClr val="tx1"/>
                </a:solidFill>
              </a:rPr>
              <a:t>την ψηφιοποίηση διεργασιών και διαδικασιών (</a:t>
            </a:r>
            <a:r>
              <a:rPr lang="en-US" dirty="0">
                <a:solidFill>
                  <a:schemeClr val="tx1"/>
                </a:solidFill>
              </a:rPr>
              <a:t>Digital Industry)</a:t>
            </a:r>
            <a:r>
              <a:rPr lang="el-GR" dirty="0">
                <a:solidFill>
                  <a:schemeClr val="tx1"/>
                </a:solidFill>
              </a:rPr>
              <a:t>, </a:t>
            </a:r>
          </a:p>
          <a:p>
            <a:r>
              <a:rPr lang="el-GR" dirty="0">
                <a:solidFill>
                  <a:schemeClr val="tx1"/>
                </a:solidFill>
              </a:rPr>
              <a:t>την έξυπνη επιχειρηματική αξιοποίηση του κεφαλαίου «περιβάλλον» και κυρίως </a:t>
            </a:r>
          </a:p>
          <a:p>
            <a:r>
              <a:rPr lang="el-GR" dirty="0">
                <a:solidFill>
                  <a:schemeClr val="tx1"/>
                </a:solidFill>
              </a:rPr>
              <a:t>το μετασχηματισμό της παραγωγικής βάσης προς νέα προϊόντα και υπηρεσίες σύμφωνα με το νέο ευρωπαϊκό και εθνικό αναπτυξιακό πρότυπο.</a:t>
            </a: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859" y="6102220"/>
            <a:ext cx="9261219" cy="728064"/>
          </a:xfrm>
          <a:prstGeom prst="rect">
            <a:avLst/>
          </a:prstGeom>
        </p:spPr>
      </p:pic>
      <p:sp>
        <p:nvSpPr>
          <p:cNvPr id="10" name="Τίτλος 1"/>
          <p:cNvSpPr txBox="1">
            <a:spLocks/>
          </p:cNvSpPr>
          <p:nvPr/>
        </p:nvSpPr>
        <p:spPr bwMode="gray">
          <a:xfrm>
            <a:off x="1465611" y="412041"/>
            <a:ext cx="9473712" cy="992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ΣΥΓΧΡΟΝΗ ΜΕΤΑΠΟΙΗΣΗ ΣΤΗ ΔΥΤΙΚΗ ΕΛΛΑΔΑ</a:t>
            </a:r>
          </a:p>
        </p:txBody>
      </p:sp>
    </p:spTree>
    <p:extLst>
      <p:ext uri="{BB962C8B-B14F-4D97-AF65-F5344CB8AC3E}">
        <p14:creationId xmlns:p14="http://schemas.microsoft.com/office/powerpoint/2010/main" val="4202088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225119" y="1288859"/>
            <a:ext cx="7954697" cy="959819"/>
          </a:xfrm>
        </p:spPr>
        <p:txBody>
          <a:bodyPr>
            <a:normAutofit/>
          </a:bodyPr>
          <a:lstStyle/>
          <a:p>
            <a:r>
              <a:rPr lang="el-GR" sz="2400" b="1" dirty="0"/>
              <a:t>Περιλαμβάνει τρεις (3) διακριτές επιλογές - στόχους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45233" y="2248678"/>
            <a:ext cx="11273027" cy="3732245"/>
          </a:xfrm>
        </p:spPr>
        <p:txBody>
          <a:bodyPr anchor="ctr">
            <a:noAutofit/>
          </a:bodyPr>
          <a:lstStyle/>
          <a:p>
            <a:r>
              <a:rPr lang="el-GR" sz="1600" b="1" dirty="0">
                <a:solidFill>
                  <a:schemeClr val="tx1"/>
                </a:solidFill>
              </a:rPr>
              <a:t>Μεταποιητική διαφοροποίηση – παραγωγικός μετασχηματισμός</a:t>
            </a:r>
            <a:r>
              <a:rPr lang="el-GR" sz="1600" dirty="0">
                <a:solidFill>
                  <a:schemeClr val="tx1"/>
                </a:solidFill>
              </a:rPr>
              <a:t>,   </a:t>
            </a:r>
          </a:p>
          <a:p>
            <a:pPr marL="447675" indent="-179388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M</a:t>
            </a:r>
            <a:r>
              <a:rPr lang="el-GR" sz="1600" dirty="0">
                <a:solidFill>
                  <a:schemeClr val="tx1"/>
                </a:solidFill>
              </a:rPr>
              <a:t>ετασχηματισμός της παραγωγικής βάσης προς νέα προϊόντα και υπηρεσίες, </a:t>
            </a:r>
          </a:p>
          <a:p>
            <a:pPr marL="447675" indent="-179388">
              <a:buFont typeface="Wingdings" panose="05000000000000000000" pitchFamily="2" charset="2"/>
              <a:buChar char="§"/>
            </a:pPr>
            <a:r>
              <a:rPr lang="el-GR" sz="1600" dirty="0">
                <a:solidFill>
                  <a:schemeClr val="tx1"/>
                </a:solidFill>
              </a:rPr>
              <a:t>Εισαγωγή καινοτομίας στην διαδικασία παραγωγής και διάθεσης των προϊόντων. </a:t>
            </a:r>
          </a:p>
          <a:p>
            <a:r>
              <a:rPr lang="el-GR" sz="1600" b="1" dirty="0">
                <a:solidFill>
                  <a:schemeClr val="tx1"/>
                </a:solidFill>
              </a:rPr>
              <a:t>Ψηφιοποιημένη Βιομηχανία</a:t>
            </a:r>
            <a:r>
              <a:rPr lang="el-GR" sz="1600" dirty="0">
                <a:solidFill>
                  <a:schemeClr val="tx1"/>
                </a:solidFill>
              </a:rPr>
              <a:t>, </a:t>
            </a:r>
          </a:p>
          <a:p>
            <a:pPr marL="447675" indent="-179388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A</a:t>
            </a:r>
            <a:r>
              <a:rPr lang="el-GR" sz="1600" dirty="0">
                <a:solidFill>
                  <a:schemeClr val="tx1"/>
                </a:solidFill>
              </a:rPr>
              <a:t>νάπτυξη και στήριξη ψηφιοποιημένων και ευέλικτων γραμμών παραγωγής, σχεδιασμού και διάθεσης προϊόντων και υπηρεσιών. </a:t>
            </a:r>
          </a:p>
          <a:p>
            <a:pPr marL="447675" indent="-179388">
              <a:buFont typeface="Wingdings" panose="05000000000000000000" pitchFamily="2" charset="2"/>
              <a:buChar char="§"/>
            </a:pPr>
            <a:r>
              <a:rPr lang="el-GR" sz="1600" dirty="0">
                <a:solidFill>
                  <a:schemeClr val="tx1"/>
                </a:solidFill>
              </a:rPr>
              <a:t>Αναμένεται θετική επίδραση στη διεθνή παρουσία των Ελληνικών Επιχειρήσεων.</a:t>
            </a:r>
          </a:p>
          <a:p>
            <a:r>
              <a:rPr lang="el-GR" sz="1600" b="1" dirty="0">
                <a:solidFill>
                  <a:schemeClr val="tx1"/>
                </a:solidFill>
              </a:rPr>
              <a:t>Ενεργειακή Αποτελεσματικότητα</a:t>
            </a:r>
            <a:r>
              <a:rPr lang="el-GR" sz="1600" dirty="0">
                <a:solidFill>
                  <a:schemeClr val="tx1"/>
                </a:solidFill>
              </a:rPr>
              <a:t>, </a:t>
            </a:r>
          </a:p>
          <a:p>
            <a:pPr marL="447675" indent="-179388">
              <a:buFont typeface="Wingdings" panose="05000000000000000000" pitchFamily="2" charset="2"/>
              <a:buChar char="§"/>
            </a:pPr>
            <a:r>
              <a:rPr lang="el-GR" sz="1600" dirty="0">
                <a:solidFill>
                  <a:schemeClr val="tx1"/>
                </a:solidFill>
              </a:rPr>
              <a:t>Βελτίωση της ενεργειακής απόδοσης των </a:t>
            </a:r>
            <a:r>
              <a:rPr lang="el-GR" sz="1600" dirty="0" err="1">
                <a:solidFill>
                  <a:schemeClr val="tx1"/>
                </a:solidFill>
              </a:rPr>
              <a:t>ΜμΕ</a:t>
            </a:r>
            <a:endParaRPr lang="el-GR" sz="1600" dirty="0">
              <a:solidFill>
                <a:schemeClr val="tx1"/>
              </a:solidFill>
            </a:endParaRPr>
          </a:p>
          <a:p>
            <a:pPr marL="447675" indent="-179388">
              <a:buFont typeface="Wingdings" panose="05000000000000000000" pitchFamily="2" charset="2"/>
              <a:buChar char="§"/>
            </a:pPr>
            <a:r>
              <a:rPr lang="el-GR" sz="1600" dirty="0">
                <a:solidFill>
                  <a:schemeClr val="tx1"/>
                </a:solidFill>
              </a:rPr>
              <a:t>Προετοιμασία τους για την εφαρμογή μελλοντικών ενεργειακών προτύπων </a:t>
            </a: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859" y="6102220"/>
            <a:ext cx="9261219" cy="728064"/>
          </a:xfrm>
          <a:prstGeom prst="rect">
            <a:avLst/>
          </a:prstGeom>
        </p:spPr>
      </p:pic>
      <p:sp>
        <p:nvSpPr>
          <p:cNvPr id="9" name="Τίτλος 1"/>
          <p:cNvSpPr txBox="1">
            <a:spLocks/>
          </p:cNvSpPr>
          <p:nvPr/>
        </p:nvSpPr>
        <p:spPr bwMode="gray">
          <a:xfrm>
            <a:off x="1465611" y="412041"/>
            <a:ext cx="9473712" cy="992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ΣΥΓΧΡΟΝΗ ΜΕΤΑΠΟΙΗΣΗ ΣΤΗ ΔΥΤΙΚΗ ΕΛΛΑΔΑ</a:t>
            </a:r>
          </a:p>
        </p:txBody>
      </p:sp>
    </p:spTree>
    <p:extLst>
      <p:ext uri="{BB962C8B-B14F-4D97-AF65-F5344CB8AC3E}">
        <p14:creationId xmlns:p14="http://schemas.microsoft.com/office/powerpoint/2010/main" val="3720726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614781" y="1356376"/>
            <a:ext cx="4918892" cy="900000"/>
          </a:xfrm>
        </p:spPr>
        <p:txBody>
          <a:bodyPr>
            <a:normAutofit/>
          </a:bodyPr>
          <a:lstStyle/>
          <a:p>
            <a:r>
              <a:rPr lang="el-GR" sz="2400" b="1" dirty="0"/>
              <a:t>Προϋπολογισμός της Δράσης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75860" y="2459518"/>
            <a:ext cx="11196735" cy="298956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l-GR" dirty="0">
                <a:solidFill>
                  <a:schemeClr val="tx1"/>
                </a:solidFill>
              </a:rPr>
              <a:t>Ο προϋπολογισμός της δημοσίας δαπάνης της δράσης ανέρχεται σε </a:t>
            </a:r>
            <a:r>
              <a:rPr lang="el-GR" b="1" dirty="0">
                <a:solidFill>
                  <a:schemeClr val="tx1"/>
                </a:solidFill>
              </a:rPr>
              <a:t>10.000.000€ </a:t>
            </a:r>
            <a:r>
              <a:rPr lang="el-GR" dirty="0">
                <a:solidFill>
                  <a:schemeClr val="tx1"/>
                </a:solidFill>
              </a:rPr>
              <a:t>και κατανέμεται ως ακολούθως: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>
                <a:solidFill>
                  <a:schemeClr val="tx1"/>
                </a:solidFill>
              </a:rPr>
              <a:t>70% για τις υφιστάμενες επιχειρήσεις (Κατηγορία Γ1 &amp; Γ4)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>
                <a:solidFill>
                  <a:schemeClr val="tx1"/>
                </a:solidFill>
              </a:rPr>
              <a:t>30% για τις νέες ή υπό σύσταση επιχειρήσεις (Κατηγορίες Γ2 &amp; Γ3, Γ5, γ6)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>
                <a:solidFill>
                  <a:schemeClr val="tx1"/>
                </a:solidFill>
              </a:rPr>
              <a:t>Σημειώνεται επίσης πως υπάρχει ειδική κατά προτεραιότητα κατανομή του Π/Υ για τις επιχειρήσεις που διαπιστώνεται συμβατότητά τους με ΟΧΕ ή ΒΑΑ. 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dirty="0">
                <a:solidFill>
                  <a:schemeClr val="tx1"/>
                </a:solidFill>
              </a:rPr>
              <a:t>Ο επιχορηγούμενος προϋπολογισμός κάθε επενδυτικής πρότασης δυνητικού δικαιούχου ενίσχυσης μπορεί να κυμαίνεται από </a:t>
            </a:r>
            <a:r>
              <a:rPr lang="el-GR" b="1" dirty="0">
                <a:solidFill>
                  <a:schemeClr val="tx1"/>
                </a:solidFill>
              </a:rPr>
              <a:t>20.000€ έως 1.000.000,00€</a:t>
            </a:r>
            <a:r>
              <a:rPr lang="el-GR" dirty="0">
                <a:solidFill>
                  <a:schemeClr val="tx1"/>
                </a:solidFill>
              </a:rPr>
              <a:t>. (Ανάλογα πάντα με το καθεστώς ενίσχυσης που θα επιλέξει)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859" y="6102220"/>
            <a:ext cx="9261219" cy="728064"/>
          </a:xfrm>
          <a:prstGeom prst="rect">
            <a:avLst/>
          </a:prstGeom>
        </p:spPr>
      </p:pic>
      <p:sp>
        <p:nvSpPr>
          <p:cNvPr id="6" name="Τίτλος 1"/>
          <p:cNvSpPr txBox="1">
            <a:spLocks/>
          </p:cNvSpPr>
          <p:nvPr/>
        </p:nvSpPr>
        <p:spPr bwMode="gray">
          <a:xfrm>
            <a:off x="1465611" y="421372"/>
            <a:ext cx="9473712" cy="992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ΣΥΓΧΡΟΝΗ ΜΕΤΑΠΟΙΗΣΗ ΣΤΗ ΔΥΤΙΚΗ ΕΛΛΑΔΑ</a:t>
            </a:r>
          </a:p>
        </p:txBody>
      </p:sp>
    </p:spTree>
    <p:extLst>
      <p:ext uri="{BB962C8B-B14F-4D97-AF65-F5344CB8AC3E}">
        <p14:creationId xmlns:p14="http://schemas.microsoft.com/office/powerpoint/2010/main" val="3988651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330132" y="1344914"/>
            <a:ext cx="3478860" cy="900000"/>
          </a:xfrm>
        </p:spPr>
        <p:txBody>
          <a:bodyPr>
            <a:normAutofit/>
          </a:bodyPr>
          <a:lstStyle/>
          <a:p>
            <a:r>
              <a:rPr lang="el-GR" sz="2400" b="1" dirty="0"/>
              <a:t>Καθεστώς Ενίσχυσης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199" y="2244914"/>
            <a:ext cx="11224727" cy="3530736"/>
          </a:xfrm>
        </p:spPr>
        <p:txBody>
          <a:bodyPr anchor="ctr">
            <a:normAutofit/>
          </a:bodyPr>
          <a:lstStyle/>
          <a:p>
            <a:r>
              <a:rPr lang="el-GR" dirty="0">
                <a:solidFill>
                  <a:schemeClr val="tx1"/>
                </a:solidFill>
              </a:rPr>
              <a:t>Η Δράση θα υλοποιηθεί με </a:t>
            </a:r>
            <a:r>
              <a:rPr lang="el-GR" b="1" dirty="0">
                <a:solidFill>
                  <a:schemeClr val="tx1"/>
                </a:solidFill>
              </a:rPr>
              <a:t>ευέλικτο καθεστώς ενίσχυσης </a:t>
            </a:r>
            <a:r>
              <a:rPr lang="el-GR" dirty="0">
                <a:solidFill>
                  <a:schemeClr val="tx1"/>
                </a:solidFill>
              </a:rPr>
              <a:t>κατόπιν επιλογής των δικαιούχων </a:t>
            </a:r>
            <a:r>
              <a:rPr lang="el-GR" b="1" dirty="0">
                <a:solidFill>
                  <a:schemeClr val="tx1"/>
                </a:solidFill>
              </a:rPr>
              <a:t>(ΓΑΚ &amp; </a:t>
            </a:r>
            <a:r>
              <a:rPr lang="en-US" b="1" dirty="0">
                <a:solidFill>
                  <a:schemeClr val="tx1"/>
                </a:solidFill>
              </a:rPr>
              <a:t>de Minimis</a:t>
            </a:r>
            <a:r>
              <a:rPr lang="el-GR" b="1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Επιχορηγούμενος Προϋπολογισμός επενδυτικών σχεδίων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>
                <a:solidFill>
                  <a:schemeClr val="tx1"/>
                </a:solidFill>
              </a:rPr>
              <a:t>Από </a:t>
            </a:r>
            <a:r>
              <a:rPr lang="el-GR" u="sng" dirty="0">
                <a:solidFill>
                  <a:schemeClr val="tx1"/>
                </a:solidFill>
              </a:rPr>
              <a:t>20.000€ έως 300.000€</a:t>
            </a:r>
            <a:r>
              <a:rPr lang="el-GR" dirty="0">
                <a:solidFill>
                  <a:schemeClr val="tx1"/>
                </a:solidFill>
              </a:rPr>
              <a:t> για τα επενδυτικά σχέδια που θα επιλέξουν χρηματοδότηση μέσω του κανονισμού ΕΕ 1407/2013 (</a:t>
            </a:r>
            <a:r>
              <a:rPr lang="en-US" u="sng" dirty="0">
                <a:solidFill>
                  <a:schemeClr val="tx1"/>
                </a:solidFill>
              </a:rPr>
              <a:t>de Minimis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>
                <a:solidFill>
                  <a:schemeClr val="tx1"/>
                </a:solidFill>
              </a:rPr>
              <a:t>Από </a:t>
            </a:r>
            <a:r>
              <a:rPr lang="el-GR" u="sng" dirty="0">
                <a:solidFill>
                  <a:schemeClr val="tx1"/>
                </a:solidFill>
              </a:rPr>
              <a:t>20.000€ έως 1.000.000€</a:t>
            </a:r>
            <a:r>
              <a:rPr lang="el-GR" dirty="0">
                <a:solidFill>
                  <a:schemeClr val="tx1"/>
                </a:solidFill>
              </a:rPr>
              <a:t> για τα επενδυτικά σχέδια που θα επιλέξουν χρηματοδότηση μέσω του κανονισμού ΕΕ 651/2014 (</a:t>
            </a:r>
            <a:r>
              <a:rPr lang="el-GR" u="sng" dirty="0">
                <a:solidFill>
                  <a:schemeClr val="tx1"/>
                </a:solidFill>
              </a:rPr>
              <a:t>ΓΑΚ</a:t>
            </a:r>
            <a:r>
              <a:rPr lang="el-GR" dirty="0">
                <a:solidFill>
                  <a:schemeClr val="tx1"/>
                </a:solidFill>
              </a:rPr>
              <a:t>)</a:t>
            </a: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859" y="6102220"/>
            <a:ext cx="9261219" cy="728064"/>
          </a:xfrm>
          <a:prstGeom prst="rect">
            <a:avLst/>
          </a:prstGeom>
        </p:spPr>
      </p:pic>
      <p:sp>
        <p:nvSpPr>
          <p:cNvPr id="8" name="Τίτλος 1"/>
          <p:cNvSpPr txBox="1">
            <a:spLocks/>
          </p:cNvSpPr>
          <p:nvPr/>
        </p:nvSpPr>
        <p:spPr bwMode="gray">
          <a:xfrm>
            <a:off x="1465611" y="412041"/>
            <a:ext cx="9473712" cy="992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ΣΥΓΧΡΟΝΗ ΜΕΤΑΠΟΙΗΣΗ ΣΤΗ ΔΥΤΙΚΗ ΕΛΛΑΔΑ</a:t>
            </a:r>
          </a:p>
        </p:txBody>
      </p:sp>
    </p:spTree>
    <p:extLst>
      <p:ext uri="{BB962C8B-B14F-4D97-AF65-F5344CB8AC3E}">
        <p14:creationId xmlns:p14="http://schemas.microsoft.com/office/powerpoint/2010/main" val="3300706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233134" y="1350235"/>
            <a:ext cx="3672857" cy="940037"/>
          </a:xfrm>
        </p:spPr>
        <p:txBody>
          <a:bodyPr>
            <a:noAutofit/>
          </a:bodyPr>
          <a:lstStyle/>
          <a:p>
            <a:r>
              <a:rPr lang="el-GR" sz="2400" b="1" dirty="0"/>
              <a:t>Δικαιούχοι της Δράσης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75861" y="2290272"/>
            <a:ext cx="11187404" cy="3634667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endParaRPr lang="el-GR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1600" b="1" dirty="0">
                <a:solidFill>
                  <a:schemeClr val="tx1"/>
                </a:solidFill>
              </a:rPr>
              <a:t>Υφιστάμενες και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1600" b="1" dirty="0">
                <a:solidFill>
                  <a:schemeClr val="tx1"/>
                </a:solidFill>
              </a:rPr>
              <a:t>Νέες - Υπό Σύσταση</a:t>
            </a:r>
            <a:endParaRPr lang="el-GR" sz="16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l-GR" sz="1600" dirty="0">
                <a:solidFill>
                  <a:schemeClr val="tx1"/>
                </a:solidFill>
              </a:rPr>
              <a:t>Μικρομεσαίες Επιχειρήσεις που έχουν μία από τις παρακάτω επιλέξιμες Νομικές Μορφές:</a:t>
            </a:r>
          </a:p>
          <a:p>
            <a:pPr algn="just"/>
            <a:r>
              <a:rPr lang="el-GR" sz="1600" b="1" dirty="0">
                <a:solidFill>
                  <a:schemeClr val="tx1"/>
                </a:solidFill>
              </a:rPr>
              <a:t>Ανώνυμη Εταιρεία</a:t>
            </a:r>
            <a:endParaRPr lang="el-GR" sz="1600" dirty="0">
              <a:solidFill>
                <a:schemeClr val="tx1"/>
              </a:solidFill>
            </a:endParaRPr>
          </a:p>
          <a:p>
            <a:pPr algn="just"/>
            <a:r>
              <a:rPr lang="el-GR" sz="1600" b="1" dirty="0">
                <a:solidFill>
                  <a:schemeClr val="tx1"/>
                </a:solidFill>
              </a:rPr>
              <a:t>Εταιρεία Περιορισμένες Ευθύνης</a:t>
            </a:r>
          </a:p>
          <a:p>
            <a:pPr algn="just"/>
            <a:r>
              <a:rPr lang="el-GR" sz="1600" b="1" dirty="0">
                <a:solidFill>
                  <a:schemeClr val="tx1"/>
                </a:solidFill>
              </a:rPr>
              <a:t>Ιδιωτική Κεφαλαιουχική Εταιρεία</a:t>
            </a:r>
          </a:p>
          <a:p>
            <a:pPr algn="just"/>
            <a:r>
              <a:rPr lang="el-GR" sz="1600" b="1" dirty="0">
                <a:solidFill>
                  <a:schemeClr val="tx1"/>
                </a:solidFill>
              </a:rPr>
              <a:t>Ομόρρυθμη Εταιρεία - Ετερόρρυθμη Εταιρεία </a:t>
            </a:r>
          </a:p>
          <a:p>
            <a:pPr algn="just"/>
            <a:r>
              <a:rPr lang="el-GR" sz="1600" b="1" dirty="0">
                <a:solidFill>
                  <a:schemeClr val="tx1"/>
                </a:solidFill>
              </a:rPr>
              <a:t>Συνεταιρισμός</a:t>
            </a:r>
          </a:p>
          <a:p>
            <a:pPr algn="just"/>
            <a:r>
              <a:rPr lang="el-GR" sz="1600" b="1" dirty="0">
                <a:solidFill>
                  <a:schemeClr val="tx1"/>
                </a:solidFill>
              </a:rPr>
              <a:t>Κοινωνική Συνεταιριστική Επιχείρηση </a:t>
            </a:r>
          </a:p>
          <a:p>
            <a:pPr algn="just"/>
            <a:r>
              <a:rPr lang="el-GR" sz="1600" b="1" dirty="0">
                <a:solidFill>
                  <a:schemeClr val="tx1"/>
                </a:solidFill>
              </a:rPr>
              <a:t>Ατομική Επιχείρηση</a:t>
            </a:r>
          </a:p>
          <a:p>
            <a:pPr marL="0" indent="0" algn="just">
              <a:buNone/>
            </a:pPr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859" y="6102220"/>
            <a:ext cx="9261219" cy="728064"/>
          </a:xfrm>
          <a:prstGeom prst="rect">
            <a:avLst/>
          </a:prstGeom>
        </p:spPr>
      </p:pic>
      <p:sp>
        <p:nvSpPr>
          <p:cNvPr id="7" name="Τίτλος 1"/>
          <p:cNvSpPr txBox="1">
            <a:spLocks/>
          </p:cNvSpPr>
          <p:nvPr/>
        </p:nvSpPr>
        <p:spPr bwMode="gray">
          <a:xfrm>
            <a:off x="1465611" y="412041"/>
            <a:ext cx="9473712" cy="992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ΣΥΓΧΡΟΝΗ ΜΕΤΑΠΟΙΗΣΗ ΣΤΗ ΔΥΤΙΚΗ ΕΛΛΑΔΑ</a:t>
            </a:r>
          </a:p>
        </p:txBody>
      </p:sp>
    </p:spTree>
    <p:extLst>
      <p:ext uri="{BB962C8B-B14F-4D97-AF65-F5344CB8AC3E}">
        <p14:creationId xmlns:p14="http://schemas.microsoft.com/office/powerpoint/2010/main" val="666017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1209500"/>
            <a:ext cx="11430000" cy="940037"/>
          </a:xfrm>
        </p:spPr>
        <p:txBody>
          <a:bodyPr>
            <a:noAutofit/>
          </a:bodyPr>
          <a:lstStyle/>
          <a:p>
            <a:pPr algn="ctr"/>
            <a:r>
              <a:rPr lang="el-GR" sz="2200" b="1" dirty="0"/>
              <a:t>Αίτηση Υπαγωγής – </a:t>
            </a:r>
            <a:r>
              <a:rPr lang="el-GR" sz="2200" b="1" dirty="0" err="1"/>
              <a:t>Επιλεξιμότητα</a:t>
            </a:r>
            <a:r>
              <a:rPr lang="el-GR" sz="2200" b="1" dirty="0"/>
              <a:t> Δαπανών – Χρονική διάρκεια υλοποίησης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74306" y="2548753"/>
            <a:ext cx="11243388" cy="2181867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90000"/>
              </a:lnSpc>
            </a:pPr>
            <a:endParaRPr lang="el-GR" sz="2200" b="1" dirty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el-GR" dirty="0">
                <a:solidFill>
                  <a:schemeClr val="tx1"/>
                </a:solidFill>
              </a:rPr>
              <a:t>Η </a:t>
            </a:r>
            <a:r>
              <a:rPr lang="el-GR" b="1" dirty="0">
                <a:solidFill>
                  <a:schemeClr val="tx1"/>
                </a:solidFill>
              </a:rPr>
              <a:t>χρονική διάρκεια </a:t>
            </a:r>
            <a:r>
              <a:rPr lang="el-GR" dirty="0">
                <a:solidFill>
                  <a:schemeClr val="tx1"/>
                </a:solidFill>
              </a:rPr>
              <a:t>υλοποίησης των έργων δεν πρέπει να υπερβαίνει τους </a:t>
            </a:r>
            <a:r>
              <a:rPr lang="el-GR" b="1" dirty="0">
                <a:solidFill>
                  <a:schemeClr val="tx1"/>
                </a:solidFill>
              </a:rPr>
              <a:t>είκοσι τέσσερις  (24) μήνες</a:t>
            </a:r>
            <a:r>
              <a:rPr lang="el-GR" dirty="0">
                <a:solidFill>
                  <a:schemeClr val="tx1"/>
                </a:solidFill>
              </a:rPr>
              <a:t> από την ημερομηνία έκδοσης της Απόφασης Ένταξης/Χρηματοδότησης των έργων. </a:t>
            </a:r>
          </a:p>
          <a:p>
            <a:pPr algn="just">
              <a:lnSpc>
                <a:spcPct val="90000"/>
              </a:lnSpc>
            </a:pPr>
            <a:r>
              <a:rPr lang="el-GR" dirty="0">
                <a:solidFill>
                  <a:schemeClr val="tx1"/>
                </a:solidFill>
              </a:rPr>
              <a:t>Η ημερομηνία έναρξης </a:t>
            </a:r>
            <a:r>
              <a:rPr lang="el-GR" dirty="0" err="1">
                <a:solidFill>
                  <a:schemeClr val="tx1"/>
                </a:solidFill>
              </a:rPr>
              <a:t>επιλεξιμότητας</a:t>
            </a:r>
            <a:r>
              <a:rPr lang="el-GR" dirty="0">
                <a:solidFill>
                  <a:schemeClr val="tx1"/>
                </a:solidFill>
              </a:rPr>
              <a:t> δαπανών είναι </a:t>
            </a:r>
            <a:r>
              <a:rPr lang="el-GR" b="1" dirty="0">
                <a:solidFill>
                  <a:schemeClr val="tx1"/>
                </a:solidFill>
              </a:rPr>
              <a:t>η ημερομηνία υποβολής της αίτησης χρηματοδότησης</a:t>
            </a:r>
          </a:p>
          <a:p>
            <a:pPr algn="just">
              <a:lnSpc>
                <a:spcPct val="90000"/>
              </a:lnSpc>
            </a:pPr>
            <a:r>
              <a:rPr lang="el-GR" dirty="0">
                <a:solidFill>
                  <a:schemeClr val="tx1"/>
                </a:solidFill>
              </a:rPr>
              <a:t>Η αίτηση  χρηματοδότησης  (επενδυτική πρόταση) υποβάλλεται ηλεκτρονικά μέσω του Πληροφοριακού Συστήματος Διαχείρισης Κρατικών Ενισχύσεων (ΠΣΚΕ)</a:t>
            </a:r>
          </a:p>
        </p:txBody>
      </p:sp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B0F00BC9-6E65-45FD-B8E9-B11549BFCBAE}"/>
              </a:ext>
            </a:extLst>
          </p:cNvPr>
          <p:cNvSpPr/>
          <p:nvPr/>
        </p:nvSpPr>
        <p:spPr>
          <a:xfrm>
            <a:off x="2962501" y="4962169"/>
            <a:ext cx="6479931" cy="9400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lnSpc>
                <a:spcPct val="90000"/>
              </a:lnSpc>
              <a:buNone/>
            </a:pPr>
            <a:r>
              <a:rPr 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Έναρξη Υποβολών : </a:t>
            </a:r>
            <a:r>
              <a:rPr lang="el-GR" sz="1800" dirty="0">
                <a:solidFill>
                  <a:schemeClr val="bg1"/>
                </a:solidFill>
              </a:rPr>
              <a:t>06/10/2020 ώρα 13:00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Λήξη Υποβολών : </a:t>
            </a:r>
            <a:r>
              <a:rPr lang="el-GR" sz="1800" dirty="0">
                <a:solidFill>
                  <a:schemeClr val="bg1"/>
                </a:solidFill>
              </a:rPr>
              <a:t>27/11/2020 ώρα 15:00</a:t>
            </a: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859" y="6102220"/>
            <a:ext cx="9261219" cy="728064"/>
          </a:xfrm>
          <a:prstGeom prst="rect">
            <a:avLst/>
          </a:prstGeom>
        </p:spPr>
      </p:pic>
      <p:sp>
        <p:nvSpPr>
          <p:cNvPr id="9" name="Τίτλος 1"/>
          <p:cNvSpPr txBox="1">
            <a:spLocks/>
          </p:cNvSpPr>
          <p:nvPr/>
        </p:nvSpPr>
        <p:spPr bwMode="gray">
          <a:xfrm>
            <a:off x="1465611" y="412041"/>
            <a:ext cx="9473712" cy="992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ΣΥΓΧΡΟΝΗ ΜΕΤΑΠΟΙΗΣΗ ΣΤΗ ΔΥΤΙΚΗ ΕΛΛΑΔΑ</a:t>
            </a:r>
          </a:p>
        </p:txBody>
      </p:sp>
    </p:spTree>
    <p:extLst>
      <p:ext uri="{BB962C8B-B14F-4D97-AF65-F5344CB8AC3E}">
        <p14:creationId xmlns:p14="http://schemas.microsoft.com/office/powerpoint/2010/main" val="666017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43780CE-2BE5-46F6-97B2-60DF30217E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1A87A49-68E6-459E-A5A6-46229FF421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171964" y="-140866"/>
            <a:ext cx="6053670" cy="7139732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F6ACD5FC-CAFE-48EB-B765-60EED2E0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F33B405-D785-4738-B1C0-6A0AA5E98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233DC0E-DE6C-4FB6-A529-51B162641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870477F-E451-4BC3-863F-0E2FC57288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06490" y="2667000"/>
            <a:ext cx="3830927" cy="24852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b="1" dirty="0">
                <a:solidFill>
                  <a:srgbClr val="FFFFFF"/>
                </a:solidFill>
              </a:rPr>
              <a:t>Ένταση Ενίσχυσης – Επιλέξιμες Δαπάνες </a:t>
            </a:r>
            <a:endParaRPr lang="en-US" b="1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endParaRPr lang="en-US" b="1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r>
              <a:rPr lang="el-GR" b="1" dirty="0">
                <a:solidFill>
                  <a:srgbClr val="FFFFFF"/>
                </a:solidFill>
              </a:rPr>
              <a:t>Η ένταση ενίσχυσης για τις επιχειρήσεις που ενισχύονται με τον </a:t>
            </a:r>
            <a:r>
              <a:rPr lang="en-US" b="1" dirty="0">
                <a:solidFill>
                  <a:srgbClr val="FFFFFF"/>
                </a:solidFill>
              </a:rPr>
              <a:t>De Minimis</a:t>
            </a:r>
            <a:endParaRPr lang="el-GR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l-GR" b="1" dirty="0">
              <a:solidFill>
                <a:srgbClr val="FFFFFF"/>
              </a:solidFill>
            </a:endParaRPr>
          </a:p>
        </p:txBody>
      </p:sp>
      <p:sp>
        <p:nvSpPr>
          <p:cNvPr id="24" name="Freeform 5">
            <a:extLst>
              <a:ext uri="{FF2B5EF4-FFF2-40B4-BE49-F238E27FC236}">
                <a16:creationId xmlns:a16="http://schemas.microsoft.com/office/drawing/2014/main" id="{B4A81DE1-E2BC-4A31-99EE-71350421B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BE5E6F15-6CD8-456A-9B0A-723AF71F80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3212" y="637361"/>
            <a:ext cx="5560003" cy="5183009"/>
          </a:xfrm>
          <a:prstGeom prst="rect">
            <a:avLst/>
          </a:prstGeom>
        </p:spPr>
      </p:pic>
      <p:pic>
        <p:nvPicPr>
          <p:cNvPr id="15" name="Εικόνα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859" y="6102220"/>
            <a:ext cx="9261219" cy="728064"/>
          </a:xfrm>
          <a:prstGeom prst="rect">
            <a:avLst/>
          </a:prstGeom>
        </p:spPr>
      </p:pic>
      <p:sp>
        <p:nvSpPr>
          <p:cNvPr id="17" name="Τίτλος 1"/>
          <p:cNvSpPr txBox="1">
            <a:spLocks/>
          </p:cNvSpPr>
          <p:nvPr/>
        </p:nvSpPr>
        <p:spPr bwMode="gray">
          <a:xfrm>
            <a:off x="606490" y="620425"/>
            <a:ext cx="3830927" cy="15162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ΣΥΓΧΡΟΝΗ ΜΕΤΑΠΟΙΗΣΗ ΣΤΗ ΔΥΤΙΚΗ ΕΛΛΑΔΑ</a:t>
            </a:r>
          </a:p>
        </p:txBody>
      </p:sp>
    </p:spTree>
    <p:extLst>
      <p:ext uri="{BB962C8B-B14F-4D97-AF65-F5344CB8AC3E}">
        <p14:creationId xmlns:p14="http://schemas.microsoft.com/office/powerpoint/2010/main" val="34601432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Προσαρμοσμένο 3">
      <a:dk1>
        <a:sysClr val="windowText" lastClr="000000"/>
      </a:dk1>
      <a:lt1>
        <a:sysClr val="window" lastClr="FFFFFF"/>
      </a:lt1>
      <a:dk2>
        <a:srgbClr val="00B0F0"/>
      </a:dk2>
      <a:lt2>
        <a:srgbClr val="EBEBEB"/>
      </a:lt2>
      <a:accent1>
        <a:srgbClr val="92D050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Αίθουσα συσκέψεων &quot;Ιόν&quot;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ίθουσα συσκέψεων &quot;Ιόν&quot;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113</TotalTime>
  <Words>1657</Words>
  <Application>Microsoft Office PowerPoint</Application>
  <PresentationFormat>Ευρεία οθόνη</PresentationFormat>
  <Paragraphs>256</Paragraphs>
  <Slides>20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6" baseType="lpstr">
      <vt:lpstr>Arial</vt:lpstr>
      <vt:lpstr>Calibri</vt:lpstr>
      <vt:lpstr>Century Gothic</vt:lpstr>
      <vt:lpstr>Wingdings</vt:lpstr>
      <vt:lpstr>Wingdings 3</vt:lpstr>
      <vt:lpstr>Αίθουσα συσκέψεων "Ιόν"</vt:lpstr>
      <vt:lpstr>Παρουσίαση του PowerPoint</vt:lpstr>
      <vt:lpstr>Φορείς Υλοποίησης της Δράσης</vt:lpstr>
      <vt:lpstr>Περιγραφή της Δράσης - Σκοπός</vt:lpstr>
      <vt:lpstr>Περιλαμβάνει τρεις (3) διακριτές επιλογές - στόχους</vt:lpstr>
      <vt:lpstr>Προϋπολογισμός της Δράσης</vt:lpstr>
      <vt:lpstr>Καθεστώς Ενίσχυσης </vt:lpstr>
      <vt:lpstr>Δικαιούχοι της Δράσης</vt:lpstr>
      <vt:lpstr>Αίτηση Υπαγωγής – Επιλεξιμότητα Δαπανών – Χρονική διάρκεια υλοποίησης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Καταβολές Ενίσχυσης </vt:lpstr>
      <vt:lpstr>ΚΡΙΤΗΡΙΑ ΑΞΙΟΛΟΓΗΣΗΣ – ΥΦΙΣΤΑΜΕΝΕΣ</vt:lpstr>
      <vt:lpstr>ΚΡΙΤΗΡΙΑ ΑΞΙΟΛΟΓΗΣΗΣ – ΝΕΕΣ &amp; ΥΠΟ ΣΥΣΤΑΣΗ</vt:lpstr>
      <vt:lpstr>Παρουσίαση του PowerPoint</vt:lpstr>
      <vt:lpstr>Επιλέξιμοι ΚΑΔ</vt:lpstr>
      <vt:lpstr>Επιλέξιμοι ΚΑΔ</vt:lpstr>
      <vt:lpstr>Επιλέξιμοι ΚΑΔ</vt:lpstr>
      <vt:lpstr>Πληροφορίες - Δημοσιότητα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«ΣΥΓΧΡΟΝΗ ΜΕΤΑΠΟΙΗΣΗ ΣΤΗ ΔΥΤΙΚΗ ΕΛΛΑΔΑ - Ενίσχυση του μεγέθους και της ανταγωνιστικότητας Μεταποιητικών και λοιπών επιχειρήσεων της ΠΔΕ»</dc:title>
  <dc:creator>Andreas Kalogeropoulos</dc:creator>
  <cp:lastModifiedBy>Andreas Kalogeropoulos</cp:lastModifiedBy>
  <cp:revision>19</cp:revision>
  <dcterms:created xsi:type="dcterms:W3CDTF">2020-09-02T07:49:58Z</dcterms:created>
  <dcterms:modified xsi:type="dcterms:W3CDTF">2020-09-02T10:35:13Z</dcterms:modified>
</cp:coreProperties>
</file>