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7" r:id="rId2"/>
    <p:sldId id="277" r:id="rId3"/>
    <p:sldId id="272" r:id="rId4"/>
    <p:sldId id="278" r:id="rId5"/>
    <p:sldId id="282" r:id="rId6"/>
    <p:sldId id="283" r:id="rId7"/>
    <p:sldId id="284" r:id="rId8"/>
    <p:sldId id="279" r:id="rId9"/>
    <p:sldId id="273" r:id="rId10"/>
    <p:sldId id="281" r:id="rId11"/>
    <p:sldId id="274" r:id="rId12"/>
    <p:sldId id="285" r:id="rId13"/>
    <p:sldId id="286" r:id="rId14"/>
    <p:sldId id="287" r:id="rId15"/>
    <p:sldId id="288" r:id="rId16"/>
    <p:sldId id="293" r:id="rId17"/>
    <p:sldId id="275" r:id="rId18"/>
    <p:sldId id="289" r:id="rId19"/>
    <p:sldId id="276" r:id="rId20"/>
    <p:sldId id="290" r:id="rId21"/>
    <p:sldId id="292" r:id="rId22"/>
    <p:sldId id="291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46"/>
    <p:restoredTop sz="94627"/>
  </p:normalViewPr>
  <p:slideViewPr>
    <p:cSldViewPr snapToGrid="0" snapToObjects="1">
      <p:cViewPr varScale="1">
        <p:scale>
          <a:sx n="152" d="100"/>
          <a:sy n="152" d="100"/>
        </p:scale>
        <p:origin x="296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71BD3F-C904-EB49-8AE2-7BEE6BADA02D}" type="datetimeFigureOut">
              <a:rPr lang="en-US" smtClean="0"/>
              <a:t>5/22/17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317E4-79AA-3B46-A91E-5C4CE664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0290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638F41-EA67-584C-B8C2-A144F86FCE16}" type="datetimeFigureOut">
              <a:rPr lang="en-US" smtClean="0"/>
              <a:t>5/22/17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17BD2A-8C0B-5D4F-BEAF-9C8CEBBD3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5061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B9672-21B6-E845-9C96-97158CFAA0F0}" type="datetime1">
              <a:rPr lang="el-GR" smtClean="0"/>
              <a:t>22/5/17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90954-4B89-7C46-8B5B-C69942395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15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BEBC-7B4E-6A43-BB17-0834D4A3A74E}" type="datetime1">
              <a:rPr lang="el-GR" smtClean="0"/>
              <a:t>22/5/17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030C2-24AD-964F-BD43-367164E01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963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185E8-36D1-DE4C-8528-A14F1489B832}" type="datetime1">
              <a:rPr lang="el-GR" smtClean="0"/>
              <a:t>22/5/17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90954-4B89-7C46-8B5B-C69942395BE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32670" y="90263"/>
            <a:ext cx="5162106" cy="1107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464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0457" y="1331233"/>
            <a:ext cx="7772400" cy="1335055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Κώστας Γαλιάτσος</a:t>
            </a:r>
            <a:br>
              <a:rPr lang="el-GR" sz="2400" dirty="0" smtClean="0"/>
            </a:br>
            <a:r>
              <a:rPr lang="el-GR" sz="2400" dirty="0" smtClean="0"/>
              <a:t>Πρόεδρος Δ.Σ. &amp; Διευθύνων Σύμβουλος </a:t>
            </a:r>
            <a:br>
              <a:rPr lang="el-GR" sz="2400" dirty="0" smtClean="0"/>
            </a:br>
            <a:r>
              <a:rPr lang="el-GR" sz="2400" dirty="0" smtClean="0"/>
              <a:t>ΕΤΕΑΝ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3310" y="3033888"/>
            <a:ext cx="7251801" cy="2401237"/>
          </a:xfrm>
        </p:spPr>
        <p:txBody>
          <a:bodyPr/>
          <a:lstStyle/>
          <a:p>
            <a:r>
              <a:rPr lang="el-GR" sz="4000" dirty="0" smtClean="0"/>
              <a:t>Τα χρηματοδοτικά εργαλεία του ΕΤΕΑΝ κατά το 2017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030C2-24AD-964F-BD43-367164E016B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30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568354" y="1492862"/>
            <a:ext cx="7772400" cy="908312"/>
          </a:xfrm>
        </p:spPr>
        <p:txBody>
          <a:bodyPr/>
          <a:lstStyle/>
          <a:p>
            <a:r>
              <a:rPr lang="el-GR" dirty="0" smtClean="0"/>
              <a:t>Δάνεια ΤΕΠΙΧ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166070" y="3332526"/>
            <a:ext cx="7445229" cy="1752600"/>
          </a:xfrm>
        </p:spPr>
        <p:txBody>
          <a:bodyPr/>
          <a:lstStyle/>
          <a:p>
            <a:pPr marL="514350" indent="-514350" algn="l">
              <a:buFont typeface="Wingdings" charset="2"/>
              <a:buChar char="Ø"/>
            </a:pPr>
            <a:r>
              <a:rPr lang="el-GR" dirty="0" smtClean="0"/>
              <a:t>Δάνεια για κεφάλαια κίνησης</a:t>
            </a:r>
          </a:p>
          <a:p>
            <a:pPr marL="514350" indent="-514350" algn="l">
              <a:buFont typeface="Wingdings" charset="2"/>
              <a:buChar char="Ø"/>
            </a:pPr>
            <a:r>
              <a:rPr lang="el-GR" dirty="0"/>
              <a:t>Δάνεια </a:t>
            </a:r>
            <a:r>
              <a:rPr lang="el-GR" dirty="0" smtClean="0"/>
              <a:t>για επενδυτικούς σκοπούς</a:t>
            </a:r>
          </a:p>
          <a:p>
            <a:pPr marL="514350" indent="-514350" algn="l">
              <a:buFont typeface="Wingdings" charset="2"/>
              <a:buChar char="Ø"/>
            </a:pPr>
            <a:r>
              <a:rPr lang="el-GR" dirty="0" smtClean="0"/>
              <a:t>50% του τραπεζικού επιτοκίου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030C2-24AD-964F-BD43-367164E016B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845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030C2-24AD-964F-BD43-367164E016B2}" type="slidenum">
              <a:rPr lang="en-US" smtClean="0"/>
              <a:t>11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04675" y="1949364"/>
            <a:ext cx="7709483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3"/>
            </a:pPr>
            <a:r>
              <a:rPr lang="el-GR" sz="2800" dirty="0">
                <a:solidFill>
                  <a:srgbClr val="00B050"/>
                </a:solidFill>
                <a:latin typeface="Calibri" charset="0"/>
                <a:ea typeface="Calibri" charset="0"/>
                <a:cs typeface="Times New Roman" charset="0"/>
              </a:rPr>
              <a:t>Τα βασικά χαρακτηριστικά του Ταμείου Εξοικονομώ κατ’ </a:t>
            </a:r>
            <a:r>
              <a:rPr lang="el-GR" sz="2800" dirty="0" err="1">
                <a:solidFill>
                  <a:srgbClr val="00B050"/>
                </a:solidFill>
                <a:latin typeface="Calibri" charset="0"/>
                <a:ea typeface="Calibri" charset="0"/>
                <a:cs typeface="Times New Roman" charset="0"/>
              </a:rPr>
              <a:t>Οίκον</a:t>
            </a:r>
            <a:r>
              <a:rPr lang="el-GR" sz="2800" dirty="0">
                <a:solidFill>
                  <a:srgbClr val="00B050"/>
                </a:solidFill>
                <a:latin typeface="Calibri" charset="0"/>
                <a:ea typeface="Calibri" charset="0"/>
                <a:cs typeface="Times New Roman" charset="0"/>
              </a:rPr>
              <a:t> ΙΙ (ΤΕΞΟΙΚ ΙΙ) και ποιες είναι οι βασικές του διαφορές από το προηγούμενο πρόγραμμα</a:t>
            </a:r>
            <a:r>
              <a:rPr lang="el-GR" sz="2800" dirty="0" smtClean="0">
                <a:solidFill>
                  <a:srgbClr val="00B050"/>
                </a:solidFill>
                <a:latin typeface="Calibri" charset="0"/>
                <a:ea typeface="Calibri" charset="0"/>
                <a:cs typeface="Times New Roman" charset="0"/>
              </a:rPr>
              <a:t>.</a:t>
            </a:r>
            <a:endParaRPr lang="en-GB" sz="2000" dirty="0">
              <a:solidFill>
                <a:srgbClr val="00B050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08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030C2-24AD-964F-BD43-367164E016B2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437159"/>
              </p:ext>
            </p:extLst>
          </p:nvPr>
        </p:nvGraphicFramePr>
        <p:xfrm>
          <a:off x="795736" y="1493754"/>
          <a:ext cx="7294260" cy="4862595"/>
        </p:xfrm>
        <a:graphic>
          <a:graphicData uri="http://schemas.openxmlformats.org/drawingml/2006/table">
            <a:tbl>
              <a:tblPr/>
              <a:tblGrid>
                <a:gridCol w="585492"/>
                <a:gridCol w="1512522"/>
                <a:gridCol w="1451533"/>
                <a:gridCol w="1061205"/>
                <a:gridCol w="975822"/>
                <a:gridCol w="841645"/>
                <a:gridCol w="866041"/>
              </a:tblGrid>
              <a:tr h="37919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ΝΕΟ ΠΡΟΓΡΑΜΜΑ ΕΞΟΙΚΟΝΟΜΩ ΙΙ (προσωρινά στοιχεία)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19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ΩΦΕΛΟΥΜΕΝΟΙ - ΠΟΣΟΣΤΑ ΕΝΙΣΧΥΣΗΣ - ΚΙΝΗΤΡΑ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9297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Κατηγορία</a:t>
                      </a:r>
                      <a:endParaRPr lang="en-GB" sz="6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Ατομικό Εισόδημα</a:t>
                      </a: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Οικογενειακό Εισόδημα</a:t>
                      </a: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Βασικό Ποσοστό Επιχορήγησης</a:t>
                      </a: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Αύξηση Επιχορήγησης ανά προστατευόμενο μέλλος</a:t>
                      </a: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Μέγιστο Ποσοστό Επιχορήγησης</a:t>
                      </a: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Καλύπτονται</a:t>
                      </a: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193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Έως 10.000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Έως 20.000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60%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Κόστος, ενεργειακών επιθεωρήσεων - Αμοιβή του συμβούλου έργου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88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10.000 έως 15.000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20.000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91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έως 25.000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9193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15.000 - 20.000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25.000 - 30.000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9193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20.000 - 25.000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30.000 - 35.000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35%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9193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25.000 - 30.000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35.000 - 40.000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9193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30.000 - 35.000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40.000 - 45.000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25%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9193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35.000 - 40.000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</a:rPr>
                        <a:t>45.000 - 50.000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0%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0%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0676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030C2-24AD-964F-BD43-367164E016B2}" type="slidenum">
              <a:rPr lang="en-US" smtClean="0"/>
              <a:t>13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227" y="2169372"/>
            <a:ext cx="8149537" cy="382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056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030C2-24AD-964F-BD43-367164E016B2}" type="slidenum">
              <a:rPr lang="en-US" smtClean="0"/>
              <a:t>14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213" y="1989345"/>
            <a:ext cx="7539145" cy="2491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286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030C2-24AD-964F-BD43-367164E016B2}" type="slidenum">
              <a:rPr lang="en-US" smtClean="0"/>
              <a:t>15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1575" y="1682459"/>
            <a:ext cx="6096000" cy="433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82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952791" y="1987598"/>
            <a:ext cx="6400800" cy="1752600"/>
          </a:xfrm>
        </p:spPr>
        <p:txBody>
          <a:bodyPr/>
          <a:lstStyle/>
          <a:p>
            <a:r>
              <a:rPr lang="el-GR" dirty="0" smtClean="0"/>
              <a:t>Οι διαδικασίες του ΤΕΞΟΙΚ ΙΙ θα είναι απλοποιημένες και θα υλοποιούνται αποκλειστικά από το ΕΤΕΑΝ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030C2-24AD-964F-BD43-367164E016B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830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030C2-24AD-964F-BD43-367164E016B2}" type="slidenum">
              <a:rPr lang="en-US" smtClean="0"/>
              <a:t>17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04675" y="2586462"/>
            <a:ext cx="7592037" cy="1054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4"/>
            </a:pPr>
            <a:r>
              <a:rPr lang="el-GR" sz="2800" dirty="0">
                <a:solidFill>
                  <a:srgbClr val="00B050"/>
                </a:solidFill>
                <a:latin typeface="Calibri" charset="0"/>
                <a:ea typeface="Calibri" charset="0"/>
                <a:cs typeface="Times New Roman" charset="0"/>
              </a:rPr>
              <a:t>Τι είναι οι </a:t>
            </a:r>
            <a:r>
              <a:rPr lang="el-GR" sz="2800" dirty="0" err="1">
                <a:solidFill>
                  <a:srgbClr val="00B050"/>
                </a:solidFill>
                <a:latin typeface="Calibri" charset="0"/>
                <a:ea typeface="Calibri" charset="0"/>
                <a:cs typeface="Times New Roman" charset="0"/>
              </a:rPr>
              <a:t>μικροπιστώσεις</a:t>
            </a:r>
            <a:r>
              <a:rPr lang="el-GR" sz="2800" dirty="0">
                <a:solidFill>
                  <a:srgbClr val="00B050"/>
                </a:solidFill>
                <a:latin typeface="Calibri" charset="0"/>
                <a:ea typeface="Calibri" charset="0"/>
                <a:cs typeface="Times New Roman" charset="0"/>
              </a:rPr>
              <a:t>, ποιους αφορά και με ποιον τρόπο  υλοποιούνται</a:t>
            </a:r>
            <a:r>
              <a:rPr lang="el-GR" sz="2800" dirty="0" smtClean="0">
                <a:solidFill>
                  <a:srgbClr val="00B050"/>
                </a:solidFill>
                <a:latin typeface="Calibri" charset="0"/>
                <a:ea typeface="Calibri" charset="0"/>
                <a:cs typeface="Times New Roman" charset="0"/>
              </a:rPr>
              <a:t>.</a:t>
            </a:r>
            <a:endParaRPr lang="en-GB" sz="2000" dirty="0">
              <a:solidFill>
                <a:srgbClr val="00B050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4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532237" y="1488251"/>
            <a:ext cx="7772400" cy="1470025"/>
          </a:xfrm>
        </p:spPr>
        <p:txBody>
          <a:bodyPr/>
          <a:lstStyle/>
          <a:p>
            <a:r>
              <a:rPr lang="el-GR" dirty="0" smtClean="0"/>
              <a:t>Ορισμός </a:t>
            </a:r>
            <a:r>
              <a:rPr lang="el-GR" dirty="0" err="1" smtClean="0"/>
              <a:t>μικροπίστωσης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841107" y="2546011"/>
            <a:ext cx="7151167" cy="1752600"/>
          </a:xfrm>
        </p:spPr>
        <p:txBody>
          <a:bodyPr/>
          <a:lstStyle/>
          <a:p>
            <a:pPr marL="457200" indent="-457200" algn="l">
              <a:buFont typeface="Arial" charset="0"/>
              <a:buChar char="•"/>
            </a:pPr>
            <a:r>
              <a:rPr lang="el-GR" dirty="0" smtClean="0"/>
              <a:t>Δάνεια προς πολύ μικρές επιχειρήσεις</a:t>
            </a:r>
          </a:p>
          <a:p>
            <a:pPr marL="457200" indent="-457200" algn="l">
              <a:buFont typeface="Arial" charset="0"/>
              <a:buChar char="•"/>
            </a:pPr>
            <a:r>
              <a:rPr lang="el-GR" dirty="0" smtClean="0"/>
              <a:t>Ανώτατο ύψος δανείου: </a:t>
            </a:r>
            <a:r>
              <a:rPr lang="el-GR" dirty="0"/>
              <a:t>25.000 €</a:t>
            </a:r>
            <a:r>
              <a:rPr lang="en-GB" dirty="0"/>
              <a:t> </a:t>
            </a:r>
            <a:endParaRPr lang="el-GR" dirty="0" smtClean="0"/>
          </a:p>
          <a:p>
            <a:pPr marL="457200" indent="-457200" algn="l">
              <a:buFont typeface="Arial" charset="0"/>
              <a:buChar char="•"/>
            </a:pPr>
            <a:r>
              <a:rPr lang="el-GR" dirty="0" smtClean="0"/>
              <a:t>Ύπαρξη συμβούλου (</a:t>
            </a:r>
            <a:r>
              <a:rPr lang="en-US" dirty="0" smtClean="0"/>
              <a:t>mentor)</a:t>
            </a:r>
            <a:endParaRPr lang="el-GR" dirty="0"/>
          </a:p>
          <a:p>
            <a:pPr marL="457200" indent="-457200" algn="l">
              <a:buFont typeface="Arial" charset="0"/>
              <a:buChar char="•"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030C2-24AD-964F-BD43-367164E016B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5017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030C2-24AD-964F-BD43-367164E016B2}" type="slidenum">
              <a:rPr lang="en-US" smtClean="0"/>
              <a:t>19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45283" y="1870745"/>
            <a:ext cx="8254768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 startAt="5"/>
            </a:pPr>
            <a:r>
              <a:rPr lang="el-GR" sz="3200" dirty="0">
                <a:solidFill>
                  <a:srgbClr val="00B050"/>
                </a:solidFill>
                <a:latin typeface="Calibri" charset="0"/>
                <a:ea typeface="Calibri" charset="0"/>
                <a:cs typeface="Times New Roman" charset="0"/>
              </a:rPr>
              <a:t>Τι είναι το Ταμείο Επιχειρηματικών Συμμετοχών, πώς λειτουργεί και ποιες επιχειρήσεις αφορά. </a:t>
            </a:r>
            <a:endParaRPr lang="en-GB" sz="2400" dirty="0">
              <a:solidFill>
                <a:srgbClr val="00B050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547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030C2-24AD-964F-BD43-367164E016B2}" type="slidenum">
              <a:rPr lang="en-US" smtClean="0"/>
              <a:t>2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53673" y="1349799"/>
            <a:ext cx="8246378" cy="4467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l-GR" sz="2000" dirty="0">
                <a:latin typeface="Calibri" charset="0"/>
                <a:ea typeface="Calibri" charset="0"/>
                <a:cs typeface="Times New Roman" charset="0"/>
              </a:rPr>
              <a:t>Η έναρξη του προγράμματος εγγυήσεων τραπεζικών δανείων από το ΕΤΕΑΝ και ποια θα είναι τα οφέλη του για τις μικρές και μεσαίες επιχειρήσεις.</a:t>
            </a:r>
            <a:endParaRPr lang="en-GB" sz="1600" dirty="0">
              <a:latin typeface="Calibri" charset="0"/>
              <a:ea typeface="Calibri" charset="0"/>
              <a:cs typeface="Times New Roman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l-GR" sz="2000" dirty="0">
                <a:latin typeface="Calibri" charset="0"/>
                <a:ea typeface="Calibri" charset="0"/>
                <a:cs typeface="Times New Roman" charset="0"/>
              </a:rPr>
              <a:t> Τα βασικά χαρακτηριστικά του Ταμείου Επιχειρηματικότητας ΙΙ (ΤΕΠΙΧ ΙΙ). </a:t>
            </a:r>
            <a:endParaRPr lang="en-GB" sz="1600" dirty="0">
              <a:latin typeface="Calibri" charset="0"/>
              <a:ea typeface="Calibri" charset="0"/>
              <a:cs typeface="Times New Roman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l-GR" sz="2000" dirty="0">
                <a:latin typeface="Calibri" charset="0"/>
                <a:ea typeface="Calibri" charset="0"/>
                <a:cs typeface="Times New Roman" charset="0"/>
              </a:rPr>
              <a:t>Τα βασικά χαρακτηριστικά του Ταμείου Εξοικονομώ κατ’ </a:t>
            </a:r>
            <a:r>
              <a:rPr lang="el-GR" sz="2000" dirty="0" err="1">
                <a:latin typeface="Calibri" charset="0"/>
                <a:ea typeface="Calibri" charset="0"/>
                <a:cs typeface="Times New Roman" charset="0"/>
              </a:rPr>
              <a:t>Οίκον</a:t>
            </a:r>
            <a:r>
              <a:rPr lang="el-GR" sz="2000" dirty="0">
                <a:latin typeface="Calibri" charset="0"/>
                <a:ea typeface="Calibri" charset="0"/>
                <a:cs typeface="Times New Roman" charset="0"/>
              </a:rPr>
              <a:t> ΙΙ (ΤΕΞΟΙΚ ΙΙ) και ποιες είναι οι βασικές του διαφορές από το προηγούμενο πρόγραμμα.</a:t>
            </a:r>
            <a:endParaRPr lang="en-GB" sz="1600" dirty="0">
              <a:latin typeface="Calibri" charset="0"/>
              <a:ea typeface="Calibri" charset="0"/>
              <a:cs typeface="Times New Roman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l-GR" sz="2000" dirty="0">
                <a:latin typeface="Calibri" charset="0"/>
                <a:ea typeface="Calibri" charset="0"/>
                <a:cs typeface="Times New Roman" charset="0"/>
              </a:rPr>
              <a:t>Τι είναι οι </a:t>
            </a:r>
            <a:r>
              <a:rPr lang="el-GR" sz="2000" dirty="0" err="1">
                <a:latin typeface="Calibri" charset="0"/>
                <a:ea typeface="Calibri" charset="0"/>
                <a:cs typeface="Times New Roman" charset="0"/>
              </a:rPr>
              <a:t>μικροπιστώσεις</a:t>
            </a:r>
            <a:r>
              <a:rPr lang="el-GR" sz="2000" dirty="0">
                <a:latin typeface="Calibri" charset="0"/>
                <a:ea typeface="Calibri" charset="0"/>
                <a:cs typeface="Times New Roman" charset="0"/>
              </a:rPr>
              <a:t>, ποιους αφορά και με ποιον τρόπο  υλοποιούνται.</a:t>
            </a:r>
            <a:endParaRPr lang="en-GB" sz="1600" dirty="0">
              <a:latin typeface="Calibri" charset="0"/>
              <a:ea typeface="Calibri" charset="0"/>
              <a:cs typeface="Times New Roman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l-GR" sz="2000" dirty="0">
                <a:latin typeface="Calibri" charset="0"/>
                <a:ea typeface="Calibri" charset="0"/>
                <a:cs typeface="Times New Roman" charset="0"/>
              </a:rPr>
              <a:t>Τι είναι το Ταμείο Επιχειρηματικών Συμμετοχών, πώς λειτουργεί και ποιες επιχειρήσεις αφορά. </a:t>
            </a:r>
            <a:endParaRPr lang="el-GR" sz="2000" dirty="0" smtClean="0">
              <a:latin typeface="Calibri" charset="0"/>
              <a:ea typeface="Calibri" charset="0"/>
              <a:cs typeface="Times New Roman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l-GR" sz="2000" dirty="0" smtClean="0">
                <a:effectLst/>
                <a:latin typeface="Calibri" charset="0"/>
                <a:ea typeface="Calibri" charset="0"/>
                <a:cs typeface="Times New Roman" charset="0"/>
              </a:rPr>
              <a:t>Προγραμματιζόμενες δραστηριότητες του ΕΤΕΑΝ</a:t>
            </a:r>
            <a:endParaRPr lang="en-GB" sz="1600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986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18956" y="1652551"/>
            <a:ext cx="7699108" cy="4496964"/>
          </a:xfrm>
        </p:spPr>
        <p:txBody>
          <a:bodyPr/>
          <a:lstStyle/>
          <a:p>
            <a:pPr marL="457200" indent="-457200" algn="l">
              <a:buFont typeface="Arial" charset="0"/>
              <a:buChar char="•"/>
            </a:pPr>
            <a:r>
              <a:rPr lang="el-GR" dirty="0" smtClean="0"/>
              <a:t>Το Ταμείο Επιχειρηματικών Συμμετοχών συμμετέχει στο μετοχικό κεφάλαιο των επιχειρήσεων (κυρίως των νεοφυών)</a:t>
            </a:r>
          </a:p>
          <a:p>
            <a:pPr marL="457200" indent="-457200" algn="l">
              <a:buFont typeface="Arial" charset="0"/>
              <a:buChar char="•"/>
            </a:pPr>
            <a:r>
              <a:rPr lang="el-GR" dirty="0" smtClean="0"/>
              <a:t>Το ΕΤΕΑΝ θα ασκεί αυτή τη δραστηριότητα μέσω της θυγατρικής του ΤΑΝΕΟ (Ταμείο νέας Οικονομίας)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030C2-24AD-964F-BD43-367164E016B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027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030C2-24AD-964F-BD43-367164E016B2}" type="slidenum">
              <a:rPr lang="en-US" smtClean="0"/>
              <a:t>21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82262" y="2707721"/>
            <a:ext cx="7642371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6"/>
            </a:pPr>
            <a:r>
              <a:rPr lang="el-GR" sz="3600" dirty="0" smtClean="0">
                <a:solidFill>
                  <a:srgbClr val="00B050"/>
                </a:solidFill>
                <a:latin typeface="Calibri" charset="0"/>
                <a:ea typeface="Calibri" charset="0"/>
                <a:cs typeface="Times New Roman" charset="0"/>
              </a:rPr>
              <a:t>Προγραμματιζόμενες δραστηριότητες του ΕΤΕΑΝ</a:t>
            </a:r>
            <a:endParaRPr lang="en-GB" sz="2800" dirty="0">
              <a:solidFill>
                <a:srgbClr val="00B050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4605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945809" y="1931757"/>
            <a:ext cx="7604877" cy="4510923"/>
          </a:xfrm>
        </p:spPr>
        <p:txBody>
          <a:bodyPr/>
          <a:lstStyle/>
          <a:p>
            <a:pPr marL="457200" indent="-457200" algn="l">
              <a:buFont typeface="Wingdings" charset="2"/>
              <a:buChar char="v"/>
            </a:pPr>
            <a:r>
              <a:rPr lang="el-GR" dirty="0" smtClean="0"/>
              <a:t>Συνδυασμός χρηματοδοτικών εργαλείων (</a:t>
            </a:r>
            <a:r>
              <a:rPr lang="en-US" dirty="0" smtClean="0"/>
              <a:t>financial engineering)</a:t>
            </a:r>
          </a:p>
          <a:p>
            <a:pPr marL="457200" indent="-457200" algn="l">
              <a:buFont typeface="Wingdings" charset="2"/>
              <a:buChar char="v"/>
            </a:pPr>
            <a:r>
              <a:rPr lang="el-GR" dirty="0" smtClean="0"/>
              <a:t>Ανάπτυξη προγράμματος εξοικονόμησης ενέργειας για επιχειρήσεις</a:t>
            </a:r>
          </a:p>
          <a:p>
            <a:pPr marL="457200" indent="-457200" algn="l">
              <a:buFont typeface="Wingdings" charset="2"/>
              <a:buChar char="v"/>
            </a:pPr>
            <a:r>
              <a:rPr lang="el-GR" dirty="0" smtClean="0"/>
              <a:t>Ταμείο για Κοινωνικές Επιχειρήσεις</a:t>
            </a:r>
          </a:p>
          <a:p>
            <a:pPr marL="457200" indent="-457200" algn="l">
              <a:buFont typeface="Wingdings" charset="2"/>
              <a:buChar char="v"/>
            </a:pPr>
            <a:r>
              <a:rPr lang="el-GR" dirty="0" smtClean="0"/>
              <a:t>Δημιουργία ηλεκτρονικής πλατφόρμας πληροφόρησης μικρών &amp; μεσαίων επιχειρήσεων</a:t>
            </a:r>
            <a:endParaRPr lang="en-US" dirty="0" smtClean="0"/>
          </a:p>
          <a:p>
            <a:pPr marL="457200" indent="-457200" algn="l">
              <a:buFont typeface="Wingdings" charset="2"/>
              <a:buChar char="v"/>
            </a:pPr>
            <a:endParaRPr lang="el-GR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030C2-24AD-964F-BD43-367164E016B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485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030C2-24AD-964F-BD43-367164E016B2}" type="slidenum">
              <a:rPr lang="en-US" smtClean="0"/>
              <a:t>3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54341" y="2365694"/>
            <a:ext cx="7642371" cy="2045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l-GR" sz="2800" dirty="0" smtClean="0">
                <a:solidFill>
                  <a:srgbClr val="00B050"/>
                </a:solidFill>
                <a:latin typeface="Calibri" charset="0"/>
                <a:ea typeface="Calibri" charset="0"/>
                <a:cs typeface="Times New Roman" charset="0"/>
              </a:rPr>
              <a:t>Η </a:t>
            </a:r>
            <a:r>
              <a:rPr lang="el-GR" sz="2800" dirty="0">
                <a:solidFill>
                  <a:srgbClr val="00B050"/>
                </a:solidFill>
                <a:latin typeface="Calibri" charset="0"/>
                <a:ea typeface="Calibri" charset="0"/>
                <a:cs typeface="Times New Roman" charset="0"/>
              </a:rPr>
              <a:t>έναρξη του προγράμματος εγγυήσεων τραπεζικών δανείων από το ΕΤΕΑΝ και ποια θα είναι τα οφέλη του για τις μικρές και μεσαίες </a:t>
            </a:r>
            <a:r>
              <a:rPr lang="el-GR" sz="2800" dirty="0" smtClean="0">
                <a:solidFill>
                  <a:srgbClr val="00B050"/>
                </a:solidFill>
                <a:latin typeface="Calibri" charset="0"/>
                <a:ea typeface="Calibri" charset="0"/>
                <a:cs typeface="Times New Roman" charset="0"/>
              </a:rPr>
              <a:t>επιχειρήσεις</a:t>
            </a:r>
            <a:endParaRPr lang="en-GB" sz="2000" dirty="0">
              <a:solidFill>
                <a:srgbClr val="00B050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993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86072" y="2661472"/>
            <a:ext cx="6400800" cy="1752600"/>
          </a:xfrm>
        </p:spPr>
        <p:txBody>
          <a:bodyPr/>
          <a:lstStyle/>
          <a:p>
            <a:r>
              <a:rPr lang="el-GR" dirty="0" smtClean="0"/>
              <a:t>Κατά το 2017 θα γίνει επανεκκίνηση της </a:t>
            </a:r>
            <a:r>
              <a:rPr lang="el-GR" dirty="0" err="1" smtClean="0"/>
              <a:t>εγγυοδοτικής</a:t>
            </a:r>
            <a:r>
              <a:rPr lang="el-GR" dirty="0" smtClean="0"/>
              <a:t> λειτουργίας του ΕΤΕΑΝ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030C2-24AD-964F-BD43-367164E016B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64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79206" y="1257906"/>
            <a:ext cx="7934689" cy="1282869"/>
          </a:xfrm>
        </p:spPr>
        <p:txBody>
          <a:bodyPr/>
          <a:lstStyle/>
          <a:p>
            <a:r>
              <a:rPr lang="el-GR" sz="3600" dirty="0" smtClean="0">
                <a:solidFill>
                  <a:srgbClr val="00B0F0"/>
                </a:solidFill>
              </a:rPr>
              <a:t>Ποιες κατηγορίες τραπεζικών δανείων υπάγονται στις εγγυήσεις του ΕΤΕΑΝ</a:t>
            </a:r>
            <a:r>
              <a:rPr lang="en-US" sz="3600" dirty="0" smtClean="0">
                <a:solidFill>
                  <a:srgbClr val="00B0F0"/>
                </a:solidFill>
              </a:rPr>
              <a:t>;</a:t>
            </a:r>
            <a:endParaRPr lang="en-US" sz="3600" dirty="0">
              <a:solidFill>
                <a:srgbClr val="00B0F0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53856" y="2470973"/>
            <a:ext cx="7213988" cy="4153191"/>
          </a:xfrm>
        </p:spPr>
        <p:txBody>
          <a:bodyPr/>
          <a:lstStyle/>
          <a:p>
            <a:pPr marL="457200" indent="-457200" algn="l">
              <a:buFont typeface="Arial" charset="0"/>
              <a:buChar char="•"/>
            </a:pPr>
            <a:r>
              <a:rPr lang="el-GR" dirty="0" smtClean="0"/>
              <a:t>Πρόσθετη εγγύηση στα εγγυημένα δάνεια του </a:t>
            </a:r>
            <a:r>
              <a:rPr lang="en-US" dirty="0" smtClean="0"/>
              <a:t>EIF</a:t>
            </a:r>
            <a:r>
              <a:rPr lang="el-GR" dirty="0" smtClean="0"/>
              <a:t> (</a:t>
            </a:r>
            <a:r>
              <a:rPr lang="en-US" dirty="0"/>
              <a:t>(</a:t>
            </a:r>
            <a:r>
              <a:rPr lang="el-GR" dirty="0" smtClean="0"/>
              <a:t>Ευρωπαϊκό Επενδυτικό Ταμείο)</a:t>
            </a:r>
          </a:p>
          <a:p>
            <a:pPr marL="457200" indent="-457200" algn="l">
              <a:buFont typeface="Arial" charset="0"/>
              <a:buChar char="•"/>
            </a:pPr>
            <a:r>
              <a:rPr lang="el-GR" dirty="0" smtClean="0"/>
              <a:t>Εγγύηση των τραπεζικών δανείων από διαθέσιμα της </a:t>
            </a:r>
            <a:r>
              <a:rPr lang="en-US" dirty="0" smtClean="0"/>
              <a:t>EIB (</a:t>
            </a:r>
            <a:r>
              <a:rPr lang="el-GR" dirty="0" smtClean="0"/>
              <a:t>Ευρωπαϊκή Τράπεζα Επενδύσεων)</a:t>
            </a:r>
          </a:p>
          <a:p>
            <a:pPr marL="457200" indent="-457200" algn="l">
              <a:buFont typeface="Arial" charset="0"/>
              <a:buChar char="•"/>
            </a:pPr>
            <a:r>
              <a:rPr lang="el-GR" dirty="0"/>
              <a:t>Εγγύηση των τραπεζικών δανείων από διαθέσιμα </a:t>
            </a:r>
            <a:r>
              <a:rPr lang="el-GR" dirty="0" smtClean="0"/>
              <a:t>των τραπεζών</a:t>
            </a:r>
            <a:endParaRPr lang="el-GR" dirty="0"/>
          </a:p>
          <a:p>
            <a:pPr marL="457200" indent="-457200" algn="l">
              <a:buFont typeface="Arial" charset="0"/>
              <a:buChar char="•"/>
            </a:pPr>
            <a:endParaRPr lang="el-GR" dirty="0" smtClean="0"/>
          </a:p>
          <a:p>
            <a:pPr marL="457200" indent="-457200" algn="l">
              <a:buFont typeface="Arial" charset="0"/>
              <a:buChar char="•"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030C2-24AD-964F-BD43-367164E016B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626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588078" y="1481270"/>
            <a:ext cx="7772400" cy="1470025"/>
          </a:xfrm>
        </p:spPr>
        <p:txBody>
          <a:bodyPr/>
          <a:lstStyle/>
          <a:p>
            <a:r>
              <a:rPr lang="el-GR" dirty="0" smtClean="0"/>
              <a:t>Ποιες μορφές εγγυήσεων θα χορηγήσει το ΕΤΕΑΝ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19200" y="3348728"/>
            <a:ext cx="7141278" cy="1752600"/>
          </a:xfrm>
        </p:spPr>
        <p:txBody>
          <a:bodyPr/>
          <a:lstStyle/>
          <a:p>
            <a:pPr marL="514350" indent="-514350" algn="l">
              <a:buFont typeface="+mj-lt"/>
              <a:buAutoNum type="arabicPeriod"/>
            </a:pPr>
            <a:r>
              <a:rPr lang="el-GR" dirty="0" smtClean="0"/>
              <a:t>Εγγυήσεις χαρτοφυλακίων δανείων</a:t>
            </a:r>
          </a:p>
          <a:p>
            <a:pPr marL="514350" indent="-514350" algn="l">
              <a:buFont typeface="+mj-lt"/>
              <a:buAutoNum type="arabicPeriod"/>
            </a:pPr>
            <a:r>
              <a:rPr lang="el-GR" dirty="0" smtClean="0"/>
              <a:t>Εγγυήσεις μεμονωμένων δανείων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030C2-24AD-964F-BD43-367164E016B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37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7524" y="1481270"/>
            <a:ext cx="8606528" cy="1470025"/>
          </a:xfrm>
        </p:spPr>
        <p:txBody>
          <a:bodyPr/>
          <a:lstStyle/>
          <a:p>
            <a:r>
              <a:rPr lang="el-GR" dirty="0" smtClean="0"/>
              <a:t>Ένα επιπλέον νέο χαρακτηριστικό των </a:t>
            </a:r>
            <a:r>
              <a:rPr lang="el-GR" smtClean="0"/>
              <a:t>εγγυήσεων δανείων από το ΕΤΕΑΝ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900149" y="3777522"/>
            <a:ext cx="7141278" cy="1752600"/>
          </a:xfrm>
        </p:spPr>
        <p:txBody>
          <a:bodyPr/>
          <a:lstStyle/>
          <a:p>
            <a:pPr marL="514350" indent="-514350" algn="l">
              <a:buFont typeface="Wingdings" charset="2"/>
              <a:buChar char="Ø"/>
            </a:pPr>
            <a:r>
              <a:rPr lang="el-GR" dirty="0" err="1" smtClean="0"/>
              <a:t>Συνδιαμόρφωση</a:t>
            </a:r>
            <a:r>
              <a:rPr lang="el-GR" dirty="0" smtClean="0"/>
              <a:t> του τελικού προϊόντος μαζί με τις τράπεζες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030C2-24AD-964F-BD43-367164E016B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897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568354" y="1492861"/>
            <a:ext cx="7772400" cy="1470025"/>
          </a:xfrm>
        </p:spPr>
        <p:txBody>
          <a:bodyPr/>
          <a:lstStyle/>
          <a:p>
            <a:r>
              <a:rPr lang="el-GR" dirty="0" smtClean="0"/>
              <a:t>Ποιες θα είναι οι συνέπειες για τις επιχειρήσεις;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166070" y="3332526"/>
            <a:ext cx="7445229" cy="1752600"/>
          </a:xfrm>
        </p:spPr>
        <p:txBody>
          <a:bodyPr/>
          <a:lstStyle/>
          <a:p>
            <a:pPr marL="514350" indent="-514350" algn="l">
              <a:buFont typeface="Wingdings" charset="2"/>
              <a:buChar char="Ø"/>
            </a:pPr>
            <a:r>
              <a:rPr lang="el-GR" dirty="0" smtClean="0"/>
              <a:t>Κατάργηση (ή δραστική μείωση) των εξασφαλίσεων</a:t>
            </a:r>
          </a:p>
          <a:p>
            <a:pPr marL="514350" indent="-514350" algn="l">
              <a:buFont typeface="Wingdings" charset="2"/>
              <a:buChar char="Ø"/>
            </a:pPr>
            <a:r>
              <a:rPr lang="el-GR" dirty="0" smtClean="0"/>
              <a:t>Μείωση επιτοκίων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030C2-24AD-964F-BD43-367164E016B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644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030C2-24AD-964F-BD43-367164E016B2}" type="slidenum">
              <a:rPr lang="en-US" smtClean="0"/>
              <a:t>9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115735" y="1907653"/>
            <a:ext cx="6174297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2"/>
            </a:pPr>
            <a:r>
              <a:rPr lang="el-GR" sz="3200" dirty="0">
                <a:solidFill>
                  <a:srgbClr val="00B050"/>
                </a:solidFill>
                <a:latin typeface="Calibri" charset="0"/>
                <a:ea typeface="Calibri" charset="0"/>
                <a:cs typeface="Times New Roman" charset="0"/>
              </a:rPr>
              <a:t>Τα βασικά χαρακτηριστικά του Ταμείου Επιχειρηματικότητας ΙΙ (ΤΕΠΙΧ ΙΙ). </a:t>
            </a:r>
            <a:endParaRPr lang="en-GB" sz="2400" dirty="0">
              <a:solidFill>
                <a:srgbClr val="00B050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67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556</Words>
  <Application>Microsoft Macintosh PowerPoint</Application>
  <PresentationFormat>On-screen Show (4:3)</PresentationFormat>
  <Paragraphs>117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Office Theme</vt:lpstr>
      <vt:lpstr>Κώστας Γαλιάτσος Πρόεδρος Δ.Σ. &amp; Διευθύνων Σύμβουλος  ΕΤΕΑΝ</vt:lpstr>
      <vt:lpstr>PowerPoint Presentation</vt:lpstr>
      <vt:lpstr>PowerPoint Presentation</vt:lpstr>
      <vt:lpstr>PowerPoint Presentation</vt:lpstr>
      <vt:lpstr>Ποιες κατηγορίες τραπεζικών δανείων υπάγονται στις εγγυήσεις του ΕΤΕΑΝ;</vt:lpstr>
      <vt:lpstr>Ποιες μορφές εγγυήσεων θα χορηγήσει το ΕΤΕΑΝ;</vt:lpstr>
      <vt:lpstr>Ένα επιπλέον νέο χαρακτηριστικό των εγγυήσεων δανείων από το ΕΤΕΑΝ</vt:lpstr>
      <vt:lpstr>Ποιες θα είναι οι συνέπειες για τις επιχειρήσεις;</vt:lpstr>
      <vt:lpstr>PowerPoint Presentation</vt:lpstr>
      <vt:lpstr>Δάνεια ΤΕΠΙΧ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Ορισμός μικροπίστωσης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Costas Galiatsos</dc:creator>
  <cp:lastModifiedBy>Costas Galiatsos</cp:lastModifiedBy>
  <cp:revision>35</cp:revision>
  <dcterms:created xsi:type="dcterms:W3CDTF">2015-12-03T23:35:07Z</dcterms:created>
  <dcterms:modified xsi:type="dcterms:W3CDTF">2017-05-21T21:14:07Z</dcterms:modified>
</cp:coreProperties>
</file>