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886" r:id="rId3"/>
    <p:sldMasterId id="2147484341" r:id="rId4"/>
    <p:sldMasterId id="2147484395" r:id="rId5"/>
    <p:sldMasterId id="2147484407" r:id="rId6"/>
    <p:sldMasterId id="2147484419" r:id="rId7"/>
    <p:sldMasterId id="2147486903" r:id="rId8"/>
    <p:sldMasterId id="2147486915" r:id="rId9"/>
    <p:sldMasterId id="2147486928" r:id="rId10"/>
    <p:sldMasterId id="2147486976" r:id="rId11"/>
    <p:sldMasterId id="2147487056" r:id="rId12"/>
    <p:sldMasterId id="2147487094" r:id="rId13"/>
    <p:sldMasterId id="2147487108" r:id="rId14"/>
    <p:sldMasterId id="2147487164" r:id="rId15"/>
    <p:sldMasterId id="2147489811" r:id="rId16"/>
    <p:sldMasterId id="2147489824" r:id="rId17"/>
  </p:sldMasterIdLst>
  <p:notesMasterIdLst>
    <p:notesMasterId r:id="rId80"/>
  </p:notesMasterIdLst>
  <p:sldIdLst>
    <p:sldId id="688" r:id="rId18"/>
    <p:sldId id="609" r:id="rId19"/>
    <p:sldId id="689" r:id="rId20"/>
    <p:sldId id="691" r:id="rId21"/>
    <p:sldId id="687" r:id="rId22"/>
    <p:sldId id="610" r:id="rId23"/>
    <p:sldId id="480" r:id="rId24"/>
    <p:sldId id="547" r:id="rId25"/>
    <p:sldId id="588" r:id="rId26"/>
    <p:sldId id="589" r:id="rId27"/>
    <p:sldId id="684" r:id="rId28"/>
    <p:sldId id="590" r:id="rId29"/>
    <p:sldId id="591" r:id="rId30"/>
    <p:sldId id="592" r:id="rId31"/>
    <p:sldId id="635" r:id="rId32"/>
    <p:sldId id="675" r:id="rId33"/>
    <p:sldId id="676" r:id="rId34"/>
    <p:sldId id="677" r:id="rId35"/>
    <p:sldId id="692" r:id="rId36"/>
    <p:sldId id="482" r:id="rId37"/>
    <p:sldId id="693" r:id="rId38"/>
    <p:sldId id="694" r:id="rId39"/>
    <p:sldId id="695" r:id="rId40"/>
    <p:sldId id="696" r:id="rId41"/>
    <p:sldId id="697" r:id="rId42"/>
    <p:sldId id="698" r:id="rId43"/>
    <p:sldId id="700" r:id="rId44"/>
    <p:sldId id="701" r:id="rId45"/>
    <p:sldId id="702" r:id="rId46"/>
    <p:sldId id="699" r:id="rId47"/>
    <p:sldId id="517" r:id="rId48"/>
    <p:sldId id="475" r:id="rId49"/>
    <p:sldId id="672" r:id="rId50"/>
    <p:sldId id="518" r:id="rId51"/>
    <p:sldId id="520" r:id="rId52"/>
    <p:sldId id="521" r:id="rId53"/>
    <p:sldId id="519" r:id="rId54"/>
    <p:sldId id="522" r:id="rId55"/>
    <p:sldId id="525" r:id="rId56"/>
    <p:sldId id="523" r:id="rId57"/>
    <p:sldId id="524"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8" r:id="rId71"/>
    <p:sldId id="539" r:id="rId72"/>
    <p:sldId id="540" r:id="rId73"/>
    <p:sldId id="541" r:id="rId74"/>
    <p:sldId id="542" r:id="rId75"/>
    <p:sldId id="543" r:id="rId76"/>
    <p:sldId id="544" r:id="rId77"/>
    <p:sldId id="457" r:id="rId78"/>
    <p:sldId id="622" r:id="rId7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3300"/>
    <a:srgbClr val="FFFF00"/>
    <a:srgbClr val="FFCCCC"/>
    <a:srgbClr val="FF99FF"/>
    <a:srgbClr val="6633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1" autoAdjust="0"/>
    <p:restoredTop sz="97429" autoAdjust="0"/>
  </p:normalViewPr>
  <p:slideViewPr>
    <p:cSldViewPr>
      <p:cViewPr varScale="1">
        <p:scale>
          <a:sx n="86" d="100"/>
          <a:sy n="86" d="100"/>
        </p:scale>
        <p:origin x="-140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ltLang="el-GR"/>
          </a:p>
        </p:txBody>
      </p:sp>
      <p:sp>
        <p:nvSpPr>
          <p:cNvPr id="203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ltLang="el-GR"/>
          </a:p>
        </p:txBody>
      </p:sp>
      <p:sp>
        <p:nvSpPr>
          <p:cNvPr id="2539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3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203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ltLang="el-GR"/>
          </a:p>
        </p:txBody>
      </p:sp>
      <p:sp>
        <p:nvSpPr>
          <p:cNvPr id="203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3D0B316-0CDB-49AC-A2B9-D017901D7730}" type="slidenum">
              <a:rPr lang="el-GR" altLang="el-GR"/>
              <a:pPr>
                <a:defRPr/>
              </a:pPr>
              <a:t>‹#›</a:t>
            </a:fld>
            <a:endParaRPr lang="el-GR" altLang="el-GR"/>
          </a:p>
        </p:txBody>
      </p:sp>
    </p:spTree>
    <p:extLst>
      <p:ext uri="{BB962C8B-B14F-4D97-AF65-F5344CB8AC3E}">
        <p14:creationId xmlns:p14="http://schemas.microsoft.com/office/powerpoint/2010/main" val="1606666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263570BA-7E45-423C-AA9C-CAABEFB67F85}" type="slidenum">
              <a:rPr lang="en-US" altLang="el-GR">
                <a:solidFill>
                  <a:prstClr val="black"/>
                </a:solidFill>
              </a:rPr>
              <a:pPr/>
              <a:t>1</a:t>
            </a:fld>
            <a:endParaRPr lang="en-US" altLang="el-GR">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9364D1F6-279C-4D1A-B6A1-3C70E890049B}" type="slidenum">
              <a:rPr lang="en-US" altLang="el-GR">
                <a:solidFill>
                  <a:prstClr val="black"/>
                </a:solidFill>
              </a:rPr>
              <a:pPr/>
              <a:t>21</a:t>
            </a:fld>
            <a:endParaRPr lang="en-US" altLang="el-GR">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DAC15C54-6A8D-46D4-94A6-46AA7085CF8F}" type="slidenum">
              <a:rPr lang="en-US" altLang="el-GR">
                <a:solidFill>
                  <a:prstClr val="black"/>
                </a:solidFill>
              </a:rPr>
              <a:pPr/>
              <a:t>22</a:t>
            </a:fld>
            <a:endParaRPr lang="en-US" altLang="el-GR">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C48E9E9C-6BE8-4C30-A508-135CF8E0FC7D}" type="slidenum">
              <a:rPr lang="en-US" altLang="el-GR">
                <a:solidFill>
                  <a:prstClr val="black"/>
                </a:solidFill>
              </a:rPr>
              <a:pPr/>
              <a:t>23</a:t>
            </a:fld>
            <a:endParaRPr lang="en-US" altLang="el-GR">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6D3805DE-F545-4ED8-9ECD-2FC48A439ECA}" type="slidenum">
              <a:rPr lang="en-US" altLang="el-GR">
                <a:solidFill>
                  <a:prstClr val="black"/>
                </a:solidFill>
              </a:rPr>
              <a:pPr/>
              <a:t>24</a:t>
            </a:fld>
            <a:endParaRPr lang="en-US" altLang="el-GR">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15B1365F-16A6-467D-8665-A939CC040975}" type="slidenum">
              <a:rPr lang="en-US" altLang="el-GR">
                <a:solidFill>
                  <a:prstClr val="black"/>
                </a:solidFill>
              </a:rPr>
              <a:pPr/>
              <a:t>25</a:t>
            </a:fld>
            <a:endParaRPr lang="en-US" altLang="el-GR">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l-GR" altLang="el-GR" smtClean="0">
                <a:latin typeface="Arial" pitchFamily="34" charset="0"/>
              </a:rPr>
              <a:t>Διαγωνισμός φωτογραφίας του 2009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C29748F3-97FA-43C3-AAC3-FF43A5D88CE3}" type="slidenum">
              <a:rPr lang="en-US" altLang="el-GR">
                <a:solidFill>
                  <a:prstClr val="black"/>
                </a:solidFill>
              </a:rPr>
              <a:pPr/>
              <a:t>26</a:t>
            </a:fld>
            <a:endParaRPr lang="en-US" altLang="el-GR">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C29748F3-97FA-43C3-AAC3-FF43A5D88CE3}" type="slidenum">
              <a:rPr lang="en-US" altLang="el-GR">
                <a:solidFill>
                  <a:prstClr val="black"/>
                </a:solidFill>
              </a:rPr>
              <a:pPr/>
              <a:t>27</a:t>
            </a:fld>
            <a:endParaRPr lang="en-US" altLang="el-GR">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C29748F3-97FA-43C3-AAC3-FF43A5D88CE3}" type="slidenum">
              <a:rPr lang="en-US" altLang="el-GR">
                <a:solidFill>
                  <a:prstClr val="black"/>
                </a:solidFill>
              </a:rPr>
              <a:pPr/>
              <a:t>28</a:t>
            </a:fld>
            <a:endParaRPr lang="en-US" altLang="el-GR">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C29748F3-97FA-43C3-AAC3-FF43A5D88CE3}" type="slidenum">
              <a:rPr lang="en-US" altLang="el-GR">
                <a:solidFill>
                  <a:prstClr val="black"/>
                </a:solidFill>
              </a:rPr>
              <a:pPr/>
              <a:t>29</a:t>
            </a:fld>
            <a:endParaRPr lang="en-US" altLang="el-GR">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4E719712-BDF5-45BD-983B-3B22C16071BE}" type="slidenum">
              <a:rPr lang="en-US" altLang="el-GR">
                <a:solidFill>
                  <a:prstClr val="black"/>
                </a:solidFill>
              </a:rPr>
              <a:pPr/>
              <a:t>30</a:t>
            </a:fld>
            <a:endParaRPr lang="en-US" altLang="el-GR">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l-GR" altLang="el-GR" smtClean="0">
                <a:latin typeface="Arial" pitchFamily="34" charset="0"/>
              </a:rPr>
              <a:t>Διαγωνισμός φωτογραφίας του 2009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808684C3-9F52-4708-A839-930DB81D4AF5}" type="slidenum">
              <a:rPr lang="en-US" altLang="el-GR" smtClean="0">
                <a:latin typeface="Arial" pitchFamily="34" charset="0"/>
              </a:rPr>
              <a:pPr/>
              <a:t>3</a:t>
            </a:fld>
            <a:endParaRPr lang="en-US" altLang="el-GR"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52C5C164-A4B6-4C05-A4D7-4538510176B8}" type="slidenum">
              <a:rPr lang="en-US" altLang="el-GR" smtClean="0">
                <a:latin typeface="Arial" pitchFamily="34" charset="0"/>
              </a:rPr>
              <a:pPr/>
              <a:t>4</a:t>
            </a:fld>
            <a:endParaRPr lang="en-US" altLang="el-GR"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1403C-8E9B-477F-8AA9-0C88AEA1DF45}" type="slidenum">
              <a:rPr lang="en-US"/>
              <a:pPr/>
              <a:t>5</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026"/>
          <p:cNvSpPr>
            <a:spLocks noGrp="1" noRot="1" noChangeAspect="1" noTextEdit="1"/>
          </p:cNvSpPr>
          <p:nvPr>
            <p:ph type="sldImg"/>
          </p:nvPr>
        </p:nvSpPr>
        <p:spPr>
          <a:ln/>
        </p:spPr>
      </p:sp>
      <p:sp>
        <p:nvSpPr>
          <p:cNvPr id="260099" name="Rectangle 1027"/>
          <p:cNvSpPr>
            <a:spLocks noGrp="1"/>
          </p:cNvSpPr>
          <p:nvPr>
            <p:ph type="body" idx="1"/>
          </p:nvPr>
        </p:nvSpPr>
        <p:spPr>
          <a:noFill/>
        </p:spPr>
        <p:txBody>
          <a:bodyPr/>
          <a:lstStyle/>
          <a:p>
            <a:endParaRPr lang="el-GR" altLang="el-G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10386-3A46-4516-871D-A65490C4C667}" type="slidenum">
              <a:rPr lang="en-US"/>
              <a:pPr/>
              <a:t>16</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B14D5-ED59-4B7A-84FD-2E3424B0EF56}" type="slidenum">
              <a:rPr lang="en-US"/>
              <a:pPr/>
              <a:t>17</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A3929-5C62-43FC-B251-FEFB59645D77}" type="slidenum">
              <a:rPr lang="en-US"/>
              <a:pPr/>
              <a:t>18</a:t>
            </a:fld>
            <a:endParaRPr lang="en-US"/>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558A695A-335F-48CA-80C5-7BA4C6C3F0FF}" type="slidenum">
              <a:rPr lang="en-US" altLang="el-GR" smtClean="0">
                <a:latin typeface="Arial" pitchFamily="34" charset="0"/>
              </a:rPr>
              <a:pPr/>
              <a:t>19</a:t>
            </a:fld>
            <a:endParaRPr lang="en-US" altLang="el-GR"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l-GR" altLang="el-G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C4AFFF17-B508-4D4A-8D3E-DE5BDF8815A4}" type="slidenum">
              <a:rPr lang="el-GR" altLang="el-GR"/>
              <a:pPr>
                <a:defRP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A98598D7-ADD6-4067-B38C-08F016B64F5F}" type="slidenum">
              <a:rPr lang="el-GR" altLang="el-GR"/>
              <a:pPr>
                <a:defRPr/>
              </a:pPr>
              <a:t>‹#›</a:t>
            </a:fld>
            <a:endParaRPr lang="el-GR" alt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5B9FF8C6-FD51-455F-A26B-ED93C1E7F14F}" type="slidenum">
              <a:rPr lang="el-GR" altLang="el-GR"/>
              <a:pPr>
                <a:defRPr/>
              </a:pPr>
              <a:t>‹#›</a:t>
            </a:fld>
            <a:endParaRPr lang="el-GR" altLang="el-G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0611490B-5C17-4B26-87C2-52C8CB3AA86B}" type="slidenum">
              <a:rPr lang="el-GR" altLang="el-GR"/>
              <a:pPr>
                <a:defRPr/>
              </a:pPr>
              <a:t>‹#›</a:t>
            </a:fld>
            <a:endParaRPr lang="el-GR" altLang="el-G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61C12905-0FC7-4E24-9220-716CC6D3212B}" type="slidenum">
              <a:rPr lang="el-GR" altLang="el-GR"/>
              <a:pPr>
                <a:defRPr/>
              </a:pPr>
              <a:t>‹#›</a:t>
            </a:fld>
            <a:endParaRPr lang="el-GR" altLang="el-G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C7D30529-FEDE-491C-810A-1427AA299E61}" type="slidenum">
              <a:rPr lang="el-GR" altLang="el-GR"/>
              <a:pPr>
                <a:defRPr/>
              </a:pPr>
              <a:t>‹#›</a:t>
            </a:fld>
            <a:endParaRPr lang="el-GR" altLang="el-G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CBF21798-45BC-4F1A-8936-A293226DC671}" type="slidenum">
              <a:rPr lang="el-GR" altLang="el-GR"/>
              <a:pPr>
                <a:defRPr/>
              </a:pPr>
              <a:t>‹#›</a:t>
            </a:fld>
            <a:endParaRPr lang="el-GR" altLang="el-G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00BCB933-1FF1-42FD-9DE8-4B53E1A6BCCF}" type="slidenum">
              <a:rPr lang="el-GR" altLang="el-GR"/>
              <a:pPr>
                <a:defRPr/>
              </a:pPr>
              <a:t>‹#›</a:t>
            </a:fld>
            <a:endParaRPr lang="el-GR" altLang="el-G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1AB411D-8408-4D0C-B718-4E0D67C5CA55}" type="slidenum">
              <a:rPr lang="el-GR" altLang="el-GR"/>
              <a:pPr>
                <a:defRPr/>
              </a:pPr>
              <a:t>‹#›</a:t>
            </a:fld>
            <a:endParaRPr lang="el-GR" altLang="el-G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27E756EC-E7BD-4BEA-82AC-9A04180933D4}" type="slidenum">
              <a:rPr lang="el-GR" altLang="el-GR"/>
              <a:pPr>
                <a:defRPr/>
              </a:pPr>
              <a:t>‹#›</a:t>
            </a:fld>
            <a:endParaRPr lang="el-GR" altLang="el-G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F451ECD6-3620-405E-9586-9D170C523A23}" type="slidenum">
              <a:rPr lang="el-GR" altLang="el-GR"/>
              <a:pPr>
                <a:defRPr/>
              </a:pPr>
              <a:t>‹#›</a:t>
            </a:fld>
            <a:endParaRPr lang="el-GR" altLang="el-G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397634DE-96B0-4EB0-8C7B-32845A72B48D}" type="slidenum">
              <a:rPr lang="el-GR" altLang="el-GR"/>
              <a:pPr>
                <a:defRP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3EDAA10B-D661-4DBA-A519-28DA369D1814}" type="slidenum">
              <a:rPr lang="el-GR" altLang="el-GR"/>
              <a:pPr>
                <a:defRPr/>
              </a:pPr>
              <a:t>‹#›</a:t>
            </a:fld>
            <a:endParaRPr lang="el-GR" alt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F7CC07E0-917D-4F03-AC04-2FB6B3E8D92A}" type="slidenum">
              <a:rPr lang="el-GR" altLang="el-GR"/>
              <a:pPr>
                <a:defRPr/>
              </a:pPr>
              <a:t>‹#›</a:t>
            </a:fld>
            <a:endParaRPr lang="el-GR" altLang="el-G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8F9D4A5-57D5-44D1-94B2-7D112A32E834}" type="slidenum">
              <a:rPr lang="el-GR" altLang="el-GR"/>
              <a:pPr>
                <a:defRPr/>
              </a:pPr>
              <a:t>‹#›</a:t>
            </a:fld>
            <a:endParaRPr lang="el-GR" altLang="el-G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ABBF8C70-6D14-4877-AF0E-084DA6CD5FB3}" type="slidenum">
              <a:rPr lang="el-GR" altLang="el-GR"/>
              <a:pPr>
                <a:defRPr/>
              </a:pPr>
              <a:t>‹#›</a:t>
            </a:fld>
            <a:endParaRPr lang="el-GR" altLang="el-G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43D69453-4463-4F2B-BA3C-5B7207922833}" type="slidenum">
              <a:rPr lang="el-GR" altLang="el-GR"/>
              <a:pPr>
                <a:defRPr/>
              </a:pPr>
              <a:t>‹#›</a:t>
            </a:fld>
            <a:endParaRPr lang="el-GR" altLang="el-G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6ACF6A27-363A-4E65-86C6-C5C5FAF5611F}" type="slidenum">
              <a:rPr lang="el-GR" altLang="el-GR"/>
              <a:pPr>
                <a:defRPr/>
              </a:pPr>
              <a:t>‹#›</a:t>
            </a:fld>
            <a:endParaRPr lang="el-GR" altLang="el-G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DB9A07EE-12AA-46BF-A537-5A05576B5B18}" type="slidenum">
              <a:rPr lang="el-GR" altLang="el-GR"/>
              <a:pPr>
                <a:defRPr/>
              </a:pPr>
              <a:t>‹#›</a:t>
            </a:fld>
            <a:endParaRPr lang="el-GR" altLang="el-G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C3036C93-BB31-421B-AA59-031A5C91F64B}" type="slidenum">
              <a:rPr lang="el-GR" altLang="el-GR"/>
              <a:pPr>
                <a:defRPr/>
              </a:pPr>
              <a:t>‹#›</a:t>
            </a:fld>
            <a:endParaRPr lang="el-GR" altLang="el-G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0B3B020E-81E5-4C67-AEFC-64A43DC695AC}" type="slidenum">
              <a:rPr lang="el-GR" altLang="el-GR"/>
              <a:pPr>
                <a:defRPr/>
              </a:pPr>
              <a:t>‹#›</a:t>
            </a:fld>
            <a:endParaRPr lang="el-GR" altLang="el-G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3B1EB9E1-7C3D-4227-9250-3C77EC62D5AD}" type="slidenum">
              <a:rPr lang="el-GR" altLang="el-GR"/>
              <a:pPr>
                <a:defRPr/>
              </a:pPr>
              <a:t>‹#›</a:t>
            </a:fld>
            <a:endParaRPr lang="el-GR" altLang="el-G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7403B85A-9B6F-4D3C-9C89-FE50DB155C8C}" type="slidenum">
              <a:rPr lang="el-GR" altLang="el-GR"/>
              <a:pPr>
                <a:defRPr/>
              </a:pPr>
              <a:t>‹#›</a:t>
            </a:fld>
            <a:endParaRPr lang="el-G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59EAC9E5-E1AB-48F5-AA14-4F73C9688F46}" type="slidenum">
              <a:rPr lang="el-GR" altLang="el-GR"/>
              <a:pPr>
                <a:defRPr/>
              </a:pPr>
              <a:t>‹#›</a:t>
            </a:fld>
            <a:endParaRPr lang="el-GR" altLang="el-G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FD30697-5150-4C67-9C7E-814C49BD68BD}" type="slidenum">
              <a:rPr lang="el-GR" altLang="el-GR"/>
              <a:pPr>
                <a:defRPr/>
              </a:pPr>
              <a:t>‹#›</a:t>
            </a:fld>
            <a:endParaRPr lang="el-GR" altLang="el-G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C670CDE-14F5-4BF9-9E4B-186B1480FEA3}" type="slidenum">
              <a:rPr lang="el-GR" altLang="el-GR"/>
              <a:pPr>
                <a:defRPr/>
              </a:pPr>
              <a:t>‹#›</a:t>
            </a:fld>
            <a:endParaRPr lang="el-GR" altLang="el-G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F3D2C8F-9DD6-4AFA-B97C-6526CFB1CF48}" type="slidenum">
              <a:rPr lang="el-GR" altLang="el-GR"/>
              <a:pPr>
                <a:defRPr/>
              </a:pPr>
              <a:t>‹#›</a:t>
            </a:fld>
            <a:endParaRPr lang="el-GR" altLang="el-G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EC822BC0-1848-42B1-8604-470103FA6CAB}" type="slidenum">
              <a:rPr lang="el-GR" altLang="el-GR"/>
              <a:pPr>
                <a:defRPr/>
              </a:pPr>
              <a:t>‹#›</a:t>
            </a:fld>
            <a:endParaRPr lang="el-GR" altLang="el-G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A86AA487-843A-4BDD-B689-4ED65FA7CCA3}" type="slidenum">
              <a:rPr lang="el-GR" altLang="el-GR"/>
              <a:pPr>
                <a:defRPr/>
              </a:pPr>
              <a:t>‹#›</a:t>
            </a:fld>
            <a:endParaRPr lang="el-GR" altLang="el-G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EBAF4A28-597E-4842-A29F-C21D148D02E9}" type="slidenum">
              <a:rPr lang="el-GR" altLang="el-GR"/>
              <a:pPr>
                <a:defRPr/>
              </a:pPr>
              <a:t>‹#›</a:t>
            </a:fld>
            <a:endParaRPr lang="el-GR" altLang="el-G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50B91E61-43D4-4A3F-82C8-51DF5F93462B}" type="slidenum">
              <a:rPr lang="el-GR" altLang="el-GR"/>
              <a:pPr>
                <a:defRPr/>
              </a:pPr>
              <a:t>‹#›</a:t>
            </a:fld>
            <a:endParaRPr lang="el-GR" altLang="el-G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9C542800-B18A-4460-AE32-DF768CDADD6E}" type="slidenum">
              <a:rPr lang="el-GR" altLang="el-GR"/>
              <a:pPr>
                <a:defRPr/>
              </a:pPr>
              <a:t>‹#›</a:t>
            </a:fld>
            <a:endParaRPr lang="el-GR" altLang="el-G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1AD0DB22-5653-423C-9DDC-0D948EFFD927}" type="slidenum">
              <a:rPr lang="el-GR" altLang="el-GR"/>
              <a:pPr>
                <a:defRPr/>
              </a:pPr>
              <a:t>‹#›</a:t>
            </a:fld>
            <a:endParaRPr lang="el-GR" altLang="el-G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04E22E1-6720-4C07-B39B-13335191F3A0}" type="slidenum">
              <a:rPr lang="el-GR" altLang="el-GR"/>
              <a:pPr>
                <a:defRPr/>
              </a:pPr>
              <a:t>‹#›</a:t>
            </a:fld>
            <a:endParaRPr lang="el-GR"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20FC203A-4D25-47D2-ACD4-6ED0E66999FE}" type="slidenum">
              <a:rPr lang="el-GR" altLang="el-GR"/>
              <a:pPr>
                <a:defRPr/>
              </a:pPr>
              <a:t>‹#›</a:t>
            </a:fld>
            <a:endParaRPr lang="el-GR" altLang="el-G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640C0E1-959E-4F22-BCD5-4C1519EEF94C}" type="slidenum">
              <a:rPr lang="el-GR" altLang="el-GR"/>
              <a:pPr>
                <a:defRPr/>
              </a:pPr>
              <a:t>‹#›</a:t>
            </a:fld>
            <a:endParaRPr lang="el-GR" altLang="el-G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B3CB0D0-CF81-4768-889D-94E5D71604F3}" type="slidenum">
              <a:rPr lang="el-GR" altLang="el-GR"/>
              <a:pPr>
                <a:defRPr/>
              </a:pPr>
              <a:t>‹#›</a:t>
            </a:fld>
            <a:endParaRPr lang="el-GR" altLang="el-G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737BA249-D5DD-4293-B086-AF3621E2327A}" type="slidenum">
              <a:rPr lang="el-GR" altLang="el-GR"/>
              <a:pPr>
                <a:defRPr/>
              </a:pPr>
              <a:t>‹#›</a:t>
            </a:fld>
            <a:endParaRPr lang="el-GR" altLang="el-G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70DD9FE-8F01-4040-A4C1-265D809A6599}" type="slidenum">
              <a:rPr lang="el-GR" altLang="el-GR"/>
              <a:pPr>
                <a:defRPr/>
              </a:pPr>
              <a:t>‹#›</a:t>
            </a:fld>
            <a:endParaRPr lang="el-GR" altLang="el-G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ED028283-771D-4967-865A-23FEC37F3BF5}" type="slidenum">
              <a:rPr lang="el-GR" altLang="el-GR"/>
              <a:pPr>
                <a:defRPr/>
              </a:pPr>
              <a:t>‹#›</a:t>
            </a:fld>
            <a:endParaRPr lang="el-GR" altLang="el-G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80D3B071-B3C9-425A-9F91-D2C27AF2580A}" type="slidenum">
              <a:rPr lang="el-GR" altLang="el-GR"/>
              <a:pPr>
                <a:defRPr/>
              </a:pPr>
              <a:t>‹#›</a:t>
            </a:fld>
            <a:endParaRPr lang="el-GR" altLang="el-G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00C284F5-1AD6-452F-8F45-272589B9F2FF}" type="slidenum">
              <a:rPr lang="el-GR" altLang="el-GR"/>
              <a:pPr>
                <a:defRPr/>
              </a:pPr>
              <a:t>‹#›</a:t>
            </a:fld>
            <a:endParaRPr lang="el-GR" altLang="el-G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BEF8BB0A-9A64-4DAB-9627-9359A91ED7DF}" type="slidenum">
              <a:rPr lang="el-GR" altLang="el-GR"/>
              <a:pPr>
                <a:defRPr/>
              </a:pPr>
              <a:t>‹#›</a:t>
            </a:fld>
            <a:endParaRPr lang="el-GR" altLang="el-G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4D75103B-ECCC-4BD1-9A5C-048F9ADA1B30}" type="slidenum">
              <a:rPr lang="el-GR" altLang="el-GR"/>
              <a:pPr>
                <a:defRPr/>
              </a:pPr>
              <a:t>‹#›</a:t>
            </a:fld>
            <a:endParaRPr lang="el-GR" altLang="el-G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57D3E793-90B8-43B3-8DDE-3A9BA09D220C}" type="slidenum">
              <a:rPr lang="el-GR" altLang="el-GR"/>
              <a:pPr>
                <a:defRPr/>
              </a:pPr>
              <a:t>‹#›</a:t>
            </a:fld>
            <a:endParaRPr lang="el-GR"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A8AE4A2C-566B-4905-92EB-350E20232F32}" type="slidenum">
              <a:rPr lang="el-GR" altLang="el-GR"/>
              <a:pPr>
                <a:defRPr/>
              </a:pPr>
              <a:t>‹#›</a:t>
            </a:fld>
            <a:endParaRPr lang="el-GR" altLang="el-G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AF067C6F-A694-4613-8AA5-20AB1A79AC0F}" type="slidenum">
              <a:rPr lang="el-GR" altLang="el-GR"/>
              <a:pPr>
                <a:defRPr/>
              </a:pPr>
              <a:t>‹#›</a:t>
            </a:fld>
            <a:endParaRPr lang="el-GR" altLang="el-G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4533B7C-A16B-4436-A73E-E2BBCBFC4FDF}" type="slidenum">
              <a:rPr lang="el-GR" altLang="el-GR"/>
              <a:pPr>
                <a:defRPr/>
              </a:pPr>
              <a:t>‹#›</a:t>
            </a:fld>
            <a:endParaRPr lang="el-GR" altLang="el-G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B0E3E9D6-52F8-4480-BA15-19004B4E57A8}" type="slidenum">
              <a:rPr lang="el-GR" altLang="el-GR"/>
              <a:pPr>
                <a:defRPr/>
              </a:pPr>
              <a:t>‹#›</a:t>
            </a:fld>
            <a:endParaRPr lang="el-GR" altLang="el-G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02F7C738-93E2-44F7-BBC3-97B7F68CA416}" type="slidenum">
              <a:rPr lang="el-GR" altLang="el-GR"/>
              <a:pPr>
                <a:defRPr/>
              </a:pPr>
              <a:t>‹#›</a:t>
            </a:fld>
            <a:endParaRPr lang="el-GR" altLang="el-G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5E45F23-A587-4567-905F-CC4F26D5DA25}" type="slidenum">
              <a:rPr lang="el-GR" altLang="el-GR"/>
              <a:pPr>
                <a:defRPr/>
              </a:pPr>
              <a:t>‹#›</a:t>
            </a:fld>
            <a:endParaRPr lang="el-GR" altLang="el-G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FA1C0EA0-5BBC-4C62-9E10-9AB9AB51D391}" type="slidenum">
              <a:rPr lang="el-GR" altLang="el-GR"/>
              <a:pPr>
                <a:defRPr/>
              </a:pPr>
              <a:t>‹#›</a:t>
            </a:fld>
            <a:endParaRPr lang="el-GR" altLang="el-G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B095E863-DF01-48E4-A38D-853082A6F855}" type="slidenum">
              <a:rPr lang="el-GR" altLang="el-GR"/>
              <a:pPr>
                <a:defRPr/>
              </a:pPr>
              <a:t>‹#›</a:t>
            </a:fld>
            <a:endParaRPr lang="el-GR" altLang="el-G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B99E216F-C21B-4EC9-B9BF-FE9B7BAA5BC0}" type="slidenum">
              <a:rPr lang="el-GR" altLang="el-GR"/>
              <a:pPr>
                <a:defRPr/>
              </a:pPr>
              <a:t>‹#›</a:t>
            </a:fld>
            <a:endParaRPr lang="el-GR" altLang="el-G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1403FAB3-5376-4B89-A818-50F87C0DAFDF}" type="slidenum">
              <a:rPr lang="el-GR" altLang="el-GR"/>
              <a:pPr>
                <a:defRPr/>
              </a:pPr>
              <a:t>‹#›</a:t>
            </a:fld>
            <a:endParaRPr lang="el-GR" altLang="el-G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A40DA35C-15AD-4930-8392-9D0607F6D504}" type="slidenum">
              <a:rPr lang="el-GR" altLang="el-GR"/>
              <a:pPr>
                <a:defRPr/>
              </a:pPr>
              <a:t>‹#›</a:t>
            </a:fld>
            <a:endParaRPr lang="el-GR"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A384BF0F-9DAF-45EA-9C9D-B2E2814117EF}" type="slidenum">
              <a:rPr lang="el-GR" altLang="el-GR"/>
              <a:pPr>
                <a:defRPr/>
              </a:pPr>
              <a:t>‹#›</a:t>
            </a:fld>
            <a:endParaRPr lang="el-GR" altLang="el-G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D7254EE9-C434-4F36-9744-F8C416F6137C}" type="slidenum">
              <a:rPr lang="el-GR" altLang="el-GR"/>
              <a:pPr>
                <a:defRPr/>
              </a:pPr>
              <a:t>‹#›</a:t>
            </a:fld>
            <a:endParaRPr lang="el-GR" altLang="el-G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CF933D52-4C0D-4A85-9ED3-FB7157906C0A}" type="slidenum">
              <a:rPr lang="el-GR" altLang="el-GR"/>
              <a:pPr>
                <a:defRPr/>
              </a:pPr>
              <a:t>‹#›</a:t>
            </a:fld>
            <a:endParaRPr lang="el-GR" altLang="el-G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99C47CAD-5022-4E0F-954A-E3F934505C20}" type="slidenum">
              <a:rPr lang="el-GR" altLang="el-GR"/>
              <a:pPr>
                <a:defRPr/>
              </a:pPr>
              <a:t>‹#›</a:t>
            </a:fld>
            <a:endParaRPr lang="el-GR" altLang="el-G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C0EC085-6A5C-4D6A-930F-FA69943318EF}" type="slidenum">
              <a:rPr lang="el-GR" altLang="el-GR"/>
              <a:pPr>
                <a:defRPr/>
              </a:pPr>
              <a:t>‹#›</a:t>
            </a:fld>
            <a:endParaRPr lang="el-GR" altLang="el-G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A157F778-C340-42FA-B440-7411B7809CEC}" type="slidenum">
              <a:rPr lang="el-GR" altLang="el-GR"/>
              <a:pPr>
                <a:defRPr/>
              </a:pPr>
              <a:t>‹#›</a:t>
            </a:fld>
            <a:endParaRPr lang="el-GR" altLang="el-G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EC5162BB-7305-4B16-838E-E60D3907C22F}" type="slidenum">
              <a:rPr lang="el-GR" altLang="el-GR"/>
              <a:pPr>
                <a:defRPr/>
              </a:pPr>
              <a:t>‹#›</a:t>
            </a:fld>
            <a:endParaRPr lang="el-GR" altLang="el-G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D00AC420-F2E2-4FB9-A50F-2B7E945A174B}" type="slidenum">
              <a:rPr lang="el-GR" altLang="el-GR"/>
              <a:pPr>
                <a:defRPr/>
              </a:pPr>
              <a:t>‹#›</a:t>
            </a:fld>
            <a:endParaRPr lang="el-GR" altLang="el-G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03C35C79-9314-46BC-AF37-A48F0DA76B5C}" type="slidenum">
              <a:rPr lang="en-US" altLang="el-GR"/>
              <a:pPr>
                <a:defRPr/>
              </a:pPr>
              <a:t>‹#›</a:t>
            </a:fld>
            <a:endParaRPr lang="en-US" altLang="el-G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799FC045-193B-4766-952D-828280B6E85C}" type="slidenum">
              <a:rPr lang="en-US" altLang="el-GR"/>
              <a:pPr>
                <a:defRPr/>
              </a:pPr>
              <a:t>‹#›</a:t>
            </a:fld>
            <a:endParaRPr lang="en-US" altLang="el-G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3412E545-5453-406E-884A-291BD052E4DB}" type="slidenum">
              <a:rPr lang="en-US" altLang="el-GR"/>
              <a:pPr>
                <a:defRPr/>
              </a:pPr>
              <a:t>‹#›</a:t>
            </a:fld>
            <a:endParaRPr lang="en-US"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6107053-D2BF-4F59-929B-8DCFD25D088C}" type="slidenum">
              <a:rPr lang="el-GR" altLang="el-GR"/>
              <a:pPr>
                <a:defRPr/>
              </a:pPr>
              <a:t>‹#›</a:t>
            </a:fld>
            <a:endParaRPr lang="el-GR" altLang="el-G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195408CB-0D73-49E9-A70B-D26E3CB69F0E}" type="slidenum">
              <a:rPr lang="en-US" altLang="el-GR"/>
              <a:pPr>
                <a:defRPr/>
              </a:pPr>
              <a:t>‹#›</a:t>
            </a:fld>
            <a:endParaRPr lang="en-US" altLang="el-G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pPr>
              <a:defRPr/>
            </a:pPr>
            <a:fld id="{B8018DDF-9986-4343-9D7B-FA90355C2032}" type="slidenum">
              <a:rPr lang="en-US" altLang="el-GR"/>
              <a:pPr>
                <a:defRPr/>
              </a:pPr>
              <a:t>‹#›</a:t>
            </a:fld>
            <a:endParaRPr lang="en-US" altLang="el-G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73438802-8085-479B-80B6-CD21B0B7756E}" type="slidenum">
              <a:rPr lang="en-US" altLang="el-GR"/>
              <a:pPr>
                <a:defRPr/>
              </a:pPr>
              <a:t>‹#›</a:t>
            </a:fld>
            <a:endParaRPr lang="en-US" altLang="el-G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6"/>
          <p:cNvSpPr>
            <a:spLocks noGrp="1" noChangeArrowheads="1"/>
          </p:cNvSpPr>
          <p:nvPr>
            <p:ph type="sldNum" sz="quarter" idx="12"/>
          </p:nvPr>
        </p:nvSpPr>
        <p:spPr>
          <a:ln/>
        </p:spPr>
        <p:txBody>
          <a:bodyPr/>
          <a:lstStyle>
            <a:lvl1pPr>
              <a:defRPr/>
            </a:lvl1pPr>
          </a:lstStyle>
          <a:p>
            <a:pPr>
              <a:defRPr/>
            </a:pPr>
            <a:fld id="{486FA84C-AEBB-4CDE-9B4D-63AF2FFF7362}" type="slidenum">
              <a:rPr lang="en-US" altLang="el-GR"/>
              <a:pPr>
                <a:defRPr/>
              </a:pPr>
              <a:t>‹#›</a:t>
            </a:fld>
            <a:endParaRPr lang="en-US" altLang="el-G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8FB6F142-BB18-4E11-AB78-649440411BAF}" type="slidenum">
              <a:rPr lang="en-US" altLang="el-GR"/>
              <a:pPr>
                <a:defRPr/>
              </a:pPr>
              <a:t>‹#›</a:t>
            </a:fld>
            <a:endParaRPr lang="en-US" altLang="el-G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4DD89537-E06B-46D6-B3B9-B493A4205AA8}" type="slidenum">
              <a:rPr lang="en-US" altLang="el-GR"/>
              <a:pPr>
                <a:defRPr/>
              </a:pPr>
              <a:t>‹#›</a:t>
            </a:fld>
            <a:endParaRPr lang="en-US" altLang="el-G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F275E5EC-DDC5-4BC7-910D-F7BE73F51970}" type="slidenum">
              <a:rPr lang="en-US" altLang="el-GR"/>
              <a:pPr>
                <a:defRPr/>
              </a:pPr>
              <a:t>‹#›</a:t>
            </a:fld>
            <a:endParaRPr lang="en-US" altLang="el-G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9FC535A1-6EAD-4E15-8D20-7B50679C05D4}" type="slidenum">
              <a:rPr lang="en-US" altLang="el-GR"/>
              <a:pPr>
                <a:defRPr/>
              </a:pPr>
              <a:t>‹#›</a:t>
            </a:fld>
            <a:endParaRPr lang="en-US" altLang="el-G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BB53947A-5634-4D49-BCD7-C3B6CF8C478C}" type="slidenum">
              <a:rPr lang="en-US" altLang="el-GR"/>
              <a:pPr>
                <a:defRPr/>
              </a:pPr>
              <a:t>‹#›</a:t>
            </a:fld>
            <a:endParaRPr lang="en-US" altLang="el-G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AndTx" preserve="1">
  <p:cSld name="Τίτλος, 2 Αντικείμενα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57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half" idx="3"/>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8" name="Rectangle 6"/>
          <p:cNvSpPr>
            <a:spLocks noGrp="1" noChangeArrowheads="1"/>
          </p:cNvSpPr>
          <p:nvPr>
            <p:ph type="sldNum" sz="quarter" idx="12"/>
          </p:nvPr>
        </p:nvSpPr>
        <p:spPr>
          <a:ln/>
        </p:spPr>
        <p:txBody>
          <a:bodyPr/>
          <a:lstStyle>
            <a:lvl1pPr>
              <a:defRPr/>
            </a:lvl1pPr>
          </a:lstStyle>
          <a:p>
            <a:pPr>
              <a:defRPr/>
            </a:pPr>
            <a:fld id="{99A9D228-2FC6-4842-8F01-224C6CA64598}" type="slidenum">
              <a:rPr lang="en-US" altLang="el-GR"/>
              <a:pPr>
                <a:defRPr/>
              </a:pPr>
              <a:t>‹#›</a:t>
            </a:fld>
            <a:endParaRPr lang="en-US"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DD69DC9C-27A2-411F-A805-994A76E387DF}" type="slidenum">
              <a:rPr lang="el-GR" altLang="el-GR"/>
              <a:pPr>
                <a:defRPr/>
              </a:pPr>
              <a:t>‹#›</a:t>
            </a:fld>
            <a:endParaRPr lang="el-GR" altLang="el-G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AndObj" preserve="1">
  <p:cSld name="Τίτλος, 2 Αντικείμενα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57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half" idx="3"/>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8" name="Rectangle 6"/>
          <p:cNvSpPr>
            <a:spLocks noGrp="1" noChangeArrowheads="1"/>
          </p:cNvSpPr>
          <p:nvPr>
            <p:ph type="sldNum" sz="quarter" idx="12"/>
          </p:nvPr>
        </p:nvSpPr>
        <p:spPr>
          <a:ln/>
        </p:spPr>
        <p:txBody>
          <a:bodyPr/>
          <a:lstStyle>
            <a:lvl1pPr>
              <a:defRPr/>
            </a:lvl1pPr>
          </a:lstStyle>
          <a:p>
            <a:pPr>
              <a:defRPr/>
            </a:pPr>
            <a:fld id="{B08E6C13-3C07-487F-8E94-0B811FE9C93F}" type="slidenum">
              <a:rPr lang="en-US" altLang="el-GR"/>
              <a:pPr>
                <a:defRPr/>
              </a:pPr>
              <a:t>‹#›</a:t>
            </a:fld>
            <a:endParaRPr lang="en-US" altLang="el-G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28B5F76E-ABA8-44CD-B589-E1300754A14E}" type="slidenum">
              <a:rPr lang="en-US" altLang="el-GR"/>
              <a:pPr>
                <a:defRPr/>
              </a:pPr>
              <a:t>‹#›</a:t>
            </a:fld>
            <a:endParaRPr lang="en-US" altLang="el-G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57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pPr>
              <a:defRPr/>
            </a:pPr>
            <a:fld id="{1938F044-9914-420D-8084-3A8C87998671}" type="slidenum">
              <a:rPr lang="en-US" altLang="el-GR"/>
              <a:pPr>
                <a:defRPr/>
              </a:pPr>
              <a:t>‹#›</a:t>
            </a:fld>
            <a:endParaRPr lang="en-US" altLang="el-G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 Placeholder - Bulletted text">
    <p:spTree>
      <p:nvGrpSpPr>
        <p:cNvPr id="1" name=""/>
        <p:cNvGrpSpPr/>
        <p:nvPr/>
      </p:nvGrpSpPr>
      <p:grpSpPr>
        <a:xfrm>
          <a:off x="0" y="0"/>
          <a:ext cx="0" cy="0"/>
          <a:chOff x="0" y="0"/>
          <a:chExt cx="0" cy="0"/>
        </a:xfrm>
      </p:grpSpPr>
      <p:sp>
        <p:nvSpPr>
          <p:cNvPr id="4" name="Titelplatzhalter 1"/>
          <p:cNvSpPr>
            <a:spLocks noGrp="1"/>
          </p:cNvSpPr>
          <p:nvPr>
            <p:ph type="title"/>
          </p:nvPr>
        </p:nvSpPr>
        <p:spPr>
          <a:xfrm>
            <a:off x="443268" y="196732"/>
            <a:ext cx="7646987" cy="489600"/>
          </a:xfrm>
          <a:prstGeom prst="rect">
            <a:avLst/>
          </a:prstGeom>
        </p:spPr>
        <p:txBody>
          <a:bodyPr lIns="0" tIns="0" rIns="0" bIns="0" rtlCol="0">
            <a:normAutofit/>
          </a:bodyPr>
          <a:lstStyle>
            <a:lvl1pPr algn="l">
              <a:defRPr sz="2400" b="1" i="0" baseline="0">
                <a:solidFill>
                  <a:schemeClr val="tx2"/>
                </a:solidFill>
              </a:defRPr>
            </a:lvl1pPr>
          </a:lstStyle>
          <a:p>
            <a:r>
              <a:rPr lang="en-GB" noProof="0" dirty="0" smtClean="0"/>
              <a:t>Click to edit Master title style</a:t>
            </a:r>
            <a:endParaRPr lang="en-GB" noProof="0" dirty="0"/>
          </a:p>
        </p:txBody>
      </p:sp>
      <p:sp>
        <p:nvSpPr>
          <p:cNvPr id="5" name="Content Placeholder 6"/>
          <p:cNvSpPr>
            <a:spLocks noGrp="1"/>
          </p:cNvSpPr>
          <p:nvPr>
            <p:ph sz="quarter" idx="11"/>
          </p:nvPr>
        </p:nvSpPr>
        <p:spPr>
          <a:xfrm>
            <a:off x="468313" y="1058426"/>
            <a:ext cx="7632700" cy="4895850"/>
          </a:xfrm>
          <a:prstGeom prst="rect">
            <a:avLst/>
          </a:prstGeom>
        </p:spPr>
        <p:txBody>
          <a:bodyPr>
            <a:normAutofit/>
          </a:bodyPr>
          <a:lstStyle>
            <a:lvl1pPr marL="0" indent="0">
              <a:lnSpc>
                <a:spcPct val="150000"/>
              </a:lnSpc>
              <a:spcBef>
                <a:spcPts val="0"/>
              </a:spcBef>
              <a:buFont typeface="Arial" pitchFamily="34" charset="0"/>
              <a:buChar char=" "/>
              <a:defRPr sz="1800" b="1" i="0" baseline="0">
                <a:solidFill>
                  <a:schemeClr val="tx2"/>
                </a:solidFill>
              </a:defRPr>
            </a:lvl1pPr>
            <a:lvl2pPr marL="252000" indent="-180000">
              <a:lnSpc>
                <a:spcPct val="150000"/>
              </a:lnSpc>
              <a:spcBef>
                <a:spcPts val="0"/>
              </a:spcBef>
              <a:buFont typeface="Arial" pitchFamily="34" charset="0"/>
              <a:buChar char="•"/>
              <a:defRPr sz="1800" baseline="0"/>
            </a:lvl2pPr>
            <a:lvl3pPr marL="432000" indent="-180000">
              <a:lnSpc>
                <a:spcPct val="150000"/>
              </a:lnSpc>
              <a:spcBef>
                <a:spcPts val="0"/>
              </a:spcBef>
              <a:buFont typeface="Arial" pitchFamily="34" charset="0"/>
              <a:buChar char="−"/>
              <a:defRPr sz="1800" baseline="0"/>
            </a:lvl3pPr>
            <a:lvl4pPr marL="612000" indent="-180000">
              <a:lnSpc>
                <a:spcPct val="150000"/>
              </a:lnSpc>
              <a:spcBef>
                <a:spcPts val="0"/>
              </a:spcBef>
              <a:buFont typeface="Arial" pitchFamily="34" charset="0"/>
              <a:buChar char="•"/>
              <a:defRPr sz="1800"/>
            </a:lvl4pPr>
            <a:lvl5pPr marL="792000" indent="-180000">
              <a:lnSpc>
                <a:spcPct val="150000"/>
              </a:lnSpc>
              <a:spcBef>
                <a:spcPts val="0"/>
              </a:spcBef>
              <a:buFont typeface="Arial" pitchFamily="34" charset="0"/>
              <a:buChar char="−"/>
              <a:defRPr sz="1800"/>
            </a:lvl5pPr>
            <a:lvl6pPr marL="972000" indent="-180000">
              <a:lnSpc>
                <a:spcPct val="150000"/>
              </a:lnSpc>
              <a:defRPr sz="1800"/>
            </a:lvl6pPr>
            <a:lvl7pPr marL="1152000" indent="-180000">
              <a:lnSpc>
                <a:spcPct val="150000"/>
              </a:lnSpc>
              <a:buFont typeface="Arial" pitchFamily="34" charset="0"/>
              <a:buChar char="−"/>
              <a:defRPr sz="180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GB" dirty="0" smtClean="0"/>
          </a:p>
          <a:p>
            <a:pPr lvl="6"/>
            <a:endParaRPr lang="en-GB"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ftr" idx="10"/>
          </p:nvPr>
        </p:nvSpPr>
        <p:spPr>
          <a:ln/>
        </p:spPr>
        <p:txBody>
          <a:bodyPr/>
          <a:lstStyle>
            <a:lvl1pPr>
              <a:defRPr/>
            </a:lvl1pPr>
          </a:lstStyle>
          <a:p>
            <a:pPr>
              <a:defRPr/>
            </a:pPr>
            <a:endParaRPr lang="fr-FR" altLang="el-GR"/>
          </a:p>
        </p:txBody>
      </p:sp>
      <p:sp>
        <p:nvSpPr>
          <p:cNvPr id="5" name="Rectangle 5"/>
          <p:cNvSpPr>
            <a:spLocks noGrp="1" noChangeArrowheads="1"/>
          </p:cNvSpPr>
          <p:nvPr>
            <p:ph type="sldNum" idx="11"/>
          </p:nvPr>
        </p:nvSpPr>
        <p:spPr>
          <a:ln/>
        </p:spPr>
        <p:txBody>
          <a:bodyPr/>
          <a:lstStyle>
            <a:lvl1pPr>
              <a:defRPr/>
            </a:lvl1pPr>
          </a:lstStyle>
          <a:p>
            <a:pPr>
              <a:defRPr/>
            </a:pPr>
            <a:fld id="{2DF5E3CE-FAF1-4934-8B5B-B04A3409D5F8}" type="slidenum">
              <a:rPr lang="en-GB" altLang="el-GR"/>
              <a:pPr>
                <a:defRPr/>
              </a:pPr>
              <a:t>‹#›</a:t>
            </a:fld>
            <a:endParaRPr lang="en-GB" altLang="el-GR"/>
          </a:p>
        </p:txBody>
      </p:sp>
      <p:sp>
        <p:nvSpPr>
          <p:cNvPr id="6"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ftr" idx="10"/>
          </p:nvPr>
        </p:nvSpPr>
        <p:spPr>
          <a:ln/>
        </p:spPr>
        <p:txBody>
          <a:bodyPr/>
          <a:lstStyle>
            <a:lvl1pPr>
              <a:defRPr/>
            </a:lvl1pPr>
          </a:lstStyle>
          <a:p>
            <a:pPr>
              <a:defRPr/>
            </a:pPr>
            <a:endParaRPr lang="fr-FR" altLang="el-GR"/>
          </a:p>
        </p:txBody>
      </p:sp>
      <p:sp>
        <p:nvSpPr>
          <p:cNvPr id="5" name="Rectangle 5"/>
          <p:cNvSpPr>
            <a:spLocks noGrp="1" noChangeArrowheads="1"/>
          </p:cNvSpPr>
          <p:nvPr>
            <p:ph type="sldNum" idx="11"/>
          </p:nvPr>
        </p:nvSpPr>
        <p:spPr>
          <a:ln/>
        </p:spPr>
        <p:txBody>
          <a:bodyPr/>
          <a:lstStyle>
            <a:lvl1pPr>
              <a:defRPr/>
            </a:lvl1pPr>
          </a:lstStyle>
          <a:p>
            <a:pPr>
              <a:defRPr/>
            </a:pPr>
            <a:fld id="{6D319AE5-0945-45F4-A0C6-10F6E458FAAE}" type="slidenum">
              <a:rPr lang="en-GB" altLang="el-GR"/>
              <a:pPr>
                <a:defRPr/>
              </a:pPr>
              <a:t>‹#›</a:t>
            </a:fld>
            <a:endParaRPr lang="en-GB" altLang="el-GR"/>
          </a:p>
        </p:txBody>
      </p:sp>
      <p:sp>
        <p:nvSpPr>
          <p:cNvPr id="6"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ftr" idx="10"/>
          </p:nvPr>
        </p:nvSpPr>
        <p:spPr>
          <a:ln/>
        </p:spPr>
        <p:txBody>
          <a:bodyPr/>
          <a:lstStyle>
            <a:lvl1pPr>
              <a:defRPr/>
            </a:lvl1pPr>
          </a:lstStyle>
          <a:p>
            <a:pPr>
              <a:defRPr/>
            </a:pPr>
            <a:endParaRPr lang="fr-FR" altLang="el-GR"/>
          </a:p>
        </p:txBody>
      </p:sp>
      <p:sp>
        <p:nvSpPr>
          <p:cNvPr id="5" name="Rectangle 5"/>
          <p:cNvSpPr>
            <a:spLocks noGrp="1" noChangeArrowheads="1"/>
          </p:cNvSpPr>
          <p:nvPr>
            <p:ph type="sldNum" idx="11"/>
          </p:nvPr>
        </p:nvSpPr>
        <p:spPr>
          <a:ln/>
        </p:spPr>
        <p:txBody>
          <a:bodyPr/>
          <a:lstStyle>
            <a:lvl1pPr>
              <a:defRPr/>
            </a:lvl1pPr>
          </a:lstStyle>
          <a:p>
            <a:pPr>
              <a:defRPr/>
            </a:pPr>
            <a:fld id="{8BD4132A-0CE2-4657-B210-78A94DF0FC9B}" type="slidenum">
              <a:rPr lang="en-GB" altLang="el-GR"/>
              <a:pPr>
                <a:defRPr/>
              </a:pPr>
              <a:t>‹#›</a:t>
            </a:fld>
            <a:endParaRPr lang="en-GB" altLang="el-GR"/>
          </a:p>
        </p:txBody>
      </p:sp>
      <p:sp>
        <p:nvSpPr>
          <p:cNvPr id="6"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1766888" y="2714625"/>
            <a:ext cx="3270250" cy="395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189538" y="2714625"/>
            <a:ext cx="3270250" cy="395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ftr" idx="10"/>
          </p:nvPr>
        </p:nvSpPr>
        <p:spPr>
          <a:ln/>
        </p:spPr>
        <p:txBody>
          <a:bodyPr/>
          <a:lstStyle>
            <a:lvl1pPr>
              <a:defRPr/>
            </a:lvl1pPr>
          </a:lstStyle>
          <a:p>
            <a:pPr>
              <a:defRPr/>
            </a:pPr>
            <a:endParaRPr lang="fr-FR" altLang="el-GR"/>
          </a:p>
        </p:txBody>
      </p:sp>
      <p:sp>
        <p:nvSpPr>
          <p:cNvPr id="6" name="Rectangle 5"/>
          <p:cNvSpPr>
            <a:spLocks noGrp="1" noChangeArrowheads="1"/>
          </p:cNvSpPr>
          <p:nvPr>
            <p:ph type="sldNum" idx="11"/>
          </p:nvPr>
        </p:nvSpPr>
        <p:spPr>
          <a:ln/>
        </p:spPr>
        <p:txBody>
          <a:bodyPr/>
          <a:lstStyle>
            <a:lvl1pPr>
              <a:defRPr/>
            </a:lvl1pPr>
          </a:lstStyle>
          <a:p>
            <a:pPr>
              <a:defRPr/>
            </a:pPr>
            <a:fld id="{61041D74-BE61-4ED5-B40C-0D489E3D82C7}" type="slidenum">
              <a:rPr lang="en-GB" altLang="el-GR"/>
              <a:pPr>
                <a:defRPr/>
              </a:pPr>
              <a:t>‹#›</a:t>
            </a:fld>
            <a:endParaRPr lang="en-GB" altLang="el-GR"/>
          </a:p>
        </p:txBody>
      </p:sp>
      <p:sp>
        <p:nvSpPr>
          <p:cNvPr id="7"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ftr" idx="10"/>
          </p:nvPr>
        </p:nvSpPr>
        <p:spPr>
          <a:ln/>
        </p:spPr>
        <p:txBody>
          <a:bodyPr/>
          <a:lstStyle>
            <a:lvl1pPr>
              <a:defRPr/>
            </a:lvl1pPr>
          </a:lstStyle>
          <a:p>
            <a:pPr>
              <a:defRPr/>
            </a:pPr>
            <a:endParaRPr lang="fr-FR" altLang="el-GR"/>
          </a:p>
        </p:txBody>
      </p:sp>
      <p:sp>
        <p:nvSpPr>
          <p:cNvPr id="8" name="Rectangle 5"/>
          <p:cNvSpPr>
            <a:spLocks noGrp="1" noChangeArrowheads="1"/>
          </p:cNvSpPr>
          <p:nvPr>
            <p:ph type="sldNum" idx="11"/>
          </p:nvPr>
        </p:nvSpPr>
        <p:spPr>
          <a:ln/>
        </p:spPr>
        <p:txBody>
          <a:bodyPr/>
          <a:lstStyle>
            <a:lvl1pPr>
              <a:defRPr/>
            </a:lvl1pPr>
          </a:lstStyle>
          <a:p>
            <a:pPr>
              <a:defRPr/>
            </a:pPr>
            <a:fld id="{98D7E0CA-861D-4C9F-A54F-3DF02D737198}" type="slidenum">
              <a:rPr lang="en-GB" altLang="el-GR"/>
              <a:pPr>
                <a:defRPr/>
              </a:pPr>
              <a:t>‹#›</a:t>
            </a:fld>
            <a:endParaRPr lang="en-GB" altLang="el-GR"/>
          </a:p>
        </p:txBody>
      </p:sp>
      <p:sp>
        <p:nvSpPr>
          <p:cNvPr id="9"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ftr" idx="10"/>
          </p:nvPr>
        </p:nvSpPr>
        <p:spPr>
          <a:ln/>
        </p:spPr>
        <p:txBody>
          <a:bodyPr/>
          <a:lstStyle>
            <a:lvl1pPr>
              <a:defRPr/>
            </a:lvl1pPr>
          </a:lstStyle>
          <a:p>
            <a:pPr>
              <a:defRPr/>
            </a:pPr>
            <a:endParaRPr lang="fr-FR" altLang="el-GR"/>
          </a:p>
        </p:txBody>
      </p:sp>
      <p:sp>
        <p:nvSpPr>
          <p:cNvPr id="4" name="Rectangle 5"/>
          <p:cNvSpPr>
            <a:spLocks noGrp="1" noChangeArrowheads="1"/>
          </p:cNvSpPr>
          <p:nvPr>
            <p:ph type="sldNum" idx="11"/>
          </p:nvPr>
        </p:nvSpPr>
        <p:spPr>
          <a:ln/>
        </p:spPr>
        <p:txBody>
          <a:bodyPr/>
          <a:lstStyle>
            <a:lvl1pPr>
              <a:defRPr/>
            </a:lvl1pPr>
          </a:lstStyle>
          <a:p>
            <a:pPr>
              <a:defRPr/>
            </a:pPr>
            <a:fld id="{3047EB6A-4610-445C-BF73-057E830C7277}" type="slidenum">
              <a:rPr lang="en-GB" altLang="el-GR"/>
              <a:pPr>
                <a:defRPr/>
              </a:pPr>
              <a:t>‹#›</a:t>
            </a:fld>
            <a:endParaRPr lang="en-GB" altLang="el-GR"/>
          </a:p>
        </p:txBody>
      </p:sp>
      <p:sp>
        <p:nvSpPr>
          <p:cNvPr id="5"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ADA51D50-EFAA-4F44-B829-8646A54DED1D}" type="slidenum">
              <a:rPr lang="el-GR" altLang="el-GR"/>
              <a:pPr>
                <a:defRPr/>
              </a:pPr>
              <a:t>‹#›</a:t>
            </a:fld>
            <a:endParaRPr lang="el-GR" altLang="el-G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endParaRPr lang="fr-FR" altLang="el-GR"/>
          </a:p>
        </p:txBody>
      </p:sp>
      <p:sp>
        <p:nvSpPr>
          <p:cNvPr id="3" name="Rectangle 5"/>
          <p:cNvSpPr>
            <a:spLocks noGrp="1" noChangeArrowheads="1"/>
          </p:cNvSpPr>
          <p:nvPr>
            <p:ph type="sldNum" idx="11"/>
          </p:nvPr>
        </p:nvSpPr>
        <p:spPr>
          <a:ln/>
        </p:spPr>
        <p:txBody>
          <a:bodyPr/>
          <a:lstStyle>
            <a:lvl1pPr>
              <a:defRPr/>
            </a:lvl1pPr>
          </a:lstStyle>
          <a:p>
            <a:pPr>
              <a:defRPr/>
            </a:pPr>
            <a:fld id="{145EE1F6-C7E3-4447-A677-4ADF93C3ACE9}" type="slidenum">
              <a:rPr lang="en-GB" altLang="el-GR"/>
              <a:pPr>
                <a:defRPr/>
              </a:pPr>
              <a:t>‹#›</a:t>
            </a:fld>
            <a:endParaRPr lang="en-GB" altLang="el-GR"/>
          </a:p>
        </p:txBody>
      </p:sp>
      <p:sp>
        <p:nvSpPr>
          <p:cNvPr id="4"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ftr" idx="10"/>
          </p:nvPr>
        </p:nvSpPr>
        <p:spPr>
          <a:ln/>
        </p:spPr>
        <p:txBody>
          <a:bodyPr/>
          <a:lstStyle>
            <a:lvl1pPr>
              <a:defRPr/>
            </a:lvl1pPr>
          </a:lstStyle>
          <a:p>
            <a:pPr>
              <a:defRPr/>
            </a:pPr>
            <a:endParaRPr lang="fr-FR" altLang="el-GR"/>
          </a:p>
        </p:txBody>
      </p:sp>
      <p:sp>
        <p:nvSpPr>
          <p:cNvPr id="6" name="Rectangle 5"/>
          <p:cNvSpPr>
            <a:spLocks noGrp="1" noChangeArrowheads="1"/>
          </p:cNvSpPr>
          <p:nvPr>
            <p:ph type="sldNum" idx="11"/>
          </p:nvPr>
        </p:nvSpPr>
        <p:spPr>
          <a:ln/>
        </p:spPr>
        <p:txBody>
          <a:bodyPr/>
          <a:lstStyle>
            <a:lvl1pPr>
              <a:defRPr/>
            </a:lvl1pPr>
          </a:lstStyle>
          <a:p>
            <a:pPr>
              <a:defRPr/>
            </a:pPr>
            <a:fld id="{68606803-3BDA-4335-AB10-91C9F2A0E02C}" type="slidenum">
              <a:rPr lang="en-GB" altLang="el-GR"/>
              <a:pPr>
                <a:defRPr/>
              </a:pPr>
              <a:t>‹#›</a:t>
            </a:fld>
            <a:endParaRPr lang="en-GB" altLang="el-GR"/>
          </a:p>
        </p:txBody>
      </p:sp>
      <p:sp>
        <p:nvSpPr>
          <p:cNvPr id="7"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ftr" idx="10"/>
          </p:nvPr>
        </p:nvSpPr>
        <p:spPr>
          <a:ln/>
        </p:spPr>
        <p:txBody>
          <a:bodyPr/>
          <a:lstStyle>
            <a:lvl1pPr>
              <a:defRPr/>
            </a:lvl1pPr>
          </a:lstStyle>
          <a:p>
            <a:pPr>
              <a:defRPr/>
            </a:pPr>
            <a:endParaRPr lang="fr-FR" altLang="el-GR"/>
          </a:p>
        </p:txBody>
      </p:sp>
      <p:sp>
        <p:nvSpPr>
          <p:cNvPr id="6" name="Rectangle 5"/>
          <p:cNvSpPr>
            <a:spLocks noGrp="1" noChangeArrowheads="1"/>
          </p:cNvSpPr>
          <p:nvPr>
            <p:ph type="sldNum" idx="11"/>
          </p:nvPr>
        </p:nvSpPr>
        <p:spPr>
          <a:ln/>
        </p:spPr>
        <p:txBody>
          <a:bodyPr/>
          <a:lstStyle>
            <a:lvl1pPr>
              <a:defRPr/>
            </a:lvl1pPr>
          </a:lstStyle>
          <a:p>
            <a:pPr>
              <a:defRPr/>
            </a:pPr>
            <a:fld id="{365373AD-91ED-4802-90A1-70E7CD85F3C6}" type="slidenum">
              <a:rPr lang="en-GB" altLang="el-GR"/>
              <a:pPr>
                <a:defRPr/>
              </a:pPr>
              <a:t>‹#›</a:t>
            </a:fld>
            <a:endParaRPr lang="en-GB" altLang="el-GR"/>
          </a:p>
        </p:txBody>
      </p:sp>
      <p:sp>
        <p:nvSpPr>
          <p:cNvPr id="7"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ftr" idx="10"/>
          </p:nvPr>
        </p:nvSpPr>
        <p:spPr>
          <a:ln/>
        </p:spPr>
        <p:txBody>
          <a:bodyPr/>
          <a:lstStyle>
            <a:lvl1pPr>
              <a:defRPr/>
            </a:lvl1pPr>
          </a:lstStyle>
          <a:p>
            <a:pPr>
              <a:defRPr/>
            </a:pPr>
            <a:endParaRPr lang="fr-FR" altLang="el-GR"/>
          </a:p>
        </p:txBody>
      </p:sp>
      <p:sp>
        <p:nvSpPr>
          <p:cNvPr id="5" name="Rectangle 5"/>
          <p:cNvSpPr>
            <a:spLocks noGrp="1" noChangeArrowheads="1"/>
          </p:cNvSpPr>
          <p:nvPr>
            <p:ph type="sldNum" idx="11"/>
          </p:nvPr>
        </p:nvSpPr>
        <p:spPr>
          <a:ln/>
        </p:spPr>
        <p:txBody>
          <a:bodyPr/>
          <a:lstStyle>
            <a:lvl1pPr>
              <a:defRPr/>
            </a:lvl1pPr>
          </a:lstStyle>
          <a:p>
            <a:pPr>
              <a:defRPr/>
            </a:pPr>
            <a:fld id="{E1C9D701-E7E9-45A8-AC59-BEECF722ADEF}" type="slidenum">
              <a:rPr lang="en-GB" altLang="el-GR"/>
              <a:pPr>
                <a:defRPr/>
              </a:pPr>
              <a:t>‹#›</a:t>
            </a:fld>
            <a:endParaRPr lang="en-GB" altLang="el-GR"/>
          </a:p>
        </p:txBody>
      </p:sp>
      <p:sp>
        <p:nvSpPr>
          <p:cNvPr id="6"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6688" y="1500188"/>
            <a:ext cx="1943100" cy="51689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7388" y="1500188"/>
            <a:ext cx="5676900" cy="51689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ftr" idx="10"/>
          </p:nvPr>
        </p:nvSpPr>
        <p:spPr>
          <a:ln/>
        </p:spPr>
        <p:txBody>
          <a:bodyPr/>
          <a:lstStyle>
            <a:lvl1pPr>
              <a:defRPr/>
            </a:lvl1pPr>
          </a:lstStyle>
          <a:p>
            <a:pPr>
              <a:defRPr/>
            </a:pPr>
            <a:endParaRPr lang="fr-FR" altLang="el-GR"/>
          </a:p>
        </p:txBody>
      </p:sp>
      <p:sp>
        <p:nvSpPr>
          <p:cNvPr id="5" name="Rectangle 5"/>
          <p:cNvSpPr>
            <a:spLocks noGrp="1" noChangeArrowheads="1"/>
          </p:cNvSpPr>
          <p:nvPr>
            <p:ph type="sldNum" idx="11"/>
          </p:nvPr>
        </p:nvSpPr>
        <p:spPr>
          <a:ln/>
        </p:spPr>
        <p:txBody>
          <a:bodyPr/>
          <a:lstStyle>
            <a:lvl1pPr>
              <a:defRPr/>
            </a:lvl1pPr>
          </a:lstStyle>
          <a:p>
            <a:pPr>
              <a:defRPr/>
            </a:pPr>
            <a:fld id="{014FEEF1-49DE-4270-88AC-BDFA70C0418D}" type="slidenum">
              <a:rPr lang="en-GB" altLang="el-GR"/>
              <a:pPr>
                <a:defRPr/>
              </a:pPr>
              <a:t>‹#›</a:t>
            </a:fld>
            <a:endParaRPr lang="en-GB" altLang="el-GR"/>
          </a:p>
        </p:txBody>
      </p:sp>
      <p:sp>
        <p:nvSpPr>
          <p:cNvPr id="6"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7388" y="1500188"/>
            <a:ext cx="7772400" cy="51689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ftr" idx="10"/>
          </p:nvPr>
        </p:nvSpPr>
        <p:spPr>
          <a:ln/>
        </p:spPr>
        <p:txBody>
          <a:bodyPr/>
          <a:lstStyle>
            <a:lvl1pPr>
              <a:defRPr/>
            </a:lvl1pPr>
          </a:lstStyle>
          <a:p>
            <a:pPr>
              <a:defRPr/>
            </a:pPr>
            <a:endParaRPr lang="fr-FR" altLang="el-GR"/>
          </a:p>
        </p:txBody>
      </p:sp>
      <p:sp>
        <p:nvSpPr>
          <p:cNvPr id="4" name="Rectangle 5"/>
          <p:cNvSpPr>
            <a:spLocks noGrp="1" noChangeArrowheads="1"/>
          </p:cNvSpPr>
          <p:nvPr>
            <p:ph type="sldNum" idx="11"/>
          </p:nvPr>
        </p:nvSpPr>
        <p:spPr>
          <a:ln/>
        </p:spPr>
        <p:txBody>
          <a:bodyPr/>
          <a:lstStyle>
            <a:lvl1pPr>
              <a:defRPr/>
            </a:lvl1pPr>
          </a:lstStyle>
          <a:p>
            <a:pPr>
              <a:defRPr/>
            </a:pPr>
            <a:fld id="{02575A31-D93E-4E0C-BEAB-6239D3E8A370}" type="slidenum">
              <a:rPr lang="en-GB" altLang="el-GR"/>
              <a:pPr>
                <a:defRPr/>
              </a:pPr>
              <a:t>‹#›</a:t>
            </a:fld>
            <a:endParaRPr lang="en-GB" altLang="el-GR"/>
          </a:p>
        </p:txBody>
      </p:sp>
      <p:sp>
        <p:nvSpPr>
          <p:cNvPr id="5" name="Rectangle 6"/>
          <p:cNvSpPr>
            <a:spLocks noGrp="1" noChangeArrowheads="1"/>
          </p:cNvSpPr>
          <p:nvPr>
            <p:ph type="dt" idx="12"/>
          </p:nvPr>
        </p:nvSpPr>
        <p:spPr>
          <a:ln/>
        </p:spPr>
        <p:txBody>
          <a:bodyPr/>
          <a:lstStyle>
            <a:lvl1pPr>
              <a:defRPr/>
            </a:lvl1pPr>
          </a:lstStyle>
          <a:p>
            <a:pPr>
              <a:defRPr/>
            </a:pPr>
            <a:endParaRPr lang="fr-FR" altLang="el-GR"/>
          </a:p>
        </p:txBody>
      </p:sp>
    </p:spTree>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970939-9333-4B60-B160-B907108E391C}"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61A5E4-CEDE-4541-B4AD-3E1D84849BE0}"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D72BF-897E-4590-8269-BB7B4790CC70}"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58DC96-4B29-4D03-AC01-BB4B11624E3A}"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2763CD09-1316-4260-83A7-C858F4CE68C3}" type="slidenum">
              <a:rPr lang="el-GR" altLang="el-GR"/>
              <a:pPr>
                <a:defRPr/>
              </a:pPr>
              <a:t>‹#›</a:t>
            </a:fld>
            <a:endParaRPr lang="el-GR" altLang="el-G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F938EF-2905-4725-8528-9ECA428B48A5}"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C1A4F7-9F2A-495E-AE11-43616549F233}"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A81186-5243-4EC8-9F6F-09ACF73AC4A9}"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D711E6-8773-48AB-AE90-0E8D0282BC87}"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E75A98-6390-4731-A87E-DA0F8853DB0A}"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D612F-A44B-46F3-B702-E2BE4BF99BF0}"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01BC32-40A4-4D96-9486-8BDDC02AA9D7}"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484320-85E6-43AB-BBE4-67D031252A2F}"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B19D9-945B-4640-B529-4AF94E12A318}"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l-GR">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l-GR">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3E60CF0-FE16-4EE9-A9FF-A000EC7E3E5F}" type="slidenum">
              <a:rPr lang="en-US" altLang="el-GR">
                <a:solidFill>
                  <a:srgbClr val="000000"/>
                </a:solidFill>
              </a:rPr>
              <a:pPr>
                <a:defRPr/>
              </a:pPr>
              <a:t>‹#›</a:t>
            </a:fld>
            <a:endParaRPr lang="en-US" altLang="el-GR">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F3277E0-5265-43CE-9FA1-56AB4FA05522}" type="slidenum">
              <a:rPr lang="el-GR" altLang="el-GR"/>
              <a:pPr>
                <a:defRPr/>
              </a:pPr>
              <a:t>‹#›</a:t>
            </a:fld>
            <a:endParaRPr lang="el-GR" alt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F17DB843-3EBF-49D1-B913-DF777E0F7CD5}" type="slidenum">
              <a:rPr lang="el-GR" altLang="el-GR"/>
              <a:pPr>
                <a:defRPr/>
              </a:pPr>
              <a:t>‹#›</a:t>
            </a:fld>
            <a:endParaRPr lang="el-GR" alt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CF00D0C6-3565-4409-9D4E-8CF32F9C63C4}" type="slidenum">
              <a:rPr lang="el-GR" altLang="el-GR"/>
              <a:pPr>
                <a:defRPr/>
              </a:pPr>
              <a:t>‹#›</a:t>
            </a:fld>
            <a:endParaRPr lang="el-GR" alt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B1907E29-2CB1-439E-BE3D-8361553B4929}" type="slidenum">
              <a:rPr lang="el-GR" altLang="el-GR"/>
              <a:pPr>
                <a:defRPr/>
              </a:pPr>
              <a:t>‹#›</a:t>
            </a:fld>
            <a:endParaRPr lang="el-GR" alt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FE1DB2AA-B7D4-4337-97A4-65DDD5746E98}" type="slidenum">
              <a:rPr lang="el-GR" altLang="el-GR"/>
              <a:pPr>
                <a:defRPr/>
              </a:pPr>
              <a:t>‹#›</a:t>
            </a:fld>
            <a:endParaRPr lang="el-GR" alt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539E63E7-9388-4614-9104-2FB673CAC748}" type="slidenum">
              <a:rPr lang="el-GR" altLang="el-GR"/>
              <a:pPr>
                <a:defRPr/>
              </a:pPr>
              <a:t>‹#›</a:t>
            </a:fld>
            <a:endParaRPr lang="el-GR" alt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1D12D471-C888-433C-9C29-D9CEDFDBE6AC}" type="slidenum">
              <a:rPr lang="el-GR" altLang="el-GR"/>
              <a:pPr>
                <a:defRPr/>
              </a:pPr>
              <a:t>‹#›</a:t>
            </a:fld>
            <a:endParaRPr lang="el-GR" alt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CDDF64A-011D-4E9A-8F8C-6BF5A67DF152}" type="slidenum">
              <a:rPr lang="el-GR" altLang="el-GR"/>
              <a:pPr>
                <a:defRPr/>
              </a:pPr>
              <a:t>‹#›</a:t>
            </a:fld>
            <a:endParaRPr lang="el-GR" alt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C161B61E-C05C-4D92-ADBD-8F1A01A2F7A7}" type="slidenum">
              <a:rPr lang="el-GR" altLang="el-GR"/>
              <a:pPr>
                <a:defRPr/>
              </a:pPr>
              <a:t>‹#›</a:t>
            </a:fld>
            <a:endParaRPr lang="el-GR" alt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F85DA941-A3CE-494A-96F4-8D9D22BC7923}" type="slidenum">
              <a:rPr lang="el-GR" altLang="el-GR"/>
              <a:pPr>
                <a:defRPr/>
              </a:pPr>
              <a:t>‹#›</a:t>
            </a:fld>
            <a:endParaRPr lang="el-GR" alt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F2EAC35C-7709-49A1-A983-83FE23DE752D}" type="slidenum">
              <a:rPr lang="el-GR" altLang="el-GR"/>
              <a:pPr>
                <a:defRPr/>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030D1454-E214-4AE4-99B8-5F914F11C15D}" type="slidenum">
              <a:rPr lang="el-GR" altLang="el-GR"/>
              <a:pPr>
                <a:defRPr/>
              </a:pPr>
              <a:t>‹#›</a:t>
            </a:fld>
            <a:endParaRPr lang="el-GR" alt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F311D19A-5224-4914-BAAD-A8FDAD3B1586}" type="slidenum">
              <a:rPr lang="el-GR" altLang="el-GR"/>
              <a:pPr>
                <a:defRPr/>
              </a:pPr>
              <a:t>‹#›</a:t>
            </a:fld>
            <a:endParaRPr lang="el-GR" alt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92CCD557-2104-4783-8398-280C0E794834}" type="slidenum">
              <a:rPr lang="el-GR" altLang="el-GR"/>
              <a:pPr>
                <a:defRPr/>
              </a:pPr>
              <a:t>‹#›</a:t>
            </a:fld>
            <a:endParaRPr lang="el-GR" alt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CA3CA6B3-57DA-45EB-B839-AFB42D6106F1}" type="slidenum">
              <a:rPr lang="el-GR" altLang="el-GR"/>
              <a:pPr>
                <a:defRPr/>
              </a:pPr>
              <a:t>‹#›</a:t>
            </a:fld>
            <a:endParaRPr lang="el-GR" alt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4AF82BE5-449A-4FB3-8BF0-AC4FB7D52815}" type="slidenum">
              <a:rPr lang="el-GR" altLang="el-GR"/>
              <a:pPr>
                <a:defRPr/>
              </a:pPr>
              <a:t>‹#›</a:t>
            </a:fld>
            <a:endParaRPr lang="el-GR" alt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B0A238E-4E9D-4F3C-9508-22606F579BCE}" type="slidenum">
              <a:rPr lang="el-GR" altLang="el-GR"/>
              <a:pPr>
                <a:defRPr/>
              </a:pPr>
              <a:t>‹#›</a:t>
            </a:fld>
            <a:endParaRPr lang="el-GR" alt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9F99221D-1B61-4107-9350-376BEC946517}" type="slidenum">
              <a:rPr lang="el-GR" altLang="el-GR"/>
              <a:pPr>
                <a:defRPr/>
              </a:pPr>
              <a:t>‹#›</a:t>
            </a:fld>
            <a:endParaRPr lang="el-GR" alt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l-GR">
                <a:solidFill>
                  <a:srgbClr val="FFFFFF"/>
                </a:solidFill>
                <a:latin typeface="Arial" charset="0"/>
              </a:endParaRPr>
            </a:p>
          </p:txBody>
        </p:sp>
        <p:sp>
          <p:nvSpPr>
            <p:cNvPr id="6" name="Arc 4"/>
            <p:cNvSpPr>
              <a:spLocks/>
            </p:cNvSpPr>
            <p:nvPr/>
          </p:nvSpPr>
          <p:spPr bwMode="auto">
            <a:xfrm>
              <a:off x="-4887" y="922"/>
              <a:ext cx="8474" cy="680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chemeClr val="folHlink"/>
              </a:solidFill>
              <a:round/>
              <a:headEnd type="none" w="sm" len="sm"/>
              <a:tailEnd type="none" w="sm" len="sm"/>
            </a:ln>
            <a:effectLst/>
          </p:spPr>
          <p:txBody>
            <a:bodyPr/>
            <a:lstStyle/>
            <a:p>
              <a:endParaRPr lang="el-GR"/>
            </a:p>
          </p:txBody>
        </p:sp>
      </p:grpSp>
      <p:sp>
        <p:nvSpPr>
          <p:cNvPr id="154629" name="Rectangle 5"/>
          <p:cNvSpPr>
            <a:spLocks noGrp="1" noChangeArrowheads="1"/>
          </p:cNvSpPr>
          <p:nvPr>
            <p:ph type="ctrTitle" sz="quarter"/>
          </p:nvPr>
        </p:nvSpPr>
        <p:spPr>
          <a:xfrm>
            <a:off x="914400" y="762000"/>
            <a:ext cx="7772400" cy="1143000"/>
          </a:xfrm>
        </p:spPr>
        <p:txBody>
          <a:bodyPr anchor="b"/>
          <a:lstStyle>
            <a:lvl1pPr>
              <a:defRPr/>
            </a:lvl1pPr>
          </a:lstStyle>
          <a:p>
            <a:pPr lvl="0"/>
            <a:r>
              <a:rPr lang="en-US" altLang="el-GR" noProof="0" smtClean="0"/>
              <a:t>Click to edit Master title style</a:t>
            </a:r>
          </a:p>
        </p:txBody>
      </p:sp>
      <p:sp>
        <p:nvSpPr>
          <p:cNvPr id="154630"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pPr lvl="0"/>
            <a:r>
              <a:rPr lang="en-US" altLang="el-GR" noProof="0" smtClean="0"/>
              <a:t>Click to edit Master subtitle style</a:t>
            </a:r>
          </a:p>
        </p:txBody>
      </p:sp>
      <p:sp>
        <p:nvSpPr>
          <p:cNvPr id="7" name="Rectangle 7"/>
          <p:cNvSpPr>
            <a:spLocks noGrp="1" noChangeArrowheads="1"/>
          </p:cNvSpPr>
          <p:nvPr>
            <p:ph type="dt" sz="quarter" idx="10"/>
          </p:nvPr>
        </p:nvSpPr>
        <p:spPr>
          <a:xfrm>
            <a:off x="7215188" y="6442075"/>
            <a:ext cx="1905000" cy="381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a:defRPr/>
            </a:pPr>
            <a:endParaRPr lang="en-US" altLang="el-GR"/>
          </a:p>
        </p:txBody>
      </p:sp>
      <p:sp>
        <p:nvSpPr>
          <p:cNvPr id="8" name="Rectangle 8"/>
          <p:cNvSpPr>
            <a:spLocks noGrp="1" noChangeArrowheads="1"/>
          </p:cNvSpPr>
          <p:nvPr>
            <p:ph type="ftr" sz="quarter" idx="11"/>
          </p:nvPr>
        </p:nvSpPr>
        <p:spPr>
          <a:xfrm>
            <a:off x="1295400" y="6365875"/>
            <a:ext cx="42672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a:defRPr/>
            </a:pPr>
            <a:endParaRPr lang="en-US" altLang="el-GR"/>
          </a:p>
        </p:txBody>
      </p:sp>
      <p:sp>
        <p:nvSpPr>
          <p:cNvPr id="9" name="Rectangle 9"/>
          <p:cNvSpPr>
            <a:spLocks noGrp="1" noChangeArrowheads="1"/>
          </p:cNvSpPr>
          <p:nvPr>
            <p:ph type="sldNum" sz="quarter" idx="12"/>
          </p:nvPr>
        </p:nvSpPr>
        <p:spPr>
          <a:xfrm>
            <a:off x="7199313" y="6148388"/>
            <a:ext cx="1905000" cy="381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2pPr lvl="1">
              <a:defRPr>
                <a:latin typeface="+mn-lt"/>
              </a:defRPr>
            </a:lvl2pPr>
          </a:lstStyle>
          <a:p>
            <a:pPr lvl="1">
              <a:defRPr/>
            </a:pPr>
            <a:fld id="{9DC7816D-9FB6-4E70-BAC8-F5DF06960A53}" type="slidenum">
              <a:rPr lang="en-US" altLang="el-GR"/>
              <a:pPr lvl="1">
                <a:defRPr/>
              </a:pPr>
              <a:t>‹#›</a:t>
            </a:fld>
            <a:endParaRPr lang="en-US" alt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3712F4AF-5D83-4507-BFCF-CC9AA9A7082A}"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CCE93934-8CD0-47A4-993B-1002DC9EC7D1}"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04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267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9"/>
          <p:cNvSpPr>
            <a:spLocks noGrp="1" noChangeArrowheads="1"/>
          </p:cNvSpPr>
          <p:nvPr>
            <p:ph type="sldNum" sz="quarter" idx="12"/>
          </p:nvPr>
        </p:nvSpPr>
        <p:spPr>
          <a:ln/>
        </p:spPr>
        <p:txBody>
          <a:bodyPr/>
          <a:lstStyle>
            <a:lvl2pPr lvl="1">
              <a:defRPr/>
            </a:lvl2pPr>
          </a:lstStyle>
          <a:p>
            <a:pPr lvl="1">
              <a:defRPr/>
            </a:pPr>
            <a:fld id="{66B89690-D780-4F04-AA49-A08623A3608B}"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97B85319-E5EC-497F-A1ED-8C9E93789291}" type="slidenum">
              <a:rPr lang="el-GR" altLang="el-GR"/>
              <a:pPr>
                <a:defRPr/>
              </a:pPr>
              <a:t>‹#›</a:t>
            </a:fld>
            <a:endParaRPr lang="el-GR" alt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9"/>
          <p:cNvSpPr>
            <a:spLocks noGrp="1" noChangeArrowheads="1"/>
          </p:cNvSpPr>
          <p:nvPr>
            <p:ph type="sldNum" sz="quarter" idx="12"/>
          </p:nvPr>
        </p:nvSpPr>
        <p:spPr>
          <a:ln/>
        </p:spPr>
        <p:txBody>
          <a:bodyPr/>
          <a:lstStyle>
            <a:lvl2pPr lvl="1">
              <a:defRPr/>
            </a:lvl2pPr>
          </a:lstStyle>
          <a:p>
            <a:pPr lvl="1">
              <a:defRPr/>
            </a:pPr>
            <a:fld id="{8F3D8EE4-E3DA-4259-8E86-EE9147960761}"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9"/>
          <p:cNvSpPr>
            <a:spLocks noGrp="1" noChangeArrowheads="1"/>
          </p:cNvSpPr>
          <p:nvPr>
            <p:ph type="sldNum" sz="quarter" idx="12"/>
          </p:nvPr>
        </p:nvSpPr>
        <p:spPr>
          <a:ln/>
        </p:spPr>
        <p:txBody>
          <a:bodyPr/>
          <a:lstStyle>
            <a:lvl2pPr lvl="1">
              <a:defRPr/>
            </a:lvl2pPr>
          </a:lstStyle>
          <a:p>
            <a:pPr lvl="1">
              <a:defRPr/>
            </a:pPr>
            <a:fld id="{7AFA5DC8-8FE8-4779-ACFE-C73E02EEE7F2}"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9"/>
          <p:cNvSpPr>
            <a:spLocks noGrp="1" noChangeArrowheads="1"/>
          </p:cNvSpPr>
          <p:nvPr>
            <p:ph type="sldNum" sz="quarter" idx="12"/>
          </p:nvPr>
        </p:nvSpPr>
        <p:spPr>
          <a:ln/>
        </p:spPr>
        <p:txBody>
          <a:bodyPr/>
          <a:lstStyle>
            <a:lvl2pPr lvl="1">
              <a:defRPr/>
            </a:lvl2pPr>
          </a:lstStyle>
          <a:p>
            <a:pPr lvl="1">
              <a:defRPr/>
            </a:pPr>
            <a:fld id="{EEDD8A7B-9E02-4175-863D-8B7623471F08}"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9"/>
          <p:cNvSpPr>
            <a:spLocks noGrp="1" noChangeArrowheads="1"/>
          </p:cNvSpPr>
          <p:nvPr>
            <p:ph type="sldNum" sz="quarter" idx="12"/>
          </p:nvPr>
        </p:nvSpPr>
        <p:spPr>
          <a:ln/>
        </p:spPr>
        <p:txBody>
          <a:bodyPr/>
          <a:lstStyle>
            <a:lvl2pPr lvl="1">
              <a:defRPr/>
            </a:lvl2pPr>
          </a:lstStyle>
          <a:p>
            <a:pPr lvl="1">
              <a:defRPr/>
            </a:pPr>
            <a:fld id="{A5A39706-5F58-40B7-936A-34D65E6A5EA7}"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9"/>
          <p:cNvSpPr>
            <a:spLocks noGrp="1" noChangeArrowheads="1"/>
          </p:cNvSpPr>
          <p:nvPr>
            <p:ph type="sldNum" sz="quarter" idx="12"/>
          </p:nvPr>
        </p:nvSpPr>
        <p:spPr>
          <a:ln/>
        </p:spPr>
        <p:txBody>
          <a:bodyPr/>
          <a:lstStyle>
            <a:lvl2pPr lvl="1">
              <a:defRPr/>
            </a:lvl2pPr>
          </a:lstStyle>
          <a:p>
            <a:pPr lvl="1">
              <a:defRPr/>
            </a:pPr>
            <a:fld id="{F755516D-C57A-4321-8A45-F756C480D8EA}"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86B95A7F-2E72-4833-B7F6-F7D146AE9695}"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65875" y="609600"/>
            <a:ext cx="20193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04800" y="609600"/>
            <a:ext cx="5908675"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D51E1D55-E3D8-42E7-ADB7-8F611430BF2C}"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609600"/>
            <a:ext cx="8080375"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304800" y="1981200"/>
            <a:ext cx="7772400" cy="4114800"/>
          </a:xfrm>
        </p:spPr>
        <p:txBody>
          <a:bodyPr/>
          <a:lstStyle/>
          <a:p>
            <a:pPr lvl="0"/>
            <a:endParaRPr lang="el-G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D2712C93-6FFC-4672-9C37-2CA4385B49C3}"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E8A44807-5EAF-4E68-AA08-3E901D34C9B1}" type="slidenum">
              <a:rPr lang="el-GR" altLang="el-GR"/>
              <a:pPr>
                <a:defRPr/>
              </a:pPr>
              <a:t>‹#›</a:t>
            </a:fld>
            <a:endParaRPr lang="el-GR" alt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DD144D0B-CF1D-47CB-860D-18DE3F1D848C}" type="slidenum">
              <a:rPr lang="el-GR" altLang="el-GR"/>
              <a:pPr>
                <a:defRPr/>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78203B2B-F6B5-4ACD-919E-BED59BE43845}" type="slidenum">
              <a:rPr lang="el-GR" altLang="el-GR"/>
              <a:pPr>
                <a:defRPr/>
              </a:pPr>
              <a:t>‹#›</a:t>
            </a:fld>
            <a:endParaRPr lang="el-GR" alt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C117E43F-9D95-4DB4-9C45-F25FC5E54D17}" type="slidenum">
              <a:rPr lang="el-GR" altLang="el-GR"/>
              <a:pPr>
                <a:defRPr/>
              </a:pPr>
              <a:t>‹#›</a:t>
            </a:fld>
            <a:endParaRPr lang="el-GR" alt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01F07DFF-168F-43E4-A8D6-6902DF7935DD}" type="slidenum">
              <a:rPr lang="el-GR" altLang="el-GR"/>
              <a:pPr>
                <a:defRPr/>
              </a:pPr>
              <a:t>‹#›</a:t>
            </a:fld>
            <a:endParaRPr lang="el-GR" altLang="el-G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9C340850-7EB4-433F-B79E-D8FB45296111}" type="slidenum">
              <a:rPr lang="el-GR" altLang="el-GR"/>
              <a:pPr>
                <a:defRPr/>
              </a:pPr>
              <a:t>‹#›</a:t>
            </a:fld>
            <a:endParaRPr lang="el-GR" altLang="el-G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76FA1671-C98E-44BE-81D4-A57DB7EF1D3A}" type="slidenum">
              <a:rPr lang="el-GR" altLang="el-GR"/>
              <a:pPr>
                <a:defRPr/>
              </a:pPr>
              <a:t>‹#›</a:t>
            </a:fld>
            <a:endParaRPr lang="el-GR" altLang="el-G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49FA73D8-25D7-449A-8D34-EB71940F5FE6}" type="slidenum">
              <a:rPr lang="el-GR" altLang="el-GR"/>
              <a:pPr>
                <a:defRPr/>
              </a:pPr>
              <a:t>‹#›</a:t>
            </a:fld>
            <a:endParaRPr lang="el-GR" altLang="el-G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0FE382D4-9EC3-43D0-A92E-4B02A7EB1EBF}" type="slidenum">
              <a:rPr lang="el-GR" altLang="el-GR"/>
              <a:pPr>
                <a:defRPr/>
              </a:pPr>
              <a:t>‹#›</a:t>
            </a:fld>
            <a:endParaRPr lang="el-GR" altLang="el-G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3C2D3D40-3B66-424E-8C44-CD4A653243CF}" type="slidenum">
              <a:rPr lang="el-GR" altLang="el-GR"/>
              <a:pPr>
                <a:defRPr/>
              </a:pPr>
              <a:t>‹#›</a:t>
            </a:fld>
            <a:endParaRPr lang="el-GR" altLang="el-G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6A44181F-BA9B-40F0-A49B-ABC005F25A4A}" type="slidenum">
              <a:rPr lang="el-GR" altLang="el-GR"/>
              <a:pPr>
                <a:defRPr/>
              </a:pPr>
              <a:t>‹#›</a:t>
            </a:fld>
            <a:endParaRPr lang="el-GR" altLang="el-G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68DF8FC8-CBAD-4AE5-A4EA-094CBE6FAADF}" type="slidenum">
              <a:rPr lang="el-GR" altLang="el-GR"/>
              <a:pPr>
                <a:defRPr/>
              </a:pPr>
              <a:t>‹#›</a:t>
            </a:fld>
            <a:endParaRPr lang="el-GR" alt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10242" name="Rectangle 2"/>
          <p:cNvSpPr>
            <a:spLocks noGrp="1" noChangeArrowheads="1"/>
          </p:cNvSpPr>
          <p:nvPr>
            <p:ph type="ctrTitle"/>
          </p:nvPr>
        </p:nvSpPr>
        <p:spPr>
          <a:xfrm>
            <a:off x="914400" y="381000"/>
            <a:ext cx="7721600" cy="1447800"/>
          </a:xfrm>
        </p:spPr>
        <p:txBody>
          <a:bodyPr/>
          <a:lstStyle>
            <a:lvl1pPr>
              <a:defRPr/>
            </a:lvl1pPr>
          </a:lstStyle>
          <a:p>
            <a:pPr lvl="0"/>
            <a:r>
              <a:rPr lang="el-GR" altLang="el-GR" noProof="0" smtClean="0"/>
              <a:t>Κάντε κλικ για να επεξεργαστείτε τον τίτλο</a:t>
            </a:r>
          </a:p>
        </p:txBody>
      </p:sp>
      <p:sp>
        <p:nvSpPr>
          <p:cNvPr id="10243"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el-GR" altLang="el-GR" noProof="0" smtClean="0"/>
              <a:t>Κάντε κλικ για να επεξεργαστείτε τον υπότιτλο του υποδείγματος </a:t>
            </a:r>
          </a:p>
        </p:txBody>
      </p:sp>
      <p:sp>
        <p:nvSpPr>
          <p:cNvPr id="5" name="Rectangle 4"/>
          <p:cNvSpPr>
            <a:spLocks noGrp="1" noChangeArrowheads="1"/>
          </p:cNvSpPr>
          <p:nvPr>
            <p:ph type="dt" sz="half" idx="10"/>
          </p:nvPr>
        </p:nvSpPr>
        <p:spPr>
          <a:xfrm>
            <a:off x="711200" y="6229350"/>
            <a:ext cx="1930400" cy="5143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5E574E"/>
                </a:solidFill>
              </a:defRPr>
            </a:lvl1pPr>
          </a:lstStyle>
          <a:p>
            <a:pPr>
              <a:defRPr/>
            </a:pPr>
            <a:endParaRPr lang="el-GR" altLang="el-GR"/>
          </a:p>
        </p:txBody>
      </p:sp>
      <p:sp>
        <p:nvSpPr>
          <p:cNvPr id="6" name="Rectangle 5"/>
          <p:cNvSpPr>
            <a:spLocks noGrp="1" noChangeArrowheads="1"/>
          </p:cNvSpPr>
          <p:nvPr>
            <p:ph type="ftr" sz="quarter" idx="11"/>
          </p:nvPr>
        </p:nvSpPr>
        <p:spPr>
          <a:xfrm>
            <a:off x="3149600" y="6229350"/>
            <a:ext cx="2844800" cy="5143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5E574E"/>
                </a:solidFill>
              </a:defRPr>
            </a:lvl1pPr>
          </a:lstStyle>
          <a:p>
            <a:pPr>
              <a:defRPr/>
            </a:pPr>
            <a:endParaRPr lang="el-GR" altLang="el-GR"/>
          </a:p>
        </p:txBody>
      </p:sp>
      <p:sp>
        <p:nvSpPr>
          <p:cNvPr id="7" name="Rectangle 6"/>
          <p:cNvSpPr>
            <a:spLocks noGrp="1" noChangeArrowheads="1"/>
          </p:cNvSpPr>
          <p:nvPr>
            <p:ph type="sldNum" sz="quarter" idx="12"/>
          </p:nvPr>
        </p:nvSpPr>
        <p:spPr>
          <a:xfrm>
            <a:off x="6604000" y="6229350"/>
            <a:ext cx="1828800" cy="5143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5E574E"/>
                </a:solidFill>
              </a:defRPr>
            </a:lvl1pPr>
          </a:lstStyle>
          <a:p>
            <a:pPr>
              <a:defRPr/>
            </a:pPr>
            <a:fld id="{4CA20E49-0B65-48C3-90D2-F8991D9ADD2B}" type="slidenum">
              <a:rPr lang="el-GR" altLang="el-GR"/>
              <a:pPr>
                <a:defRPr/>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D6D2EAAF-5116-4AA1-A7F9-8D3C35420A5E}" type="slidenum">
              <a:rPr lang="el-GR" altLang="el-GR"/>
              <a:pPr>
                <a:defRPr/>
              </a:pPr>
              <a:t>‹#›</a:t>
            </a:fld>
            <a:endParaRPr lang="el-GR" alt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6FBAB982-EFBF-40AC-ABE9-500EA1D791F2}" type="slidenum">
              <a:rPr lang="el-GR" altLang="el-GR"/>
              <a:pPr>
                <a:defRPr/>
              </a:pPr>
              <a:t>‹#›</a:t>
            </a:fld>
            <a:endParaRPr lang="el-GR" altLang="el-G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52F03AF-8C87-47B3-BC27-94D027B3F84F}" type="slidenum">
              <a:rPr lang="el-GR" altLang="el-GR"/>
              <a:pPr>
                <a:defRPr/>
              </a:pPr>
              <a:t>‹#›</a:t>
            </a:fld>
            <a:endParaRPr lang="el-GR" alt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1C9962CD-6F9D-48FE-A231-03511938D9C1}" type="slidenum">
              <a:rPr lang="el-GR" altLang="el-GR"/>
              <a:pPr>
                <a:defRPr/>
              </a:pPr>
              <a:t>‹#›</a:t>
            </a:fld>
            <a:endParaRPr lang="el-GR" altLang="el-G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670E66D3-C025-45C0-A2D2-81ACB8A3A226}" type="slidenum">
              <a:rPr lang="el-GR" altLang="el-GR"/>
              <a:pPr>
                <a:defRPr/>
              </a:pPr>
              <a:t>‹#›</a:t>
            </a:fld>
            <a:endParaRPr lang="el-GR" altLang="el-G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32DEFE19-B341-4D3A-9F17-5ED62DDEB5F7}" type="slidenum">
              <a:rPr lang="el-GR" altLang="el-GR"/>
              <a:pPr>
                <a:defRPr/>
              </a:pPr>
              <a:t>‹#›</a:t>
            </a:fld>
            <a:endParaRPr lang="el-GR" alt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4B108BCD-E038-449D-8CF6-3AA3DA949A9A}" type="slidenum">
              <a:rPr lang="el-GR" altLang="el-GR"/>
              <a:pPr>
                <a:defRPr/>
              </a:pPr>
              <a:t>‹#›</a:t>
            </a:fld>
            <a:endParaRPr lang="el-GR" altLang="el-G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096AC824-D1EB-4DCD-8BBB-D612F61B8CEA}" type="slidenum">
              <a:rPr lang="el-GR" altLang="el-GR"/>
              <a:pPr>
                <a:defRPr/>
              </a:pPr>
              <a:t>‹#›</a:t>
            </a:fld>
            <a:endParaRPr lang="el-GR" altLang="el-G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2EA7C87B-285F-48A7-BB00-10BE2549D4FB}" type="slidenum">
              <a:rPr lang="el-GR" altLang="el-GR"/>
              <a:pPr>
                <a:defRPr/>
              </a:pPr>
              <a:t>‹#›</a:t>
            </a:fld>
            <a:endParaRPr lang="el-GR" altLang="el-G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06A8F86D-0A8B-4CE2-92A3-9F4C7034B8E8}" type="slidenum">
              <a:rPr lang="el-GR" altLang="el-GR"/>
              <a:pPr>
                <a:defRPr/>
              </a:pPr>
              <a:t>‹#›</a:t>
            </a:fld>
            <a:endParaRPr lang="el-GR" altLang="el-G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73850" y="0"/>
            <a:ext cx="2089150" cy="60579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06400" y="0"/>
            <a:ext cx="6115050" cy="60579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333AE919-33D2-4B61-BD69-5DC60540B76A}" type="slidenum">
              <a:rPr lang="el-GR" altLang="el-GR"/>
              <a:pPr>
                <a:defRP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FD06231D-4844-4A03-9048-0DDFF53C3ABC}" type="slidenum">
              <a:rPr lang="el-GR" altLang="el-GR"/>
              <a:pPr>
                <a:defRPr/>
              </a:pPr>
              <a:t>‹#›</a:t>
            </a:fld>
            <a:endParaRPr lang="el-GR" alt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Placeholders - Bulletted text">
    <p:spTree>
      <p:nvGrpSpPr>
        <p:cNvPr id="1" name=""/>
        <p:cNvGrpSpPr/>
        <p:nvPr/>
      </p:nvGrpSpPr>
      <p:grpSpPr>
        <a:xfrm>
          <a:off x="0" y="0"/>
          <a:ext cx="0" cy="0"/>
          <a:chOff x="0" y="0"/>
          <a:chExt cx="0" cy="0"/>
        </a:xfrm>
      </p:grpSpPr>
      <p:sp>
        <p:nvSpPr>
          <p:cNvPr id="4" name="Titelplatzhalter 1"/>
          <p:cNvSpPr>
            <a:spLocks noGrp="1"/>
          </p:cNvSpPr>
          <p:nvPr>
            <p:ph type="title"/>
          </p:nvPr>
        </p:nvSpPr>
        <p:spPr>
          <a:xfrm>
            <a:off x="443268" y="196732"/>
            <a:ext cx="7646987" cy="489600"/>
          </a:xfrm>
          <a:prstGeom prst="rect">
            <a:avLst/>
          </a:prstGeom>
        </p:spPr>
        <p:txBody>
          <a:bodyPr lIns="0" tIns="0" rIns="0" bIns="0" rtlCol="0" anchor="ctr" anchorCtr="0">
            <a:normAutofit/>
          </a:bodyPr>
          <a:lstStyle>
            <a:lvl1pPr algn="l">
              <a:defRPr sz="2400" b="1" i="0" baseline="0">
                <a:solidFill>
                  <a:schemeClr val="tx2"/>
                </a:solidFill>
              </a:defRPr>
            </a:lvl1pPr>
          </a:lstStyle>
          <a:p>
            <a:r>
              <a:rPr lang="en-GB" noProof="0" dirty="0" smtClean="0"/>
              <a:t>Click to </a:t>
            </a:r>
            <a:r>
              <a:rPr lang="en-GB" noProof="0" smtClean="0"/>
              <a:t>edit</a:t>
            </a:r>
            <a:r>
              <a:rPr lang="en-GB" noProof="0" dirty="0" smtClean="0"/>
              <a:t> Master title style</a:t>
            </a:r>
            <a:endParaRPr lang="en-GB" noProof="0" dirty="0"/>
          </a:p>
        </p:txBody>
      </p:sp>
      <p:sp>
        <p:nvSpPr>
          <p:cNvPr id="5" name="Content Placeholder 6"/>
          <p:cNvSpPr>
            <a:spLocks noGrp="1"/>
          </p:cNvSpPr>
          <p:nvPr>
            <p:ph sz="quarter" idx="12"/>
          </p:nvPr>
        </p:nvSpPr>
        <p:spPr>
          <a:xfrm>
            <a:off x="468313" y="1058426"/>
            <a:ext cx="3743647" cy="4895850"/>
          </a:xfrm>
          <a:prstGeom prst="rect">
            <a:avLst/>
          </a:prstGeom>
        </p:spPr>
        <p:txBody>
          <a:bodyPr>
            <a:normAutofit/>
          </a:bodyPr>
          <a:lstStyle>
            <a:lvl1pPr marL="0" indent="0">
              <a:lnSpc>
                <a:spcPct val="150000"/>
              </a:lnSpc>
              <a:spcBef>
                <a:spcPts val="0"/>
              </a:spcBef>
              <a:buFont typeface="Arial" pitchFamily="34" charset="0"/>
              <a:buChar char=" "/>
              <a:defRPr sz="1800" b="1" i="0" baseline="0">
                <a:solidFill>
                  <a:schemeClr val="tx2"/>
                </a:solidFill>
              </a:defRPr>
            </a:lvl1pPr>
            <a:lvl2pPr marL="252000" indent="-180000">
              <a:lnSpc>
                <a:spcPct val="150000"/>
              </a:lnSpc>
              <a:spcBef>
                <a:spcPts val="0"/>
              </a:spcBef>
              <a:buFont typeface="Arial" pitchFamily="34" charset="0"/>
              <a:buChar char="•"/>
              <a:defRPr sz="1800" baseline="0"/>
            </a:lvl2pPr>
            <a:lvl3pPr marL="432000" indent="-180000">
              <a:lnSpc>
                <a:spcPct val="150000"/>
              </a:lnSpc>
              <a:spcBef>
                <a:spcPts val="0"/>
              </a:spcBef>
              <a:buFont typeface="Arial" pitchFamily="34" charset="0"/>
              <a:buChar char="−"/>
              <a:defRPr sz="1800" baseline="0"/>
            </a:lvl3pPr>
            <a:lvl4pPr marL="612000" indent="-180000">
              <a:lnSpc>
                <a:spcPct val="150000"/>
              </a:lnSpc>
              <a:spcBef>
                <a:spcPts val="0"/>
              </a:spcBef>
              <a:buFont typeface="Arial" pitchFamily="34" charset="0"/>
              <a:buChar char="•"/>
              <a:defRPr sz="1800"/>
            </a:lvl4pPr>
            <a:lvl5pPr marL="792000" indent="-180000">
              <a:lnSpc>
                <a:spcPct val="150000"/>
              </a:lnSpc>
              <a:spcBef>
                <a:spcPts val="0"/>
              </a:spcBef>
              <a:buFont typeface="Arial" pitchFamily="34" charset="0"/>
              <a:buChar char="−"/>
              <a:defRPr sz="1800"/>
            </a:lvl5pPr>
            <a:lvl6pPr marL="972000" indent="-180000">
              <a:lnSpc>
                <a:spcPct val="150000"/>
              </a:lnSpc>
              <a:defRPr sz="1800"/>
            </a:lvl6pPr>
            <a:lvl7pPr marL="1152000" indent="-180000">
              <a:lnSpc>
                <a:spcPct val="150000"/>
              </a:lnSpc>
              <a:buFont typeface="Arial" pitchFamily="34" charset="0"/>
              <a:buChar char="−"/>
              <a:defRPr sz="180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GB" dirty="0" smtClean="0"/>
          </a:p>
          <a:p>
            <a:pPr lvl="6"/>
            <a:endParaRPr lang="en-GB" dirty="0"/>
          </a:p>
        </p:txBody>
      </p:sp>
      <p:sp>
        <p:nvSpPr>
          <p:cNvPr id="8" name="Content Placeholder 6"/>
          <p:cNvSpPr>
            <a:spLocks noGrp="1"/>
          </p:cNvSpPr>
          <p:nvPr>
            <p:ph sz="quarter" idx="13"/>
          </p:nvPr>
        </p:nvSpPr>
        <p:spPr>
          <a:xfrm>
            <a:off x="4355976" y="1068213"/>
            <a:ext cx="3743647" cy="4895850"/>
          </a:xfrm>
          <a:prstGeom prst="rect">
            <a:avLst/>
          </a:prstGeom>
        </p:spPr>
        <p:txBody>
          <a:bodyPr>
            <a:normAutofit/>
          </a:bodyPr>
          <a:lstStyle>
            <a:lvl1pPr marL="0" indent="0">
              <a:lnSpc>
                <a:spcPct val="150000"/>
              </a:lnSpc>
              <a:spcBef>
                <a:spcPts val="0"/>
              </a:spcBef>
              <a:buFont typeface="Arial" pitchFamily="34" charset="0"/>
              <a:buChar char=" "/>
              <a:defRPr sz="1800" b="1" i="0" baseline="0">
                <a:solidFill>
                  <a:schemeClr val="tx2"/>
                </a:solidFill>
              </a:defRPr>
            </a:lvl1pPr>
            <a:lvl2pPr marL="252000" indent="-180000">
              <a:lnSpc>
                <a:spcPct val="150000"/>
              </a:lnSpc>
              <a:spcBef>
                <a:spcPts val="0"/>
              </a:spcBef>
              <a:buFont typeface="Arial" pitchFamily="34" charset="0"/>
              <a:buChar char="•"/>
              <a:defRPr sz="1800" baseline="0"/>
            </a:lvl2pPr>
            <a:lvl3pPr marL="432000" indent="-180000">
              <a:lnSpc>
                <a:spcPct val="150000"/>
              </a:lnSpc>
              <a:spcBef>
                <a:spcPts val="0"/>
              </a:spcBef>
              <a:buFont typeface="Arial" pitchFamily="34" charset="0"/>
              <a:buChar char="−"/>
              <a:defRPr sz="1800" baseline="0"/>
            </a:lvl3pPr>
            <a:lvl4pPr marL="612000" indent="-180000">
              <a:lnSpc>
                <a:spcPct val="150000"/>
              </a:lnSpc>
              <a:spcBef>
                <a:spcPts val="0"/>
              </a:spcBef>
              <a:buFont typeface="Arial" pitchFamily="34" charset="0"/>
              <a:buChar char="•"/>
              <a:defRPr sz="1800"/>
            </a:lvl4pPr>
            <a:lvl5pPr marL="792000" indent="-180000">
              <a:lnSpc>
                <a:spcPct val="150000"/>
              </a:lnSpc>
              <a:spcBef>
                <a:spcPts val="0"/>
              </a:spcBef>
              <a:buFont typeface="Arial" pitchFamily="34" charset="0"/>
              <a:buChar char="−"/>
              <a:defRPr sz="1800"/>
            </a:lvl5pPr>
            <a:lvl6pPr marL="972000" indent="-180000">
              <a:lnSpc>
                <a:spcPct val="150000"/>
              </a:lnSpc>
              <a:defRPr sz="1800"/>
            </a:lvl6pPr>
            <a:lvl7pPr marL="1152000" indent="-180000">
              <a:lnSpc>
                <a:spcPct val="150000"/>
              </a:lnSpc>
              <a:buFont typeface="Arial" pitchFamily="34" charset="0"/>
              <a:buChar char="−"/>
              <a:defRPr sz="180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GB" dirty="0" smtClean="0"/>
          </a:p>
          <a:p>
            <a:pPr lvl="6"/>
            <a:endParaRPr lang="en-GB"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Placeholder - Bulletted text">
    <p:spTree>
      <p:nvGrpSpPr>
        <p:cNvPr id="1" name=""/>
        <p:cNvGrpSpPr/>
        <p:nvPr/>
      </p:nvGrpSpPr>
      <p:grpSpPr>
        <a:xfrm>
          <a:off x="0" y="0"/>
          <a:ext cx="0" cy="0"/>
          <a:chOff x="0" y="0"/>
          <a:chExt cx="0" cy="0"/>
        </a:xfrm>
      </p:grpSpPr>
      <p:sp>
        <p:nvSpPr>
          <p:cNvPr id="4" name="Titelplatzhalter 1"/>
          <p:cNvSpPr>
            <a:spLocks noGrp="1"/>
          </p:cNvSpPr>
          <p:nvPr>
            <p:ph type="title"/>
          </p:nvPr>
        </p:nvSpPr>
        <p:spPr>
          <a:xfrm>
            <a:off x="443268" y="196732"/>
            <a:ext cx="7646987" cy="489600"/>
          </a:xfrm>
          <a:prstGeom prst="rect">
            <a:avLst/>
          </a:prstGeom>
        </p:spPr>
        <p:txBody>
          <a:bodyPr lIns="0" tIns="0" rIns="0" bIns="0" rtlCol="0" anchor="ctr" anchorCtr="0">
            <a:normAutofit/>
          </a:bodyPr>
          <a:lstStyle>
            <a:lvl1pPr algn="l">
              <a:defRPr sz="2400" b="1" i="0" baseline="0">
                <a:solidFill>
                  <a:schemeClr val="tx2"/>
                </a:solidFill>
              </a:defRPr>
            </a:lvl1pPr>
          </a:lstStyle>
          <a:p>
            <a:r>
              <a:rPr lang="en-GB" noProof="0" dirty="0" smtClean="0"/>
              <a:t>Click to edit Master title style</a:t>
            </a:r>
            <a:endParaRPr lang="en-GB" noProof="0" dirty="0"/>
          </a:p>
        </p:txBody>
      </p:sp>
      <p:sp>
        <p:nvSpPr>
          <p:cNvPr id="5" name="Content Placeholder 6"/>
          <p:cNvSpPr>
            <a:spLocks noGrp="1"/>
          </p:cNvSpPr>
          <p:nvPr>
            <p:ph sz="quarter" idx="11"/>
          </p:nvPr>
        </p:nvSpPr>
        <p:spPr>
          <a:xfrm>
            <a:off x="468313" y="1058426"/>
            <a:ext cx="7632700" cy="4895850"/>
          </a:xfrm>
          <a:prstGeom prst="rect">
            <a:avLst/>
          </a:prstGeom>
        </p:spPr>
        <p:txBody>
          <a:bodyPr>
            <a:normAutofit/>
          </a:bodyPr>
          <a:lstStyle>
            <a:lvl1pPr marL="0" indent="0">
              <a:lnSpc>
                <a:spcPct val="150000"/>
              </a:lnSpc>
              <a:spcBef>
                <a:spcPts val="0"/>
              </a:spcBef>
              <a:buFont typeface="Arial" pitchFamily="34" charset="0"/>
              <a:buChar char=" "/>
              <a:defRPr sz="1800" b="1" i="0" baseline="0">
                <a:solidFill>
                  <a:schemeClr val="tx2"/>
                </a:solidFill>
              </a:defRPr>
            </a:lvl1pPr>
            <a:lvl2pPr marL="252000" indent="-180000">
              <a:lnSpc>
                <a:spcPct val="150000"/>
              </a:lnSpc>
              <a:spcBef>
                <a:spcPts val="0"/>
              </a:spcBef>
              <a:buFont typeface="Arial" pitchFamily="34" charset="0"/>
              <a:buChar char="•"/>
              <a:defRPr sz="1800" baseline="0"/>
            </a:lvl2pPr>
            <a:lvl3pPr marL="432000" indent="-180000">
              <a:lnSpc>
                <a:spcPct val="150000"/>
              </a:lnSpc>
              <a:spcBef>
                <a:spcPts val="0"/>
              </a:spcBef>
              <a:buFont typeface="Arial" pitchFamily="34" charset="0"/>
              <a:buChar char="−"/>
              <a:defRPr sz="1800" baseline="0"/>
            </a:lvl3pPr>
            <a:lvl4pPr marL="612000" indent="-180000">
              <a:lnSpc>
                <a:spcPct val="150000"/>
              </a:lnSpc>
              <a:spcBef>
                <a:spcPts val="0"/>
              </a:spcBef>
              <a:buFont typeface="Arial" pitchFamily="34" charset="0"/>
              <a:buChar char="•"/>
              <a:defRPr sz="1800"/>
            </a:lvl4pPr>
            <a:lvl5pPr marL="792000" indent="-180000">
              <a:lnSpc>
                <a:spcPct val="150000"/>
              </a:lnSpc>
              <a:spcBef>
                <a:spcPts val="0"/>
              </a:spcBef>
              <a:buFont typeface="Arial" pitchFamily="34" charset="0"/>
              <a:buChar char="−"/>
              <a:defRPr sz="1800"/>
            </a:lvl5pPr>
            <a:lvl6pPr marL="972000" indent="-180000">
              <a:lnSpc>
                <a:spcPct val="150000"/>
              </a:lnSpc>
              <a:defRPr sz="1800"/>
            </a:lvl6pPr>
            <a:lvl7pPr marL="1152000" indent="-180000">
              <a:lnSpc>
                <a:spcPct val="150000"/>
              </a:lnSpc>
              <a:buFont typeface="Arial" pitchFamily="34" charset="0"/>
              <a:buChar char="−"/>
              <a:defRPr sz="180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GB" dirty="0" smtClean="0"/>
          </a:p>
          <a:p>
            <a:pPr lvl="6"/>
            <a:endParaRPr lang="en-GB"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Placeholder - Unbulletted text">
    <p:spTree>
      <p:nvGrpSpPr>
        <p:cNvPr id="1" name=""/>
        <p:cNvGrpSpPr/>
        <p:nvPr/>
      </p:nvGrpSpPr>
      <p:grpSpPr>
        <a:xfrm>
          <a:off x="0" y="0"/>
          <a:ext cx="0" cy="0"/>
          <a:chOff x="0" y="0"/>
          <a:chExt cx="0" cy="0"/>
        </a:xfrm>
      </p:grpSpPr>
      <p:sp>
        <p:nvSpPr>
          <p:cNvPr id="4" name="Titelplatzhalter 1"/>
          <p:cNvSpPr>
            <a:spLocks noGrp="1"/>
          </p:cNvSpPr>
          <p:nvPr>
            <p:ph type="title"/>
          </p:nvPr>
        </p:nvSpPr>
        <p:spPr>
          <a:xfrm>
            <a:off x="443268" y="196732"/>
            <a:ext cx="7646987" cy="489600"/>
          </a:xfrm>
          <a:prstGeom prst="rect">
            <a:avLst/>
          </a:prstGeom>
        </p:spPr>
        <p:txBody>
          <a:bodyPr lIns="0" tIns="0" rIns="0" bIns="0" rtlCol="0" anchor="ctr" anchorCtr="0">
            <a:normAutofit/>
          </a:bodyPr>
          <a:lstStyle>
            <a:lvl1pPr algn="l">
              <a:defRPr sz="2400" b="1" i="0" baseline="0">
                <a:solidFill>
                  <a:schemeClr val="tx2"/>
                </a:solidFill>
              </a:defRPr>
            </a:lvl1pPr>
          </a:lstStyle>
          <a:p>
            <a:r>
              <a:rPr lang="en-GB" noProof="0" dirty="0" smtClean="0"/>
              <a:t>Click to edit Master title style</a:t>
            </a:r>
            <a:endParaRPr lang="en-GB" noProof="0" dirty="0"/>
          </a:p>
        </p:txBody>
      </p:sp>
      <p:sp>
        <p:nvSpPr>
          <p:cNvPr id="5" name="Content Placeholder 6"/>
          <p:cNvSpPr>
            <a:spLocks noGrp="1"/>
          </p:cNvSpPr>
          <p:nvPr>
            <p:ph sz="quarter" idx="11"/>
          </p:nvPr>
        </p:nvSpPr>
        <p:spPr>
          <a:xfrm>
            <a:off x="468313" y="1058426"/>
            <a:ext cx="7632700" cy="4895850"/>
          </a:xfrm>
          <a:prstGeom prst="rect">
            <a:avLst/>
          </a:prstGeom>
        </p:spPr>
        <p:txBody>
          <a:bodyPr>
            <a:normAutofit/>
          </a:bodyPr>
          <a:lstStyle>
            <a:lvl1pPr marL="0" indent="0">
              <a:lnSpc>
                <a:spcPct val="150000"/>
              </a:lnSpc>
              <a:spcBef>
                <a:spcPts val="0"/>
              </a:spcBef>
              <a:buFont typeface="Arial" pitchFamily="34" charset="0"/>
              <a:buChar char=" "/>
              <a:defRPr sz="1800" b="1" i="0" baseline="0">
                <a:solidFill>
                  <a:schemeClr val="tx2"/>
                </a:solidFill>
              </a:defRPr>
            </a:lvl1pPr>
            <a:lvl2pPr marL="252000" indent="-180000">
              <a:lnSpc>
                <a:spcPct val="150000"/>
              </a:lnSpc>
              <a:spcBef>
                <a:spcPts val="0"/>
              </a:spcBef>
              <a:buFont typeface="Arial" pitchFamily="34" charset="0"/>
              <a:buChar char=" "/>
              <a:defRPr sz="1800" baseline="0"/>
            </a:lvl2pPr>
            <a:lvl3pPr marL="432000" indent="-180000">
              <a:lnSpc>
                <a:spcPct val="150000"/>
              </a:lnSpc>
              <a:spcBef>
                <a:spcPts val="0"/>
              </a:spcBef>
              <a:buFont typeface="Arial" pitchFamily="34" charset="0"/>
              <a:buChar char=" "/>
              <a:defRPr sz="1800" baseline="0"/>
            </a:lvl3pPr>
            <a:lvl4pPr marL="612000" indent="-180000">
              <a:lnSpc>
                <a:spcPct val="150000"/>
              </a:lnSpc>
              <a:spcBef>
                <a:spcPts val="0"/>
              </a:spcBef>
              <a:buFont typeface="Arial" pitchFamily="34" charset="0"/>
              <a:buChar char=" "/>
              <a:defRPr sz="1800"/>
            </a:lvl4pPr>
            <a:lvl5pPr marL="792000" indent="-180000">
              <a:lnSpc>
                <a:spcPct val="150000"/>
              </a:lnSpc>
              <a:spcBef>
                <a:spcPts val="0"/>
              </a:spcBef>
              <a:buFont typeface="Arial" pitchFamily="34" charset="0"/>
              <a:buChar char=" "/>
              <a:defRPr sz="1800"/>
            </a:lvl5pPr>
            <a:lvl6pPr marL="972000" indent="-180000">
              <a:lnSpc>
                <a:spcPct val="150000"/>
              </a:lnSpc>
              <a:buFont typeface="Arial" pitchFamily="34" charset="0"/>
              <a:buChar char=" "/>
              <a:defRPr sz="1800"/>
            </a:lvl6pPr>
            <a:lvl7pPr marL="1152000" indent="-180000">
              <a:lnSpc>
                <a:spcPct val="150000"/>
              </a:lnSpc>
              <a:buFont typeface="Arial" pitchFamily="34" charset="0"/>
              <a:buChar char=" "/>
              <a:defRPr sz="180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GB" dirty="0" smtClean="0"/>
          </a:p>
          <a:p>
            <a:pPr lvl="6"/>
            <a:endParaRPr lang="en-GB"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47683E55-434E-457C-B69E-891EB3D39143}" type="slidenum">
              <a:rPr lang="el-GR" altLang="el-GR"/>
              <a:pPr>
                <a:defRPr/>
              </a:pPr>
              <a:t>‹#›</a:t>
            </a:fld>
            <a:endParaRPr lang="el-GR" altLang="el-G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9353BCF4-3BD5-420A-A8D1-0405079E3D25}" type="slidenum">
              <a:rPr lang="el-GR" altLang="el-GR"/>
              <a:pPr>
                <a:defRPr/>
              </a:pPr>
              <a:t>‹#›</a:t>
            </a:fld>
            <a:endParaRPr lang="el-GR" altLang="el-G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1EC654D3-9E01-4172-86E4-8014748E5EFC}" type="slidenum">
              <a:rPr lang="el-GR" altLang="el-GR"/>
              <a:pPr>
                <a:defRPr/>
              </a:pPr>
              <a:t>‹#›</a:t>
            </a:fld>
            <a:endParaRPr lang="el-GR" altLang="el-G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CD809787-5CB1-4C51-8EE3-8F24C73C239F}" type="slidenum">
              <a:rPr lang="el-GR" altLang="el-GR"/>
              <a:pPr>
                <a:defRPr/>
              </a:pPr>
              <a:t>‹#›</a:t>
            </a:fld>
            <a:endParaRPr lang="el-GR" altLang="el-G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2F5CAD60-3347-4F0E-96E9-EB4DD262735D}" type="slidenum">
              <a:rPr lang="el-GR" altLang="el-GR"/>
              <a:pPr>
                <a:defRPr/>
              </a:pPr>
              <a:t>‹#›</a:t>
            </a:fld>
            <a:endParaRPr lang="el-GR" altLang="el-G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9E35C6D0-D294-4DFF-8A6B-31E51FAB7A4C}" type="slidenum">
              <a:rPr lang="el-GR" altLang="el-GR"/>
              <a:pPr>
                <a:defRPr/>
              </a:pPr>
              <a:t>‹#›</a:t>
            </a:fld>
            <a:endParaRPr lang="el-GR" altLang="el-G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397BE69F-DB69-4AFC-8D5C-530A76BDADD4}" type="slidenum">
              <a:rPr lang="el-GR" altLang="el-GR"/>
              <a:pPr>
                <a:defRP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1B88BE49-ACC8-4A35-9191-C7A1BA91A46D}" type="slidenum">
              <a:rPr lang="el-GR" altLang="el-GR"/>
              <a:pPr>
                <a:defRPr/>
              </a:pPr>
              <a:t>‹#›</a:t>
            </a:fld>
            <a:endParaRPr lang="el-GR" alt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979D26E8-EB59-4385-9C03-0B6461974991}" type="slidenum">
              <a:rPr lang="el-GR" altLang="el-GR"/>
              <a:pPr>
                <a:defRPr/>
              </a:pPr>
              <a:t>‹#›</a:t>
            </a:fld>
            <a:endParaRPr lang="el-GR" altLang="el-G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ABD79246-2753-4350-8E64-FB6AA63CC746}" type="slidenum">
              <a:rPr lang="el-GR" altLang="el-GR"/>
              <a:pPr>
                <a:defRPr/>
              </a:pPr>
              <a:t>‹#›</a:t>
            </a:fld>
            <a:endParaRPr lang="el-GR" altLang="el-G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3F0A8017-498F-4472-8490-0FA79C54B56D}" type="slidenum">
              <a:rPr lang="el-GR" altLang="el-GR"/>
              <a:pPr>
                <a:defRPr/>
              </a:pPr>
              <a:t>‹#›</a:t>
            </a:fld>
            <a:endParaRPr lang="el-GR" altLang="el-G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BD05361-D9A2-4729-8D2E-FC1AEDF60108}" type="slidenum">
              <a:rPr lang="el-GR" altLang="el-GR"/>
              <a:pPr>
                <a:defRPr/>
              </a:pPr>
              <a:t>‹#›</a:t>
            </a:fld>
            <a:endParaRPr lang="el-GR" altLang="el-G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l-GR">
                <a:solidFill>
                  <a:srgbClr val="FFFFFF"/>
                </a:solidFill>
                <a:latin typeface="Arial" charset="0"/>
              </a:endParaRPr>
            </a:p>
          </p:txBody>
        </p:sp>
        <p:sp>
          <p:nvSpPr>
            <p:cNvPr id="6" name="Arc 4"/>
            <p:cNvSpPr>
              <a:spLocks/>
            </p:cNvSpPr>
            <p:nvPr/>
          </p:nvSpPr>
          <p:spPr bwMode="auto">
            <a:xfrm>
              <a:off x="-4887" y="922"/>
              <a:ext cx="8474" cy="6800"/>
            </a:xfrm>
            <a:custGeom>
              <a:avLst/>
              <a:gdLst>
                <a:gd name="T0" fmla="*/ 13 w 43200"/>
                <a:gd name="T1" fmla="*/ 2 h 43200"/>
                <a:gd name="T2" fmla="*/ 7 w 43200"/>
                <a:gd name="T3" fmla="*/ 0 h 43200"/>
                <a:gd name="T4" fmla="*/ 6 w 43200"/>
                <a:gd name="T5" fmla="*/ 2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chemeClr val="folHlink"/>
              </a:solidFill>
              <a:round/>
              <a:headEnd type="none" w="sm" len="sm"/>
              <a:tailEnd type="none" w="sm" len="sm"/>
            </a:ln>
            <a:effectLst/>
          </p:spPr>
          <p:txBody>
            <a:bodyPr/>
            <a:lstStyle/>
            <a:p>
              <a:endParaRPr lang="el-GR"/>
            </a:p>
          </p:txBody>
        </p:sp>
      </p:grpSp>
      <p:sp>
        <p:nvSpPr>
          <p:cNvPr id="154629" name="Rectangle 5"/>
          <p:cNvSpPr>
            <a:spLocks noGrp="1" noChangeArrowheads="1"/>
          </p:cNvSpPr>
          <p:nvPr>
            <p:ph type="ctrTitle" sz="quarter"/>
          </p:nvPr>
        </p:nvSpPr>
        <p:spPr>
          <a:xfrm>
            <a:off x="914400" y="762000"/>
            <a:ext cx="7772400" cy="1143000"/>
          </a:xfrm>
        </p:spPr>
        <p:txBody>
          <a:bodyPr anchor="b"/>
          <a:lstStyle>
            <a:lvl1pPr>
              <a:defRPr/>
            </a:lvl1pPr>
          </a:lstStyle>
          <a:p>
            <a:pPr lvl="0"/>
            <a:r>
              <a:rPr lang="en-US" altLang="el-GR" noProof="0" smtClean="0"/>
              <a:t>Click to edit Master title style</a:t>
            </a:r>
          </a:p>
        </p:txBody>
      </p:sp>
      <p:sp>
        <p:nvSpPr>
          <p:cNvPr id="154630"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pPr lvl="0"/>
            <a:r>
              <a:rPr lang="en-US" altLang="el-GR" noProof="0" smtClean="0"/>
              <a:t>Click to edit Master subtitle style</a:t>
            </a:r>
          </a:p>
        </p:txBody>
      </p:sp>
      <p:sp>
        <p:nvSpPr>
          <p:cNvPr id="7" name="Rectangle 7"/>
          <p:cNvSpPr>
            <a:spLocks noGrp="1" noChangeArrowheads="1"/>
          </p:cNvSpPr>
          <p:nvPr>
            <p:ph type="dt" sz="quarter" idx="10"/>
          </p:nvPr>
        </p:nvSpPr>
        <p:spPr>
          <a:xfrm>
            <a:off x="7215188" y="6442075"/>
            <a:ext cx="1905000" cy="381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a:defRPr/>
            </a:pPr>
            <a:endParaRPr lang="en-US" altLang="el-GR"/>
          </a:p>
        </p:txBody>
      </p:sp>
      <p:sp>
        <p:nvSpPr>
          <p:cNvPr id="8" name="Rectangle 8"/>
          <p:cNvSpPr>
            <a:spLocks noGrp="1" noChangeArrowheads="1"/>
          </p:cNvSpPr>
          <p:nvPr>
            <p:ph type="ftr" sz="quarter" idx="11"/>
          </p:nvPr>
        </p:nvSpPr>
        <p:spPr>
          <a:xfrm>
            <a:off x="1295400" y="6365875"/>
            <a:ext cx="42672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a:defRPr/>
            </a:pPr>
            <a:endParaRPr lang="en-US" altLang="el-GR"/>
          </a:p>
        </p:txBody>
      </p:sp>
      <p:sp>
        <p:nvSpPr>
          <p:cNvPr id="9" name="Rectangle 9"/>
          <p:cNvSpPr>
            <a:spLocks noGrp="1" noChangeArrowheads="1"/>
          </p:cNvSpPr>
          <p:nvPr>
            <p:ph type="sldNum" sz="quarter" idx="12"/>
          </p:nvPr>
        </p:nvSpPr>
        <p:spPr>
          <a:xfrm>
            <a:off x="7199313" y="6148388"/>
            <a:ext cx="1905000" cy="381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2pPr lvl="1">
              <a:defRPr>
                <a:latin typeface="+mn-lt"/>
              </a:defRPr>
            </a:lvl2pPr>
          </a:lstStyle>
          <a:p>
            <a:pPr lvl="1">
              <a:defRPr/>
            </a:pPr>
            <a:fld id="{80D65964-9289-4D1D-B8B6-2F14B48115D6}" type="slidenum">
              <a:rPr lang="en-US" altLang="el-GR"/>
              <a:pPr lvl="1">
                <a:defRPr/>
              </a:pPr>
              <a:t>‹#›</a:t>
            </a:fld>
            <a:endParaRPr lang="en-US" alt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6AA26794-1774-41F5-9D73-3D9193BEB6F0}"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CE88E66E-5B4F-4056-8012-7303352BCE86}"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04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267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9"/>
          <p:cNvSpPr>
            <a:spLocks noGrp="1" noChangeArrowheads="1"/>
          </p:cNvSpPr>
          <p:nvPr>
            <p:ph type="sldNum" sz="quarter" idx="12"/>
          </p:nvPr>
        </p:nvSpPr>
        <p:spPr>
          <a:ln/>
        </p:spPr>
        <p:txBody>
          <a:bodyPr/>
          <a:lstStyle>
            <a:lvl2pPr lvl="1">
              <a:defRPr/>
            </a:lvl2pPr>
          </a:lstStyle>
          <a:p>
            <a:pPr lvl="1">
              <a:defRPr/>
            </a:pPr>
            <a:fld id="{C356F700-3823-458D-BDA6-9FEEA08CE6D2}"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9"/>
          <p:cNvSpPr>
            <a:spLocks noGrp="1" noChangeArrowheads="1"/>
          </p:cNvSpPr>
          <p:nvPr>
            <p:ph type="sldNum" sz="quarter" idx="12"/>
          </p:nvPr>
        </p:nvSpPr>
        <p:spPr>
          <a:ln/>
        </p:spPr>
        <p:txBody>
          <a:bodyPr/>
          <a:lstStyle>
            <a:lvl2pPr lvl="1">
              <a:defRPr/>
            </a:lvl2pPr>
          </a:lstStyle>
          <a:p>
            <a:pPr lvl="1">
              <a:defRPr/>
            </a:pPr>
            <a:fld id="{F0CFA515-CFAE-49E3-8A9B-0B0AE8BEB252}"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9"/>
          <p:cNvSpPr>
            <a:spLocks noGrp="1" noChangeArrowheads="1"/>
          </p:cNvSpPr>
          <p:nvPr>
            <p:ph type="sldNum" sz="quarter" idx="12"/>
          </p:nvPr>
        </p:nvSpPr>
        <p:spPr>
          <a:ln/>
        </p:spPr>
        <p:txBody>
          <a:bodyPr/>
          <a:lstStyle>
            <a:lvl2pPr lvl="1">
              <a:defRPr/>
            </a:lvl2pPr>
          </a:lstStyle>
          <a:p>
            <a:pPr lvl="1">
              <a:defRPr/>
            </a:pPr>
            <a:fld id="{083E2344-875C-465D-A610-817EBF3E6CF8}"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7506FA93-305E-42FA-9661-443E4A404DEC}" type="slidenum">
              <a:rPr lang="el-GR" altLang="el-GR"/>
              <a:pPr>
                <a:defRPr/>
              </a:pPr>
              <a:t>‹#›</a:t>
            </a:fld>
            <a:endParaRPr lang="el-GR" alt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9"/>
          <p:cNvSpPr>
            <a:spLocks noGrp="1" noChangeArrowheads="1"/>
          </p:cNvSpPr>
          <p:nvPr>
            <p:ph type="sldNum" sz="quarter" idx="12"/>
          </p:nvPr>
        </p:nvSpPr>
        <p:spPr>
          <a:ln/>
        </p:spPr>
        <p:txBody>
          <a:bodyPr/>
          <a:lstStyle>
            <a:lvl2pPr lvl="1">
              <a:defRPr/>
            </a:lvl2pPr>
          </a:lstStyle>
          <a:p>
            <a:pPr lvl="1">
              <a:defRPr/>
            </a:pPr>
            <a:fld id="{0E05E878-638C-4808-974B-BF3F86685CA0}"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9"/>
          <p:cNvSpPr>
            <a:spLocks noGrp="1" noChangeArrowheads="1"/>
          </p:cNvSpPr>
          <p:nvPr>
            <p:ph type="sldNum" sz="quarter" idx="12"/>
          </p:nvPr>
        </p:nvSpPr>
        <p:spPr>
          <a:ln/>
        </p:spPr>
        <p:txBody>
          <a:bodyPr/>
          <a:lstStyle>
            <a:lvl2pPr lvl="1">
              <a:defRPr/>
            </a:lvl2pPr>
          </a:lstStyle>
          <a:p>
            <a:pPr lvl="1">
              <a:defRPr/>
            </a:pPr>
            <a:fld id="{37740FE6-CD24-48C2-A005-496B7AD21CB4}"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9"/>
          <p:cNvSpPr>
            <a:spLocks noGrp="1" noChangeArrowheads="1"/>
          </p:cNvSpPr>
          <p:nvPr>
            <p:ph type="sldNum" sz="quarter" idx="12"/>
          </p:nvPr>
        </p:nvSpPr>
        <p:spPr>
          <a:ln/>
        </p:spPr>
        <p:txBody>
          <a:bodyPr/>
          <a:lstStyle>
            <a:lvl2pPr lvl="1">
              <a:defRPr/>
            </a:lvl2pPr>
          </a:lstStyle>
          <a:p>
            <a:pPr lvl="1">
              <a:defRPr/>
            </a:pPr>
            <a:fld id="{817E5361-C130-402C-9FF9-C6408F09E4D3}"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4F3F3788-54AA-4A33-9FE5-1E172CD427C8}"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65875" y="609600"/>
            <a:ext cx="20193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04800" y="609600"/>
            <a:ext cx="5908675"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D31DCAB1-44C5-433D-AC29-4BD115C5ED3C}"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609600"/>
            <a:ext cx="8080375"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304800" y="1981200"/>
            <a:ext cx="7772400" cy="4114800"/>
          </a:xfrm>
        </p:spPr>
        <p:txBody>
          <a:bodyPr/>
          <a:lstStyle/>
          <a:p>
            <a:pPr lvl="0"/>
            <a:endParaRPr lang="el-G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9"/>
          <p:cNvSpPr>
            <a:spLocks noGrp="1" noChangeArrowheads="1"/>
          </p:cNvSpPr>
          <p:nvPr>
            <p:ph type="sldNum" sz="quarter" idx="12"/>
          </p:nvPr>
        </p:nvSpPr>
        <p:spPr>
          <a:ln/>
        </p:spPr>
        <p:txBody>
          <a:bodyPr/>
          <a:lstStyle>
            <a:lvl2pPr lvl="1">
              <a:defRPr/>
            </a:lvl2pPr>
          </a:lstStyle>
          <a:p>
            <a:pPr lvl="1">
              <a:defRPr/>
            </a:pPr>
            <a:fld id="{89A3091D-530A-4C34-BD89-3891F4FC84E3}" type="slidenum">
              <a:rPr lang="en-US" altLang="el-GR"/>
              <a:pPr lvl="1">
                <a:defRPr/>
              </a:pPr>
              <a:t>‹#›</a:t>
            </a:fld>
            <a:r>
              <a:rPr lang="en-US" altLang="el-GR"/>
              <a:t>/49</a:t>
            </a:r>
            <a:endParaRPr lang="en-US" altLang="el-GR">
              <a:latin typeface="Times New Roman"/>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568230E8-E149-4E1B-BDB7-61864200BAE3}" type="slidenum">
              <a:rPr lang="el-GR" altLang="el-GR"/>
              <a:pPr>
                <a:defRPr/>
              </a:pPr>
              <a:t>‹#›</a:t>
            </a:fld>
            <a:endParaRPr lang="el-GR" altLang="el-G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91D4A3E5-078A-4C0C-A4B7-3BFDFD37C5B6}" type="slidenum">
              <a:rPr lang="el-GR" altLang="el-GR"/>
              <a:pPr>
                <a:defRPr/>
              </a:pPr>
              <a:t>‹#›</a:t>
            </a:fld>
            <a:endParaRPr lang="el-GR" altLang="el-G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CBBF83D1-C4B8-4CE2-88E6-831502437A26}" type="slidenum">
              <a:rPr lang="el-GR" altLang="el-GR"/>
              <a:pPr>
                <a:defRPr/>
              </a:pPr>
              <a:t>‹#›</a:t>
            </a:fld>
            <a:endParaRPr lang="el-GR" altLang="el-G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F6585596-0943-449C-AA45-509361BB9A4F}" type="slidenum">
              <a:rPr lang="el-GR" altLang="el-GR"/>
              <a:pPr>
                <a:defRP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15.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6" Type="http://schemas.openxmlformats.org/officeDocument/2006/relationships/image" Target="../media/image8.jpe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image" Target="../media/image7.jpeg"/><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image" Target="../media/image6.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theme" Target="../theme/theme17.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5.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4955E39-D91F-4D4B-9AE5-4E1EF837BCA6}"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307" r:id="rId1"/>
    <p:sldLayoutId id="2147489308" r:id="rId2"/>
    <p:sldLayoutId id="2147489309" r:id="rId3"/>
    <p:sldLayoutId id="2147489310" r:id="rId4"/>
    <p:sldLayoutId id="2147489311" r:id="rId5"/>
    <p:sldLayoutId id="2147489312" r:id="rId6"/>
    <p:sldLayoutId id="2147489313" r:id="rId7"/>
    <p:sldLayoutId id="2147489314" r:id="rId8"/>
    <p:sldLayoutId id="2147489315" r:id="rId9"/>
    <p:sldLayoutId id="2147489316" r:id="rId10"/>
    <p:sldLayoutId id="2147489317" r:id="rId11"/>
    <p:sldLayoutId id="2147489318" r:id="rId12"/>
    <p:sldLayoutId id="214748931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9837790-3216-4F9A-A670-1D60DFC94C30}"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497" r:id="rId1"/>
    <p:sldLayoutId id="2147489498" r:id="rId2"/>
    <p:sldLayoutId id="2147489499" r:id="rId3"/>
    <p:sldLayoutId id="2147489500" r:id="rId4"/>
    <p:sldLayoutId id="2147489501" r:id="rId5"/>
    <p:sldLayoutId id="2147489502" r:id="rId6"/>
    <p:sldLayoutId id="2147489503" r:id="rId7"/>
    <p:sldLayoutId id="2147489504" r:id="rId8"/>
    <p:sldLayoutId id="2147489505" r:id="rId9"/>
    <p:sldLayoutId id="2147489506" r:id="rId10"/>
    <p:sldLayoutId id="2147489507" r:id="rId11"/>
    <p:sldLayoutId id="2147489508" r:id="rId12"/>
    <p:sldLayoutId id="214748950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CEC65D88-9596-4559-86E1-1FC5D43E4CE2}"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542" r:id="rId1"/>
    <p:sldLayoutId id="2147489543" r:id="rId2"/>
    <p:sldLayoutId id="2147489544" r:id="rId3"/>
    <p:sldLayoutId id="2147489545" r:id="rId4"/>
    <p:sldLayoutId id="2147489546" r:id="rId5"/>
    <p:sldLayoutId id="2147489547" r:id="rId6"/>
    <p:sldLayoutId id="2147489548" r:id="rId7"/>
    <p:sldLayoutId id="2147489549" r:id="rId8"/>
    <p:sldLayoutId id="2147489550" r:id="rId9"/>
    <p:sldLayoutId id="2147489551" r:id="rId10"/>
    <p:sldLayoutId id="21474895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D95A61B-60E5-49D3-857F-E1A1E5CD150C}"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585" r:id="rId1"/>
    <p:sldLayoutId id="2147489586" r:id="rId2"/>
    <p:sldLayoutId id="2147489587" r:id="rId3"/>
    <p:sldLayoutId id="2147489588" r:id="rId4"/>
    <p:sldLayoutId id="2147489589" r:id="rId5"/>
    <p:sldLayoutId id="2147489590" r:id="rId6"/>
    <p:sldLayoutId id="2147489591" r:id="rId7"/>
    <p:sldLayoutId id="2147489592" r:id="rId8"/>
    <p:sldLayoutId id="2147489593" r:id="rId9"/>
    <p:sldLayoutId id="2147489594" r:id="rId10"/>
    <p:sldLayoutId id="2147489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B2685C0C-64AC-4F2B-8D6B-A42D999407AE}"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620" r:id="rId1"/>
    <p:sldLayoutId id="2147489621" r:id="rId2"/>
    <p:sldLayoutId id="2147489622" r:id="rId3"/>
    <p:sldLayoutId id="2147489623" r:id="rId4"/>
    <p:sldLayoutId id="2147489624" r:id="rId5"/>
    <p:sldLayoutId id="2147489625" r:id="rId6"/>
    <p:sldLayoutId id="2147489626" r:id="rId7"/>
    <p:sldLayoutId id="2147489627" r:id="rId8"/>
    <p:sldLayoutId id="2147489628" r:id="rId9"/>
    <p:sldLayoutId id="2147489629" r:id="rId10"/>
    <p:sldLayoutId id="2147489630" r:id="rId11"/>
    <p:sldLayoutId id="2147489631" r:id="rId12"/>
    <p:sldLayoutId id="214748963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005812F-FFE9-430D-A9FD-9AC1CF45CF97}"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633" r:id="rId1"/>
    <p:sldLayoutId id="2147489634" r:id="rId2"/>
    <p:sldLayoutId id="2147489635" r:id="rId3"/>
    <p:sldLayoutId id="2147489636" r:id="rId4"/>
    <p:sldLayoutId id="2147489637" r:id="rId5"/>
    <p:sldLayoutId id="2147489638" r:id="rId6"/>
    <p:sldLayoutId id="2147489639" r:id="rId7"/>
    <p:sldLayoutId id="2147489640" r:id="rId8"/>
    <p:sldLayoutId id="2147489641" r:id="rId9"/>
    <p:sldLayoutId id="2147489642" r:id="rId10"/>
    <p:sldLayoutId id="2147489643" r:id="rId11"/>
    <p:sldLayoutId id="2147489644" r:id="rId12"/>
    <p:sldLayoutId id="21474896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4700"/>
            </a:gs>
            <a:gs pos="50000">
              <a:srgbClr val="CC9900"/>
            </a:gs>
            <a:gs pos="100000">
              <a:srgbClr val="5E4700"/>
            </a:gs>
          </a:gsLst>
          <a:lin ang="54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smtClean="0"/>
              <a:t>Κάντε κλικ για επεξεργασία του τίτλου</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smtClean="0"/>
              <a:t>Κάντε κλικ για να επεξεργαστείτε τα στυλ κειμένου του υποδείγματος</a:t>
            </a:r>
          </a:p>
          <a:p>
            <a:pPr lvl="1"/>
            <a:r>
              <a:rPr lang="en-US" altLang="el-GR" smtClean="0"/>
              <a:t>Δεύτερου επιπέδου</a:t>
            </a:r>
          </a:p>
          <a:p>
            <a:pPr lvl="2"/>
            <a:r>
              <a:rPr lang="en-US" altLang="el-GR" smtClean="0"/>
              <a:t>Τρίτου επιπέδου</a:t>
            </a:r>
          </a:p>
          <a:p>
            <a:pPr lvl="3"/>
            <a:r>
              <a:rPr lang="en-US" altLang="el-GR" smtClean="0"/>
              <a:t>Τέταρτου επιπέδου</a:t>
            </a:r>
          </a:p>
          <a:p>
            <a:pPr lvl="4"/>
            <a:r>
              <a:rPr lang="en-US"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131B423-BFEB-49D0-9540-DCA156FFE04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9683" r:id="rId1"/>
    <p:sldLayoutId id="2147489684" r:id="rId2"/>
    <p:sldLayoutId id="2147489685" r:id="rId3"/>
    <p:sldLayoutId id="2147489686" r:id="rId4"/>
    <p:sldLayoutId id="2147489687" r:id="rId5"/>
    <p:sldLayoutId id="2147489688" r:id="rId6"/>
    <p:sldLayoutId id="2147489689" r:id="rId7"/>
    <p:sldLayoutId id="2147489690" r:id="rId8"/>
    <p:sldLayoutId id="2147489691" r:id="rId9"/>
    <p:sldLayoutId id="2147489692" r:id="rId10"/>
    <p:sldLayoutId id="2147489693" r:id="rId11"/>
    <p:sldLayoutId id="2147489694" r:id="rId12"/>
    <p:sldLayoutId id="2147489695" r:id="rId13"/>
    <p:sldLayoutId id="2147489696" r:id="rId14"/>
    <p:sldLayoutId id="2147489697" r:id="rId15"/>
    <p:sldLayoutId id="2147489698" r:id="rId16"/>
    <p:sldLayoutId id="2147489809"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99FFCC"/>
            </a:gs>
            <a:gs pos="100000">
              <a:schemeClr val="bg1"/>
            </a:gs>
          </a:gsLst>
          <a:lin ang="2700000" scaled="1"/>
        </a:gra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7938" y="0"/>
            <a:ext cx="9136062" cy="6858000"/>
          </a:xfrm>
          <a:prstGeom prst="rect">
            <a:avLst/>
          </a:prstGeom>
          <a:noFill/>
          <a:ln w="9525">
            <a:noFill/>
            <a:round/>
            <a:headEnd/>
            <a:tailEnd/>
          </a:ln>
        </p:spPr>
      </p:pic>
      <p:sp>
        <p:nvSpPr>
          <p:cNvPr id="2051" name="Rectangle 2"/>
          <p:cNvSpPr>
            <a:spLocks noGrp="1" noChangeArrowheads="1"/>
          </p:cNvSpPr>
          <p:nvPr>
            <p:ph type="title"/>
          </p:nvPr>
        </p:nvSpPr>
        <p:spPr bwMode="auto">
          <a:xfrm>
            <a:off x="687388" y="1500188"/>
            <a:ext cx="7766050" cy="4889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l-GR" smtClean="0"/>
              <a:t>Click to edit the title text format</a:t>
            </a:r>
          </a:p>
        </p:txBody>
      </p:sp>
      <p:sp>
        <p:nvSpPr>
          <p:cNvPr id="2052" name="Rectangle 3"/>
          <p:cNvSpPr>
            <a:spLocks noGrp="1" noChangeArrowheads="1"/>
          </p:cNvSpPr>
          <p:nvPr>
            <p:ph type="body" idx="1"/>
          </p:nvPr>
        </p:nvSpPr>
        <p:spPr bwMode="auto">
          <a:xfrm>
            <a:off x="1766888" y="2714625"/>
            <a:ext cx="6692900" cy="3954463"/>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ltLang="el-GR" smtClean="0"/>
              <a:t>Click to edit the outline text format</a:t>
            </a:r>
          </a:p>
          <a:p>
            <a:pPr lvl="1"/>
            <a:r>
              <a:rPr lang="en-GB" altLang="el-GR" smtClean="0"/>
              <a:t>Second Outline Level</a:t>
            </a:r>
          </a:p>
          <a:p>
            <a:pPr lvl="2"/>
            <a:r>
              <a:rPr lang="en-GB" altLang="el-GR" smtClean="0"/>
              <a:t>Third Outline Level</a:t>
            </a:r>
          </a:p>
          <a:p>
            <a:pPr lvl="3"/>
            <a:r>
              <a:rPr lang="en-GB" altLang="el-GR" smtClean="0"/>
              <a:t>Fourth Outline Level</a:t>
            </a:r>
          </a:p>
          <a:p>
            <a:pPr lvl="4"/>
            <a:r>
              <a:rPr lang="en-GB" altLang="el-GR" smtClean="0"/>
              <a:t>Fifth Outline Level</a:t>
            </a:r>
          </a:p>
          <a:p>
            <a:pPr lvl="4"/>
            <a:r>
              <a:rPr lang="en-GB" altLang="el-GR" smtClean="0"/>
              <a:t>Sixth Outline Level</a:t>
            </a:r>
          </a:p>
          <a:p>
            <a:pPr lvl="4"/>
            <a:r>
              <a:rPr lang="en-GB" altLang="el-GR" smtClean="0"/>
              <a:t>Seventh Outline Level</a:t>
            </a:r>
          </a:p>
          <a:p>
            <a:pPr lvl="4"/>
            <a:r>
              <a:rPr lang="en-GB" altLang="el-GR" smtClean="0"/>
              <a:t>Eighth Outline Level</a:t>
            </a:r>
          </a:p>
          <a:p>
            <a:pPr lvl="4"/>
            <a:r>
              <a:rPr lang="en-GB" altLang="el-GR" smtClean="0"/>
              <a:t>Ninth Outline Level</a:t>
            </a:r>
          </a:p>
        </p:txBody>
      </p:sp>
      <p:sp>
        <p:nvSpPr>
          <p:cNvPr id="2" name="Rectangle 4"/>
          <p:cNvSpPr>
            <a:spLocks noGrp="1" noChangeArrowheads="1"/>
          </p:cNvSpPr>
          <p:nvPr>
            <p:ph type="ftr"/>
          </p:nvPr>
        </p:nvSpPr>
        <p:spPr bwMode="auto">
          <a:xfrm>
            <a:off x="3124200" y="6248400"/>
            <a:ext cx="2889250" cy="4508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0" hangingPunct="0">
              <a:lnSpc>
                <a:spcPct val="68000"/>
              </a:lnSpc>
              <a:buClr>
                <a:srgbClr val="A077A1"/>
              </a:buClr>
              <a:buSzPct val="100000"/>
              <a:buFont typeface="Times New Roman" pitchFamily="18" charset="0"/>
              <a:buNone/>
              <a:defRPr sz="2400">
                <a:solidFill>
                  <a:srgbClr val="A077A1"/>
                </a:solidFill>
                <a:latin typeface="Times New Roman" pitchFamily="18" charset="0"/>
                <a:ea typeface="Arial Unicode MS" pitchFamily="34" charset="-128"/>
                <a:cs typeface="Arial Unicode MS" pitchFamily="34" charset="-128"/>
              </a:defRPr>
            </a:lvl1pPr>
          </a:lstStyle>
          <a:p>
            <a:pPr>
              <a:defRPr/>
            </a:pPr>
            <a:endParaRPr lang="fr-FR" altLang="el-GR"/>
          </a:p>
        </p:txBody>
      </p:sp>
      <p:sp>
        <p:nvSpPr>
          <p:cNvPr id="1029" name="Rectangle 5"/>
          <p:cNvSpPr>
            <a:spLocks noGrp="1" noChangeArrowheads="1"/>
          </p:cNvSpPr>
          <p:nvPr>
            <p:ph type="sldNum"/>
          </p:nvPr>
        </p:nvSpPr>
        <p:spPr bwMode="auto">
          <a:xfrm>
            <a:off x="6553200" y="6248400"/>
            <a:ext cx="1898650" cy="4508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0" hangingPunct="0">
              <a:lnSpc>
                <a:spcPct val="68000"/>
              </a:lnSpc>
              <a:buClr>
                <a:srgbClr val="A077A1"/>
              </a:buClr>
              <a:buSzPct val="100000"/>
              <a:buFont typeface="Times New Roman" pitchFamily="18" charset="0"/>
              <a:buNone/>
              <a:defRPr sz="2400">
                <a:solidFill>
                  <a:srgbClr val="A077A1"/>
                </a:solidFill>
                <a:latin typeface="Times New Roman" pitchFamily="18" charset="0"/>
                <a:ea typeface="Arial Unicode MS" pitchFamily="34" charset="-128"/>
                <a:cs typeface="Arial Unicode MS" pitchFamily="34" charset="-128"/>
              </a:defRPr>
            </a:lvl1pPr>
          </a:lstStyle>
          <a:p>
            <a:pPr>
              <a:defRPr/>
            </a:pPr>
            <a:fld id="{16C38325-E79A-4FD7-9917-ECCCAB5D7361}" type="slidenum">
              <a:rPr lang="en-GB" altLang="el-GR"/>
              <a:pPr>
                <a:defRPr/>
              </a:pPr>
              <a:t>‹#›</a:t>
            </a:fld>
            <a:endParaRPr lang="en-GB" altLang="el-GR"/>
          </a:p>
        </p:txBody>
      </p:sp>
      <p:sp>
        <p:nvSpPr>
          <p:cNvPr id="1030" name="Rectangle 6"/>
          <p:cNvSpPr>
            <a:spLocks noGrp="1" noChangeArrowheads="1"/>
          </p:cNvSpPr>
          <p:nvPr>
            <p:ph type="dt"/>
          </p:nvPr>
        </p:nvSpPr>
        <p:spPr bwMode="auto">
          <a:xfrm>
            <a:off x="685800" y="6248400"/>
            <a:ext cx="1898650" cy="4524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0" hangingPunct="0">
              <a:lnSpc>
                <a:spcPct val="56000"/>
              </a:lnSpc>
              <a:buClr>
                <a:srgbClr val="000000"/>
              </a:buClr>
              <a:buSzPct val="100000"/>
              <a:buFont typeface="Times New Roman" pitchFamily="18" charset="0"/>
              <a:buNone/>
              <a:defRPr sz="2400">
                <a:solidFill>
                  <a:srgbClr val="000000"/>
                </a:solidFill>
                <a:latin typeface="Times New Roman" pitchFamily="18" charset="0"/>
              </a:defRPr>
            </a:lvl1pPr>
          </a:lstStyle>
          <a:p>
            <a:pPr>
              <a:defRPr/>
            </a:pPr>
            <a:endParaRPr lang="fr-FR" altLang="el-GR"/>
          </a:p>
        </p:txBody>
      </p:sp>
    </p:spTree>
  </p:cSld>
  <p:clrMap bg1="lt1" tx1="dk1" bg2="lt2" tx2="dk2" accent1="accent1" accent2="accent2" accent3="accent3" accent4="accent4" accent5="accent5" accent6="accent6" hlink="hlink" folHlink="folHlink"/>
  <p:sldLayoutIdLst>
    <p:sldLayoutId id="2147489812" r:id="rId1"/>
    <p:sldLayoutId id="2147489813" r:id="rId2"/>
    <p:sldLayoutId id="2147489814" r:id="rId3"/>
    <p:sldLayoutId id="2147489815" r:id="rId4"/>
    <p:sldLayoutId id="2147489816" r:id="rId5"/>
    <p:sldLayoutId id="2147489817" r:id="rId6"/>
    <p:sldLayoutId id="2147489818" r:id="rId7"/>
    <p:sldLayoutId id="2147489819" r:id="rId8"/>
    <p:sldLayoutId id="2147489820" r:id="rId9"/>
    <p:sldLayoutId id="2147489821" r:id="rId10"/>
    <p:sldLayoutId id="2147489822" r:id="rId11"/>
    <p:sldLayoutId id="2147489823" r:id="rId12"/>
  </p:sldLayoutIdLst>
  <p:transition>
    <p:fade/>
  </p:transition>
  <p:txStyles>
    <p:titleStyle>
      <a:lvl1pPr algn="l" defTabSz="449263" rtl="0" eaLnBrk="0" fontAlgn="base" hangingPunct="0">
        <a:spcBef>
          <a:spcPct val="0"/>
        </a:spcBef>
        <a:spcAft>
          <a:spcPct val="0"/>
        </a:spcAft>
        <a:buClr>
          <a:srgbClr val="000000"/>
        </a:buClr>
        <a:buSzPct val="100000"/>
        <a:buFont typeface="Times New Roman" pitchFamily="18" charset="0"/>
        <a:defRPr sz="22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2pPr>
      <a:lvl3pPr algn="l" defTabSz="449263" rtl="0" eaLnBrk="0" fontAlgn="base" hangingPunct="0">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3pPr>
      <a:lvl4pPr algn="l" defTabSz="449263" rtl="0" eaLnBrk="0" fontAlgn="base" hangingPunct="0">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4pPr>
      <a:lvl5pPr algn="l" defTabSz="449263" rtl="0" eaLnBrk="0" fontAlgn="base" hangingPunct="0">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5pPr>
      <a:lvl6pPr marL="457200" algn="l" defTabSz="449263" rtl="0" fontAlgn="base">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6pPr>
      <a:lvl7pPr marL="914400" algn="l" defTabSz="449263" rtl="0" fontAlgn="base">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7pPr>
      <a:lvl8pPr marL="1371600" algn="l" defTabSz="449263" rtl="0" fontAlgn="base">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8pPr>
      <a:lvl9pPr marL="1828800" algn="l" defTabSz="449263" rtl="0" fontAlgn="base">
        <a:spcBef>
          <a:spcPct val="0"/>
        </a:spcBef>
        <a:spcAft>
          <a:spcPct val="0"/>
        </a:spcAft>
        <a:buClr>
          <a:srgbClr val="000000"/>
        </a:buClr>
        <a:buSzPct val="100000"/>
        <a:buFont typeface="Times New Roman" pitchFamily="18" charset="0"/>
        <a:defRPr sz="2200" b="1">
          <a:solidFill>
            <a:srgbClr val="000000"/>
          </a:solidFill>
          <a:latin typeface="Myriad Pro Semibold" pitchFamily="32" charset="0"/>
        </a:defRPr>
      </a:lvl9pPr>
    </p:titleStyle>
    <p:bodyStyle>
      <a:lvl1pPr marL="179388" indent="-179388" algn="l" defTabSz="449263" rtl="0" eaLnBrk="0" fontAlgn="base" hangingPunct="0">
        <a:spcBef>
          <a:spcPts val="800"/>
        </a:spcBef>
        <a:spcAft>
          <a:spcPct val="0"/>
        </a:spcAft>
        <a:buClr>
          <a:srgbClr val="000000"/>
        </a:buClr>
        <a:buSzPct val="69000"/>
        <a:buFont typeface="StarSymbol" charset="0"/>
        <a:buBlip>
          <a:blip r:embed="rId15"/>
        </a:buBlip>
        <a:defRPr sz="2000">
          <a:solidFill>
            <a:srgbClr val="000080"/>
          </a:solidFill>
          <a:latin typeface="+mn-lt"/>
          <a:ea typeface="+mn-ea"/>
          <a:cs typeface="+mn-cs"/>
        </a:defRPr>
      </a:lvl1pPr>
      <a:lvl2pPr marL="539750" indent="-179388" algn="l" defTabSz="449263" rtl="0" eaLnBrk="0" fontAlgn="base" hangingPunct="0">
        <a:spcBef>
          <a:spcPts val="700"/>
        </a:spcBef>
        <a:spcAft>
          <a:spcPct val="0"/>
        </a:spcAft>
        <a:buClr>
          <a:srgbClr val="000000"/>
        </a:buClr>
        <a:buSzPct val="62000"/>
        <a:buFont typeface="StarSymbol" charset="0"/>
        <a:buBlip>
          <a:blip r:embed="rId16"/>
        </a:buBlip>
        <a:defRPr>
          <a:solidFill>
            <a:srgbClr val="800000"/>
          </a:solidFill>
          <a:latin typeface="+mn-lt"/>
        </a:defRPr>
      </a:lvl2pPr>
      <a:lvl3pPr marL="895350" indent="-177800" algn="l" defTabSz="449263" rtl="0" eaLnBrk="0" fontAlgn="base" hangingPunct="0">
        <a:spcBef>
          <a:spcPts val="600"/>
        </a:spcBef>
        <a:spcAft>
          <a:spcPct val="0"/>
        </a:spcAft>
        <a:buClr>
          <a:srgbClr val="000000"/>
        </a:buClr>
        <a:buSzPct val="45000"/>
        <a:buFont typeface="Wingdings" pitchFamily="2" charset="2"/>
        <a:buChar char=""/>
        <a:defRPr sz="1600">
          <a:solidFill>
            <a:srgbClr val="000000"/>
          </a:solidFill>
          <a:latin typeface="Myriad Pro" pitchFamily="34" charset="0"/>
        </a:defRPr>
      </a:lvl3pPr>
      <a:lvl4pPr marL="1255713" indent="-177800" algn="l" defTabSz="449263" rtl="0" eaLnBrk="0" fontAlgn="base" hangingPunct="0">
        <a:spcBef>
          <a:spcPts val="500"/>
        </a:spcBef>
        <a:spcAft>
          <a:spcPct val="0"/>
        </a:spcAft>
        <a:buClr>
          <a:srgbClr val="000000"/>
        </a:buClr>
        <a:buSzPct val="45000"/>
        <a:buFont typeface="Wingdings" pitchFamily="2" charset="2"/>
        <a:buChar char=""/>
        <a:defRPr sz="1600">
          <a:solidFill>
            <a:srgbClr val="000000"/>
          </a:solidFill>
          <a:latin typeface="Myriad Pro" pitchFamily="34" charset="0"/>
        </a:defRPr>
      </a:lvl4pPr>
      <a:lvl5pPr marL="1616075" indent="-177800" algn="l" defTabSz="449263" rtl="0" eaLnBrk="0" fontAlgn="base" hangingPunct="0">
        <a:spcBef>
          <a:spcPts val="500"/>
        </a:spcBef>
        <a:spcAft>
          <a:spcPct val="0"/>
        </a:spcAft>
        <a:buClr>
          <a:srgbClr val="000000"/>
        </a:buClr>
        <a:buSzPct val="45000"/>
        <a:buFont typeface="Wingdings" pitchFamily="2" charset="2"/>
        <a:buChar char=""/>
        <a:defRPr sz="1400">
          <a:solidFill>
            <a:srgbClr val="000000"/>
          </a:solidFill>
          <a:latin typeface="Myriad Pro" pitchFamily="34" charset="0"/>
        </a:defRPr>
      </a:lvl5pPr>
      <a:lvl6pPr marL="2073275" indent="-177800" algn="l" defTabSz="449263" rtl="0" fontAlgn="base">
        <a:spcBef>
          <a:spcPts val="500"/>
        </a:spcBef>
        <a:spcAft>
          <a:spcPct val="0"/>
        </a:spcAft>
        <a:buClr>
          <a:srgbClr val="000000"/>
        </a:buClr>
        <a:buSzPct val="45000"/>
        <a:buFont typeface="Wingdings" pitchFamily="2" charset="2"/>
        <a:buChar char=""/>
        <a:defRPr sz="1400">
          <a:solidFill>
            <a:srgbClr val="000000"/>
          </a:solidFill>
          <a:latin typeface="Myriad Pro" pitchFamily="34" charset="0"/>
        </a:defRPr>
      </a:lvl6pPr>
      <a:lvl7pPr marL="2530475" indent="-177800" algn="l" defTabSz="449263" rtl="0" fontAlgn="base">
        <a:spcBef>
          <a:spcPts val="500"/>
        </a:spcBef>
        <a:spcAft>
          <a:spcPct val="0"/>
        </a:spcAft>
        <a:buClr>
          <a:srgbClr val="000000"/>
        </a:buClr>
        <a:buSzPct val="45000"/>
        <a:buFont typeface="Wingdings" pitchFamily="2" charset="2"/>
        <a:buChar char=""/>
        <a:defRPr sz="1400">
          <a:solidFill>
            <a:srgbClr val="000000"/>
          </a:solidFill>
          <a:latin typeface="Myriad Pro" pitchFamily="34" charset="0"/>
        </a:defRPr>
      </a:lvl7pPr>
      <a:lvl8pPr marL="2987675" indent="-177800" algn="l" defTabSz="449263" rtl="0" fontAlgn="base">
        <a:spcBef>
          <a:spcPts val="500"/>
        </a:spcBef>
        <a:spcAft>
          <a:spcPct val="0"/>
        </a:spcAft>
        <a:buClr>
          <a:srgbClr val="000000"/>
        </a:buClr>
        <a:buSzPct val="45000"/>
        <a:buFont typeface="Wingdings" pitchFamily="2" charset="2"/>
        <a:buChar char=""/>
        <a:defRPr sz="1400">
          <a:solidFill>
            <a:srgbClr val="000000"/>
          </a:solidFill>
          <a:latin typeface="Myriad Pro" pitchFamily="34" charset="0"/>
        </a:defRPr>
      </a:lvl8pPr>
      <a:lvl9pPr marL="3444875" indent="-177800" algn="l" defTabSz="449263" rtl="0" fontAlgn="base">
        <a:spcBef>
          <a:spcPts val="500"/>
        </a:spcBef>
        <a:spcAft>
          <a:spcPct val="0"/>
        </a:spcAft>
        <a:buClr>
          <a:srgbClr val="000000"/>
        </a:buClr>
        <a:buSzPct val="45000"/>
        <a:buFont typeface="Wingdings" pitchFamily="2" charset="2"/>
        <a:buChar char=""/>
        <a:defRPr sz="1400">
          <a:solidFill>
            <a:srgbClr val="000000"/>
          </a:solidFill>
          <a:latin typeface="Myriad Pro" pitchFamily="34"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99FFCC"/>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smtClean="0"/>
              <a:t>Κάντε κλικ για να επεξεργαστείτε τα στυλ κειμένου του υποδείγματος</a:t>
            </a:r>
          </a:p>
          <a:p>
            <a:pPr lvl="1"/>
            <a:r>
              <a:rPr lang="en-US" altLang="el-GR" smtClean="0"/>
              <a:t>Δεύτερου επιπέδου</a:t>
            </a:r>
          </a:p>
          <a:p>
            <a:pPr lvl="2"/>
            <a:r>
              <a:rPr lang="en-US" altLang="el-GR" smtClean="0"/>
              <a:t>Τρίτου επιπέδου</a:t>
            </a:r>
          </a:p>
          <a:p>
            <a:pPr lvl="3"/>
            <a:r>
              <a:rPr lang="en-US" altLang="el-GR" smtClean="0"/>
              <a:t>Τέταρτου επιπέδου</a:t>
            </a:r>
          </a:p>
          <a:p>
            <a:pPr lvl="4"/>
            <a:r>
              <a:rPr lang="en-US"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EEF847F-AFCB-473A-A4DD-73F928BE083E}" type="slidenum">
              <a:rPr lang="en-US" altLang="el-GR">
                <a:solidFill>
                  <a:srgbClr val="000000"/>
                </a:solidFill>
              </a:rPr>
              <a:pPr>
                <a:defRPr/>
              </a:pPr>
              <a:t>‹#›</a:t>
            </a:fld>
            <a:endParaRPr lang="en-US" alt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9825" r:id="rId1"/>
    <p:sldLayoutId id="2147489826" r:id="rId2"/>
    <p:sldLayoutId id="2147489827" r:id="rId3"/>
    <p:sldLayoutId id="2147489828" r:id="rId4"/>
    <p:sldLayoutId id="2147489829" r:id="rId5"/>
    <p:sldLayoutId id="2147489830" r:id="rId6"/>
    <p:sldLayoutId id="2147489831" r:id="rId7"/>
    <p:sldLayoutId id="2147489832" r:id="rId8"/>
    <p:sldLayoutId id="2147489833" r:id="rId9"/>
    <p:sldLayoutId id="2147489834" r:id="rId10"/>
    <p:sldLayoutId id="2147489835" r:id="rId11"/>
    <p:sldLayoutId id="2147489836" r:id="rId12"/>
    <p:sldLayoutId id="2147489837" r:id="rId13"/>
    <p:sldLayoutId id="2147489838" r:id="rId14"/>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ltLang="el-G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ltLang="el-G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FBB8871-B6D9-4135-9BEF-6CF0A02FA1EB}"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320" r:id="rId1"/>
    <p:sldLayoutId id="2147489321" r:id="rId2"/>
    <p:sldLayoutId id="2147489322" r:id="rId3"/>
    <p:sldLayoutId id="2147489323" r:id="rId4"/>
    <p:sldLayoutId id="2147489324" r:id="rId5"/>
    <p:sldLayoutId id="2147489325" r:id="rId6"/>
    <p:sldLayoutId id="2147489326" r:id="rId7"/>
    <p:sldLayoutId id="2147489327" r:id="rId8"/>
    <p:sldLayoutId id="2147489328" r:id="rId9"/>
    <p:sldLayoutId id="2147489329" r:id="rId10"/>
    <p:sldLayoutId id="21474893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0D646FF-9D8E-48CD-B88F-1D78A802533B}"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344" r:id="rId1"/>
    <p:sldLayoutId id="2147489345" r:id="rId2"/>
    <p:sldLayoutId id="2147489346" r:id="rId3"/>
    <p:sldLayoutId id="2147489347" r:id="rId4"/>
    <p:sldLayoutId id="2147489348" r:id="rId5"/>
    <p:sldLayoutId id="2147489349" r:id="rId6"/>
    <p:sldLayoutId id="2147489350" r:id="rId7"/>
    <p:sldLayoutId id="2147489351" r:id="rId8"/>
    <p:sldLayoutId id="2147489352" r:id="rId9"/>
    <p:sldLayoutId id="2147489353" r:id="rId10"/>
    <p:sldLayoutId id="21474893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8405813" y="4763"/>
            <a:ext cx="17538701" cy="13690600"/>
            <a:chOff x="-5295" y="3"/>
            <a:chExt cx="11048" cy="8624"/>
          </a:xfrm>
        </p:grpSpPr>
        <p:sp>
          <p:nvSpPr>
            <p:cNvPr id="153603"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l-GR">
                <a:solidFill>
                  <a:srgbClr val="FFFFFF"/>
                </a:solidFill>
                <a:latin typeface="Arial" charset="0"/>
              </a:endParaRPr>
            </a:p>
          </p:txBody>
        </p:sp>
        <p:sp>
          <p:nvSpPr>
            <p:cNvPr id="10249" name="Arc 4"/>
            <p:cNvSpPr>
              <a:spLocks/>
            </p:cNvSpPr>
            <p:nvPr/>
          </p:nvSpPr>
          <p:spPr bwMode="auto">
            <a:xfrm>
              <a:off x="-5295" y="3"/>
              <a:ext cx="10596" cy="86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chemeClr val="folHlink"/>
              </a:solidFill>
              <a:round/>
              <a:headEnd type="none" w="sm" len="sm"/>
              <a:tailEnd type="none" w="sm" len="sm"/>
            </a:ln>
            <a:effectLst/>
          </p:spPr>
          <p:txBody>
            <a:bodyPr/>
            <a:lstStyle/>
            <a:p>
              <a:endParaRPr lang="el-GR"/>
            </a:p>
          </p:txBody>
        </p:sp>
      </p:grpSp>
      <p:sp>
        <p:nvSpPr>
          <p:cNvPr id="153605" name="Rectangle 5"/>
          <p:cNvSpPr>
            <a:spLocks noGrp="1" noChangeArrowheads="1"/>
          </p:cNvSpPr>
          <p:nvPr>
            <p:ph type="title"/>
          </p:nvPr>
        </p:nvSpPr>
        <p:spPr bwMode="auto">
          <a:xfrm>
            <a:off x="304800" y="609600"/>
            <a:ext cx="8080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l-GR" smtClean="0"/>
              <a:t>Click to edit Master title style</a:t>
            </a:r>
          </a:p>
        </p:txBody>
      </p:sp>
      <p:sp>
        <p:nvSpPr>
          <p:cNvPr id="10244" name="Rectangle 6"/>
          <p:cNvSpPr>
            <a:spLocks noGrp="1" noChangeArrowheads="1"/>
          </p:cNvSpPr>
          <p:nvPr>
            <p:ph type="body" idx="1"/>
          </p:nvPr>
        </p:nvSpPr>
        <p:spPr bwMode="auto">
          <a:xfrm>
            <a:off x="304800" y="1981200"/>
            <a:ext cx="7772400" cy="4114800"/>
          </a:xfrm>
          <a:prstGeom prst="rect">
            <a:avLst/>
          </a:prstGeom>
          <a:noFill/>
          <a:ln w="9525">
            <a:noFill/>
            <a:miter lim="800000"/>
            <a:headEnd/>
            <a:tailEnd/>
          </a:ln>
          <a:effectLst/>
        </p:spPr>
        <p:txBody>
          <a:bodyPr vert="horz" wrap="square" lIns="182562" tIns="46038" rIns="182562" bIns="46038"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53607" name="Rectangle 7"/>
          <p:cNvSpPr>
            <a:spLocks noGrp="1" noChangeArrowheads="1"/>
          </p:cNvSpPr>
          <p:nvPr>
            <p:ph type="dt" sz="half" idx="2"/>
          </p:nvPr>
        </p:nvSpPr>
        <p:spPr bwMode="auto">
          <a:xfrm>
            <a:off x="6172200"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rgbClr val="FFFFFF"/>
                </a:solidFill>
                <a:latin typeface="+mn-lt"/>
              </a:defRPr>
            </a:lvl1pPr>
          </a:lstStyle>
          <a:p>
            <a:pPr>
              <a:defRPr/>
            </a:pPr>
            <a:endParaRPr lang="en-US" altLang="el-GR"/>
          </a:p>
        </p:txBody>
      </p:sp>
      <p:sp>
        <p:nvSpPr>
          <p:cNvPr id="153608" name="Rectangle 8"/>
          <p:cNvSpPr>
            <a:spLocks noGrp="1" noChangeArrowheads="1"/>
          </p:cNvSpPr>
          <p:nvPr>
            <p:ph type="ftr" sz="quarter" idx="3"/>
          </p:nvPr>
        </p:nvSpPr>
        <p:spPr bwMode="auto">
          <a:xfrm>
            <a:off x="304800"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solidFill>
                  <a:srgbClr val="FFFFFF"/>
                </a:solidFill>
                <a:latin typeface="+mn-lt"/>
              </a:defRPr>
            </a:lvl1pPr>
          </a:lstStyle>
          <a:p>
            <a:pPr>
              <a:defRPr/>
            </a:pPr>
            <a:endParaRPr lang="en-US" altLang="el-GR"/>
          </a:p>
        </p:txBody>
      </p:sp>
      <p:sp>
        <p:nvSpPr>
          <p:cNvPr id="153609" name="Rectangle 9"/>
          <p:cNvSpPr>
            <a:spLocks noGrp="1" noChangeArrowheads="1"/>
          </p:cNvSpPr>
          <p:nvPr>
            <p:ph type="sldNum" sz="quarter" idx="4"/>
          </p:nvPr>
        </p:nvSpPr>
        <p:spPr bwMode="auto">
          <a:xfrm>
            <a:off x="6172200"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a:defRPr sz="1400">
                <a:solidFill>
                  <a:srgbClr val="FFFFFF"/>
                </a:solidFill>
                <a:latin typeface="Arial" charset="0"/>
              </a:defRPr>
            </a:lvl2pPr>
          </a:lstStyle>
          <a:p>
            <a:pPr lvl="1">
              <a:defRPr/>
            </a:pPr>
            <a:fld id="{9C6B37A7-0536-4991-AA42-B082A8D3B2B4}" type="slidenum">
              <a:rPr lang="en-US" altLang="el-GR"/>
              <a:pPr lvl="1">
                <a:defRPr/>
              </a:pPr>
              <a:t>‹#›</a:t>
            </a:fld>
            <a:r>
              <a:rPr lang="en-US" altLang="el-GR"/>
              <a:t>/49</a:t>
            </a:r>
            <a:endParaRPr lang="en-US" altLang="el-GR">
              <a:latin typeface="Times New Roman"/>
            </a:endParaRPr>
          </a:p>
        </p:txBody>
      </p:sp>
    </p:spTree>
  </p:cSld>
  <p:clrMap bg1="dk2" tx1="lt1" bg2="dk1" tx2="lt2" accent1="accent1" accent2="accent2" accent3="accent3" accent4="accent4" accent5="accent5" accent6="accent6" hlink="hlink" folHlink="folHlink"/>
  <p:sldLayoutIdLst>
    <p:sldLayoutId id="2147489804" r:id="rId1"/>
    <p:sldLayoutId id="2147489429" r:id="rId2"/>
    <p:sldLayoutId id="2147489430" r:id="rId3"/>
    <p:sldLayoutId id="2147489431" r:id="rId4"/>
    <p:sldLayoutId id="2147489432" r:id="rId5"/>
    <p:sldLayoutId id="2147489433" r:id="rId6"/>
    <p:sldLayoutId id="2147489434" r:id="rId7"/>
    <p:sldLayoutId id="2147489435" r:id="rId8"/>
    <p:sldLayoutId id="2147489436" r:id="rId9"/>
    <p:sldLayoutId id="2147489437" r:id="rId10"/>
    <p:sldLayoutId id="2147489438" r:id="rId11"/>
    <p:sldLayoutId id="2147489439"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624B9AC-E0BD-4DE2-80E7-4E400E816EE8}"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451" r:id="rId1"/>
    <p:sldLayoutId id="2147489452" r:id="rId2"/>
    <p:sldLayoutId id="2147489453" r:id="rId3"/>
    <p:sldLayoutId id="2147489454" r:id="rId4"/>
    <p:sldLayoutId id="2147489455" r:id="rId5"/>
    <p:sldLayoutId id="2147489456" r:id="rId6"/>
    <p:sldLayoutId id="2147489457" r:id="rId7"/>
    <p:sldLayoutId id="2147489458" r:id="rId8"/>
    <p:sldLayoutId id="2147489459" r:id="rId9"/>
    <p:sldLayoutId id="2147489460" r:id="rId10"/>
    <p:sldLayoutId id="21474894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06400" y="0"/>
            <a:ext cx="83566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altLang="el-GR" smtClean="0"/>
              <a:t>Κάντε κλικ για να επεξεργαστείτε τον τίτλο</a:t>
            </a:r>
          </a:p>
        </p:txBody>
      </p:sp>
      <p:sp>
        <p:nvSpPr>
          <p:cNvPr id="1331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9220"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rgbClr val="5E574E"/>
                </a:solidFill>
                <a:latin typeface="Arial" charset="0"/>
              </a:defRPr>
            </a:lvl1pPr>
          </a:lstStyle>
          <a:p>
            <a:pPr>
              <a:defRPr/>
            </a:pPr>
            <a:endParaRPr lang="el-GR" altLang="el-GR"/>
          </a:p>
        </p:txBody>
      </p:sp>
      <p:sp>
        <p:nvSpPr>
          <p:cNvPr id="9221"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rgbClr val="5E574E"/>
                </a:solidFill>
                <a:latin typeface="Arial" charset="0"/>
              </a:defRPr>
            </a:lvl1pPr>
          </a:lstStyle>
          <a:p>
            <a:pPr>
              <a:defRPr/>
            </a:pPr>
            <a:endParaRPr lang="el-GR" altLang="el-GR"/>
          </a:p>
        </p:txBody>
      </p:sp>
      <p:sp>
        <p:nvSpPr>
          <p:cNvPr id="9222"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rgbClr val="5E574E"/>
                </a:solidFill>
                <a:latin typeface="Arial" charset="0"/>
              </a:defRPr>
            </a:lvl1pPr>
          </a:lstStyle>
          <a:p>
            <a:pPr>
              <a:defRPr/>
            </a:pPr>
            <a:fld id="{ADE448BC-C53A-4868-9B9A-0A7C2199B273}" type="slidenum">
              <a:rPr lang="el-GR" altLang="el-GR"/>
              <a:pPr>
                <a:defRPr/>
              </a:pPr>
              <a:t>‹#›</a:t>
            </a:fld>
            <a:endParaRPr lang="el-GR" altLang="el-GR"/>
          </a:p>
        </p:txBody>
      </p:sp>
      <p:pic>
        <p:nvPicPr>
          <p:cNvPr id="13319" name="Picture 7" descr="paint"/>
          <p:cNvPicPr>
            <a:picLocks noChangeAspect="1" noChangeArrowheads="1"/>
          </p:cNvPicPr>
          <p:nvPr/>
        </p:nvPicPr>
        <p:blipFill>
          <a:blip r:embed="rId14" cstate="print">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806" r:id="rId1"/>
    <p:sldLayoutId id="2147489462" r:id="rId2"/>
    <p:sldLayoutId id="2147489463" r:id="rId3"/>
    <p:sldLayoutId id="2147489464" r:id="rId4"/>
    <p:sldLayoutId id="2147489465" r:id="rId5"/>
    <p:sldLayoutId id="2147489466" r:id="rId6"/>
    <p:sldLayoutId id="2147489467" r:id="rId7"/>
    <p:sldLayoutId id="2147489468" r:id="rId8"/>
    <p:sldLayoutId id="2147489469" r:id="rId9"/>
    <p:sldLayoutId id="2147489470" r:id="rId10"/>
    <p:sldLayoutId id="2147489471"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Bild 15" descr="111004_EU-OSHA_HW_PPT_inner slide.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14339" name="Bild 3"/>
          <p:cNvPicPr>
            <a:picLocks noChangeAspect="1"/>
          </p:cNvPicPr>
          <p:nvPr/>
        </p:nvPicPr>
        <p:blipFill>
          <a:blip r:embed="rId6" cstate="print"/>
          <a:srcRect/>
          <a:stretch>
            <a:fillRect/>
          </a:stretch>
        </p:blipFill>
        <p:spPr bwMode="auto">
          <a:xfrm>
            <a:off x="442913" y="6284913"/>
            <a:ext cx="946150" cy="288925"/>
          </a:xfrm>
          <a:prstGeom prst="rect">
            <a:avLst/>
          </a:prstGeom>
          <a:noFill/>
          <a:ln w="9525">
            <a:noFill/>
            <a:miter lim="800000"/>
            <a:headEnd/>
            <a:tailEnd/>
          </a:ln>
        </p:spPr>
      </p:pic>
      <p:sp>
        <p:nvSpPr>
          <p:cNvPr id="29700" name="Slide Number Placeholder 9"/>
          <p:cNvSpPr txBox="1">
            <a:spLocks/>
          </p:cNvSpPr>
          <p:nvPr/>
        </p:nvSpPr>
        <p:spPr bwMode="auto">
          <a:xfrm>
            <a:off x="8532813" y="63277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GB" altLang="el-GR" sz="1400" smtClean="0">
                <a:solidFill>
                  <a:srgbClr val="000000"/>
                </a:solidFill>
                <a:cs typeface="Arial" charset="0"/>
              </a:rPr>
              <a:t>‹#›</a:t>
            </a:r>
          </a:p>
        </p:txBody>
      </p:sp>
      <p:sp>
        <p:nvSpPr>
          <p:cNvPr id="29701" name="Rectangle 11"/>
          <p:cNvSpPr>
            <a:spLocks noChangeArrowheads="1"/>
          </p:cNvSpPr>
          <p:nvPr/>
        </p:nvSpPr>
        <p:spPr bwMode="auto">
          <a:xfrm>
            <a:off x="1392238" y="6477000"/>
            <a:ext cx="60404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30000"/>
              </a:spcBef>
              <a:buClr>
                <a:srgbClr val="00529F"/>
              </a:buClr>
              <a:defRPr/>
            </a:pPr>
            <a:r>
              <a:rPr lang="en-GB" altLang="el-GR" sz="900" b="1" smtClean="0">
                <a:solidFill>
                  <a:srgbClr val="003399"/>
                </a:solidFill>
                <a:ea typeface="ＭＳ Ｐゴシック" pitchFamily="34" charset="-128"/>
              </a:rPr>
              <a:t>www.healthy-workplaces.eu</a:t>
            </a:r>
          </a:p>
        </p:txBody>
      </p:sp>
      <p:pic>
        <p:nvPicPr>
          <p:cNvPr id="14342" name="Bild 5"/>
          <p:cNvPicPr>
            <a:picLocks noChangeAspect="1"/>
          </p:cNvPicPr>
          <p:nvPr/>
        </p:nvPicPr>
        <p:blipFill>
          <a:blip r:embed="rId7" cstate="print"/>
          <a:srcRect/>
          <a:stretch>
            <a:fillRect/>
          </a:stretch>
        </p:blipFill>
        <p:spPr bwMode="auto">
          <a:xfrm>
            <a:off x="7486650" y="5976938"/>
            <a:ext cx="561975" cy="633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472" r:id="rId1"/>
    <p:sldLayoutId id="2147489473" r:id="rId2"/>
    <p:sldLayoutId id="2147489474"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l-GR" altLang="el-G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l-GR" altLang="el-G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E12D5FC-7125-4B4D-AEED-38B29EEDDB42}"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9475" r:id="rId1"/>
    <p:sldLayoutId id="2147489476" r:id="rId2"/>
    <p:sldLayoutId id="2147489477" r:id="rId3"/>
    <p:sldLayoutId id="2147489478" r:id="rId4"/>
    <p:sldLayoutId id="2147489479" r:id="rId5"/>
    <p:sldLayoutId id="2147489480" r:id="rId6"/>
    <p:sldLayoutId id="2147489481" r:id="rId7"/>
    <p:sldLayoutId id="2147489482" r:id="rId8"/>
    <p:sldLayoutId id="2147489483" r:id="rId9"/>
    <p:sldLayoutId id="2147489484" r:id="rId10"/>
    <p:sldLayoutId id="21474894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8405813" y="4763"/>
            <a:ext cx="17538701" cy="13690600"/>
            <a:chOff x="-5295" y="3"/>
            <a:chExt cx="11048" cy="8624"/>
          </a:xfrm>
        </p:grpSpPr>
        <p:sp>
          <p:nvSpPr>
            <p:cNvPr id="153603"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l-GR">
                <a:solidFill>
                  <a:srgbClr val="FFFFFF"/>
                </a:solidFill>
                <a:latin typeface="Arial" charset="0"/>
              </a:endParaRPr>
            </a:p>
          </p:txBody>
        </p:sp>
        <p:sp>
          <p:nvSpPr>
            <p:cNvPr id="16393" name="Arc 4"/>
            <p:cNvSpPr>
              <a:spLocks/>
            </p:cNvSpPr>
            <p:nvPr/>
          </p:nvSpPr>
          <p:spPr bwMode="auto">
            <a:xfrm>
              <a:off x="-5295" y="3"/>
              <a:ext cx="10596" cy="8624"/>
            </a:xfrm>
            <a:custGeom>
              <a:avLst/>
              <a:gdLst>
                <a:gd name="T0" fmla="*/ 38 w 43200"/>
                <a:gd name="T1" fmla="*/ 7 h 43200"/>
                <a:gd name="T2" fmla="*/ 19 w 43200"/>
                <a:gd name="T3" fmla="*/ 0 h 43200"/>
                <a:gd name="T4" fmla="*/ 19 w 43200"/>
                <a:gd name="T5" fmla="*/ 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chemeClr val="folHlink"/>
              </a:solidFill>
              <a:round/>
              <a:headEnd type="none" w="sm" len="sm"/>
              <a:tailEnd type="none" w="sm" len="sm"/>
            </a:ln>
            <a:effectLst/>
          </p:spPr>
          <p:txBody>
            <a:bodyPr/>
            <a:lstStyle/>
            <a:p>
              <a:endParaRPr lang="el-GR"/>
            </a:p>
          </p:txBody>
        </p:sp>
      </p:grpSp>
      <p:sp>
        <p:nvSpPr>
          <p:cNvPr id="153605" name="Rectangle 5"/>
          <p:cNvSpPr>
            <a:spLocks noGrp="1" noChangeArrowheads="1"/>
          </p:cNvSpPr>
          <p:nvPr>
            <p:ph type="title"/>
          </p:nvPr>
        </p:nvSpPr>
        <p:spPr bwMode="auto">
          <a:xfrm>
            <a:off x="304800" y="609600"/>
            <a:ext cx="8080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l-GR" smtClean="0"/>
              <a:t>Click to edit Master title style</a:t>
            </a:r>
          </a:p>
        </p:txBody>
      </p:sp>
      <p:sp>
        <p:nvSpPr>
          <p:cNvPr id="16388" name="Rectangle 6"/>
          <p:cNvSpPr>
            <a:spLocks noGrp="1" noChangeArrowheads="1"/>
          </p:cNvSpPr>
          <p:nvPr>
            <p:ph type="body" idx="1"/>
          </p:nvPr>
        </p:nvSpPr>
        <p:spPr bwMode="auto">
          <a:xfrm>
            <a:off x="304800" y="1981200"/>
            <a:ext cx="7772400" cy="4114800"/>
          </a:xfrm>
          <a:prstGeom prst="rect">
            <a:avLst/>
          </a:prstGeom>
          <a:noFill/>
          <a:ln w="9525">
            <a:noFill/>
            <a:miter lim="800000"/>
            <a:headEnd/>
            <a:tailEnd/>
          </a:ln>
          <a:effectLst/>
        </p:spPr>
        <p:txBody>
          <a:bodyPr vert="horz" wrap="square" lIns="182562" tIns="46038" rIns="182562" bIns="46038"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53607" name="Rectangle 7"/>
          <p:cNvSpPr>
            <a:spLocks noGrp="1" noChangeArrowheads="1"/>
          </p:cNvSpPr>
          <p:nvPr>
            <p:ph type="dt" sz="half" idx="2"/>
          </p:nvPr>
        </p:nvSpPr>
        <p:spPr bwMode="auto">
          <a:xfrm>
            <a:off x="6172200"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rgbClr val="FFFFFF"/>
                </a:solidFill>
                <a:latin typeface="+mn-lt"/>
              </a:defRPr>
            </a:lvl1pPr>
          </a:lstStyle>
          <a:p>
            <a:pPr>
              <a:defRPr/>
            </a:pPr>
            <a:endParaRPr lang="en-US" altLang="el-GR"/>
          </a:p>
        </p:txBody>
      </p:sp>
      <p:sp>
        <p:nvSpPr>
          <p:cNvPr id="153608" name="Rectangle 8"/>
          <p:cNvSpPr>
            <a:spLocks noGrp="1" noChangeArrowheads="1"/>
          </p:cNvSpPr>
          <p:nvPr>
            <p:ph type="ftr" sz="quarter" idx="3"/>
          </p:nvPr>
        </p:nvSpPr>
        <p:spPr bwMode="auto">
          <a:xfrm>
            <a:off x="304800"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solidFill>
                  <a:srgbClr val="FFFFFF"/>
                </a:solidFill>
                <a:latin typeface="+mn-lt"/>
              </a:defRPr>
            </a:lvl1pPr>
          </a:lstStyle>
          <a:p>
            <a:pPr>
              <a:defRPr/>
            </a:pPr>
            <a:endParaRPr lang="en-US" altLang="el-GR"/>
          </a:p>
        </p:txBody>
      </p:sp>
      <p:sp>
        <p:nvSpPr>
          <p:cNvPr id="153609" name="Rectangle 9"/>
          <p:cNvSpPr>
            <a:spLocks noGrp="1" noChangeArrowheads="1"/>
          </p:cNvSpPr>
          <p:nvPr>
            <p:ph type="sldNum" sz="quarter" idx="4"/>
          </p:nvPr>
        </p:nvSpPr>
        <p:spPr bwMode="auto">
          <a:xfrm>
            <a:off x="6172200"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a:defRPr sz="1400">
                <a:solidFill>
                  <a:srgbClr val="FFFFFF"/>
                </a:solidFill>
                <a:latin typeface="Arial" charset="0"/>
              </a:defRPr>
            </a:lvl2pPr>
          </a:lstStyle>
          <a:p>
            <a:pPr lvl="1">
              <a:defRPr/>
            </a:pPr>
            <a:fld id="{4F764E3F-87DB-4C1E-88A8-2F8B7F98CCC8}" type="slidenum">
              <a:rPr lang="en-US" altLang="el-GR"/>
              <a:pPr lvl="1">
                <a:defRPr/>
              </a:pPr>
              <a:t>‹#›</a:t>
            </a:fld>
            <a:r>
              <a:rPr lang="en-US" altLang="el-GR"/>
              <a:t>/49</a:t>
            </a:r>
            <a:endParaRPr lang="en-US" altLang="el-GR">
              <a:latin typeface="Times New Roman"/>
            </a:endParaRPr>
          </a:p>
        </p:txBody>
      </p:sp>
    </p:spTree>
  </p:cSld>
  <p:clrMap bg1="dk2" tx1="lt1" bg2="dk1" tx2="lt2" accent1="accent1" accent2="accent2" accent3="accent3" accent4="accent4" accent5="accent5" accent6="accent6" hlink="hlink" folHlink="folHlink"/>
  <p:sldLayoutIdLst>
    <p:sldLayoutId id="2147489807" r:id="rId1"/>
    <p:sldLayoutId id="2147489486" r:id="rId2"/>
    <p:sldLayoutId id="2147489487" r:id="rId3"/>
    <p:sldLayoutId id="2147489488" r:id="rId4"/>
    <p:sldLayoutId id="2147489489" r:id="rId5"/>
    <p:sldLayoutId id="2147489490" r:id="rId6"/>
    <p:sldLayoutId id="2147489491" r:id="rId7"/>
    <p:sldLayoutId id="2147489492" r:id="rId8"/>
    <p:sldLayoutId id="2147489493" r:id="rId9"/>
    <p:sldLayoutId id="2147489494" r:id="rId10"/>
    <p:sldLayoutId id="2147489495" r:id="rId11"/>
    <p:sldLayoutId id="2147489496"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74.xml"/><Relationship Id="rId6" Type="http://schemas.openxmlformats.org/officeDocument/2006/relationships/image" Target="../media/image7.jpe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2.xml"/><Relationship Id="rId1" Type="http://schemas.openxmlformats.org/officeDocument/2006/relationships/vmlDrawing" Target="../drawings/vmlDrawing1.v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2.xml"/><Relationship Id="rId1" Type="http://schemas.openxmlformats.org/officeDocument/2006/relationships/vmlDrawing" Target="../drawings/vmlDrawing2.v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slide" Target="slide6.xml"/><Relationship Id="rId2" Type="http://schemas.openxmlformats.org/officeDocument/2006/relationships/slideLayout" Target="../slideLayouts/slideLayout132.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2.jpeg"/><Relationship Id="rId2"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91.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18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89.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89.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99.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89.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89.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89.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99.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2700000" scaled="0"/>
        </a:gradFill>
        <a:effectLst/>
      </p:bgPr>
    </p:bg>
    <p:spTree>
      <p:nvGrpSpPr>
        <p:cNvPr id="1" name=""/>
        <p:cNvGrpSpPr/>
        <p:nvPr/>
      </p:nvGrpSpPr>
      <p:grpSpPr>
        <a:xfrm>
          <a:off x="0" y="0"/>
          <a:ext cx="0" cy="0"/>
          <a:chOff x="0" y="0"/>
          <a:chExt cx="0" cy="0"/>
        </a:xfrm>
      </p:grpSpPr>
      <p:pic>
        <p:nvPicPr>
          <p:cNvPr id="11266" name="Picture 15"/>
          <p:cNvPicPr>
            <a:picLocks noChangeAspect="1" noChangeArrowheads="1"/>
          </p:cNvPicPr>
          <p:nvPr/>
        </p:nvPicPr>
        <p:blipFill>
          <a:blip r:embed="rId3" cstate="print"/>
          <a:srcRect/>
          <a:stretch>
            <a:fillRect/>
          </a:stretch>
        </p:blipFill>
        <p:spPr bwMode="auto">
          <a:xfrm>
            <a:off x="0" y="5805488"/>
            <a:ext cx="2495550" cy="1038225"/>
          </a:xfrm>
          <a:prstGeom prst="rect">
            <a:avLst/>
          </a:prstGeom>
          <a:noFill/>
          <a:ln w="9525">
            <a:noFill/>
            <a:miter lim="800000"/>
            <a:headEnd/>
            <a:tailEnd/>
          </a:ln>
        </p:spPr>
      </p:pic>
      <p:pic>
        <p:nvPicPr>
          <p:cNvPr id="11267" name="Picture 18"/>
          <p:cNvPicPr>
            <a:picLocks noChangeAspect="1" noChangeArrowheads="1"/>
          </p:cNvPicPr>
          <p:nvPr/>
        </p:nvPicPr>
        <p:blipFill>
          <a:blip r:embed="rId4" cstate="print"/>
          <a:srcRect/>
          <a:stretch>
            <a:fillRect/>
          </a:stretch>
        </p:blipFill>
        <p:spPr bwMode="auto">
          <a:xfrm>
            <a:off x="5616575" y="574675"/>
            <a:ext cx="3527425" cy="4906963"/>
          </a:xfrm>
          <a:prstGeom prst="rect">
            <a:avLst/>
          </a:prstGeom>
          <a:noFill/>
          <a:ln w="9525">
            <a:noFill/>
            <a:miter lim="800000"/>
            <a:headEnd/>
            <a:tailEnd/>
          </a:ln>
        </p:spPr>
      </p:pic>
      <p:sp>
        <p:nvSpPr>
          <p:cNvPr id="11269" name="Rectangle 30"/>
          <p:cNvSpPr>
            <a:spLocks noChangeArrowheads="1"/>
          </p:cNvSpPr>
          <p:nvPr/>
        </p:nvSpPr>
        <p:spPr bwMode="auto">
          <a:xfrm>
            <a:off x="0" y="1914525"/>
            <a:ext cx="9144000" cy="0"/>
          </a:xfrm>
          <a:prstGeom prst="rect">
            <a:avLst/>
          </a:prstGeom>
          <a:noFill/>
          <a:ln w="9525">
            <a:noFill/>
            <a:miter lim="800000"/>
            <a:headEnd/>
            <a:tailEnd/>
          </a:ln>
          <a:effectLst/>
        </p:spPr>
        <p:txBody>
          <a:bodyPr wrap="none" anchor="ctr">
            <a:spAutoFit/>
          </a:bodyPr>
          <a:lstStyle/>
          <a:p>
            <a:endParaRPr lang="el-GR" altLang="el-GR" smtClean="0">
              <a:solidFill>
                <a:srgbClr val="000000"/>
              </a:solidFill>
              <a:latin typeface="Arial" charset="0"/>
            </a:endParaRPr>
          </a:p>
        </p:txBody>
      </p:sp>
      <p:sp>
        <p:nvSpPr>
          <p:cNvPr id="79885" name="Text Box 13"/>
          <p:cNvSpPr txBox="1">
            <a:spLocks noChangeArrowheads="1"/>
          </p:cNvSpPr>
          <p:nvPr/>
        </p:nvSpPr>
        <p:spPr bwMode="auto">
          <a:xfrm>
            <a:off x="0" y="2780928"/>
            <a:ext cx="9144000" cy="584775"/>
          </a:xfrm>
          <a:prstGeom prst="rect">
            <a:avLst/>
          </a:prstGeom>
          <a:gradFill rotWithShape="1">
            <a:gsLst>
              <a:gs pos="0">
                <a:srgbClr val="762F00">
                  <a:alpha val="70000"/>
                </a:srgbClr>
              </a:gs>
              <a:gs pos="50000">
                <a:srgbClr val="FF6600">
                  <a:alpha val="80000"/>
                </a:srgbClr>
              </a:gs>
              <a:gs pos="100000">
                <a:srgbClr val="762F00"/>
              </a:gs>
            </a:gsLst>
            <a:lin ang="2700000" scaled="1"/>
          </a:gradFill>
          <a:ln>
            <a:noFill/>
          </a:ln>
          <a:effectLst/>
          <a:extLst/>
        </p:spPr>
        <p:txBody>
          <a:bodyPr wrap="square">
            <a:spAutoFit/>
          </a:bodyPr>
          <a:lstStyle/>
          <a:p>
            <a:pPr algn="ctr">
              <a:spcBef>
                <a:spcPct val="50000"/>
              </a:spcBef>
            </a:pPr>
            <a:r>
              <a:rPr lang="el-GR" sz="3200" b="1" dirty="0" smtClean="0"/>
              <a:t>Μελέτη Εκτίμησης Επαγγελματικού Κινδύνου</a:t>
            </a:r>
            <a:endParaRPr lang="el-GR" sz="3200" b="1" i="1" dirty="0">
              <a:solidFill>
                <a:srgbClr val="FFFF00"/>
              </a:solidFill>
              <a:effectLst>
                <a:outerShdw blurRad="38100" dist="38100" dir="2700000" algn="tl">
                  <a:srgbClr val="000000"/>
                </a:outerShdw>
              </a:effectLst>
              <a:latin typeface="Antique Olive"/>
            </a:endParaRPr>
          </a:p>
        </p:txBody>
      </p:sp>
      <p:sp>
        <p:nvSpPr>
          <p:cNvPr id="79906" name="Text Box 5"/>
          <p:cNvSpPr txBox="1">
            <a:spLocks noChangeArrowheads="1"/>
          </p:cNvSpPr>
          <p:nvPr/>
        </p:nvSpPr>
        <p:spPr bwMode="auto">
          <a:xfrm>
            <a:off x="0" y="4581128"/>
            <a:ext cx="55801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4000" tIns="45000" rIns="54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ctr" eaLnBrk="0" hangingPunct="0">
              <a:buClr>
                <a:srgbClr val="000000"/>
              </a:buClr>
              <a:buSzPct val="100000"/>
              <a:buFont typeface="Times New Roman" pitchFamily="18" charset="0"/>
              <a:buNone/>
              <a:defRPr/>
            </a:pPr>
            <a:r>
              <a:rPr lang="el-GR" altLang="el-GR" sz="2400" b="1" dirty="0" smtClean="0">
                <a:solidFill>
                  <a:srgbClr val="000080"/>
                </a:solidFill>
                <a:effectLst>
                  <a:outerShdw blurRad="38100" dist="38100" dir="2700000" algn="tl">
                    <a:srgbClr val="C0C0C0"/>
                  </a:outerShdw>
                </a:effectLst>
              </a:rPr>
              <a:t>Πύργος, 23 Οκτωβρίου 201</a:t>
            </a:r>
            <a:r>
              <a:rPr lang="en-US" altLang="el-GR" sz="2400" b="1" dirty="0" smtClean="0">
                <a:solidFill>
                  <a:srgbClr val="000080"/>
                </a:solidFill>
                <a:effectLst>
                  <a:outerShdw blurRad="38100" dist="38100" dir="2700000" algn="tl">
                    <a:srgbClr val="C0C0C0"/>
                  </a:outerShdw>
                </a:effectLst>
              </a:rPr>
              <a:t>8</a:t>
            </a:r>
            <a:endParaRPr lang="el-GR" altLang="el-GR" sz="2400" b="1" dirty="0" smtClean="0">
              <a:solidFill>
                <a:srgbClr val="000080"/>
              </a:solidFill>
              <a:effectLst>
                <a:outerShdw blurRad="38100" dist="38100" dir="2700000" algn="tl">
                  <a:srgbClr val="C0C0C0"/>
                </a:outerShdw>
              </a:effectLst>
            </a:endParaRPr>
          </a:p>
          <a:p>
            <a:pPr algn="ctr" eaLnBrk="0" hangingPunct="0">
              <a:buClr>
                <a:srgbClr val="000000"/>
              </a:buClr>
              <a:buSzPct val="100000"/>
              <a:buFont typeface="Times New Roman" pitchFamily="18" charset="0"/>
              <a:buNone/>
              <a:defRPr/>
            </a:pPr>
            <a:r>
              <a:rPr lang="el-GR" altLang="el-GR" sz="1600" b="1" dirty="0" smtClean="0">
                <a:solidFill>
                  <a:srgbClr val="000000"/>
                </a:solidFill>
              </a:rPr>
              <a:t>  </a:t>
            </a:r>
            <a:r>
              <a:rPr lang="el-GR" altLang="el-GR" sz="2000" b="1" dirty="0" smtClean="0">
                <a:solidFill>
                  <a:srgbClr val="000000"/>
                </a:solidFill>
              </a:rPr>
              <a:t>Ημερίδα</a:t>
            </a:r>
            <a:endParaRPr lang="en-GB" altLang="el-GR" sz="2000" b="1" dirty="0" smtClean="0">
              <a:solidFill>
                <a:srgbClr val="000080"/>
              </a:solidFill>
              <a:latin typeface="Myriad Pro Semibold" pitchFamily="32" charset="0"/>
            </a:endParaRPr>
          </a:p>
        </p:txBody>
      </p:sp>
      <p:sp>
        <p:nvSpPr>
          <p:cNvPr id="79909" name="Text Box 37"/>
          <p:cNvSpPr txBox="1">
            <a:spLocks noChangeArrowheads="1"/>
          </p:cNvSpPr>
          <p:nvPr/>
        </p:nvSpPr>
        <p:spPr bwMode="auto">
          <a:xfrm>
            <a:off x="0" y="1844824"/>
            <a:ext cx="5724128" cy="723275"/>
          </a:xfrm>
          <a:prstGeom prst="rect">
            <a:avLst/>
          </a:prstGeom>
          <a:solidFill>
            <a:schemeClr val="bg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600"/>
              </a:spcBef>
              <a:defRPr/>
            </a:pPr>
            <a:r>
              <a:rPr lang="el-GR" altLang="el-GR" b="1" dirty="0" smtClean="0">
                <a:solidFill>
                  <a:srgbClr val="000000"/>
                </a:solidFill>
                <a:effectLst>
                  <a:outerShdw blurRad="38100" dist="38100" dir="2700000" algn="tl">
                    <a:srgbClr val="C0C0C0"/>
                  </a:outerShdw>
                </a:effectLst>
              </a:rPr>
              <a:t>ΕΥΡΩΠΑΙΚΗ </a:t>
            </a:r>
            <a:r>
              <a:rPr lang="el-GR" altLang="el-GR" b="1" dirty="0">
                <a:solidFill>
                  <a:srgbClr val="000000"/>
                </a:solidFill>
                <a:effectLst>
                  <a:outerShdw blurRad="38100" dist="38100" dir="2700000" algn="tl">
                    <a:srgbClr val="C0C0C0"/>
                  </a:outerShdw>
                </a:effectLst>
              </a:rPr>
              <a:t>ΕΚΣΤΡΑΤΕΙΑ: </a:t>
            </a:r>
          </a:p>
          <a:p>
            <a:pPr algn="ctr">
              <a:spcBef>
                <a:spcPts val="600"/>
              </a:spcBef>
              <a:defRPr/>
            </a:pPr>
            <a:r>
              <a:rPr lang="el-GR" altLang="el-GR" b="1" dirty="0">
                <a:solidFill>
                  <a:srgbClr val="000000"/>
                </a:solidFill>
                <a:effectLst>
                  <a:outerShdw blurRad="38100" dist="38100" dir="2700000" algn="tl">
                    <a:srgbClr val="C0C0C0"/>
                  </a:outerShdw>
                </a:effectLst>
              </a:rPr>
              <a:t>«ΑΣΦΑΛΕΙΣ &amp; ΥΓΙΕΙΣ ΧΩΡΟΙ ΕΡΓΑΣΙΑΣ 2018-2019» </a:t>
            </a:r>
            <a:endParaRPr lang="el-GR" altLang="el-GR" b="1" dirty="0">
              <a:solidFill>
                <a:srgbClr val="000000"/>
              </a:solidFill>
            </a:endParaRPr>
          </a:p>
        </p:txBody>
      </p:sp>
      <p:pic>
        <p:nvPicPr>
          <p:cNvPr id="11275" name="Picture 39"/>
          <p:cNvPicPr>
            <a:picLocks noChangeAspect="1" noChangeArrowheads="1"/>
          </p:cNvPicPr>
          <p:nvPr/>
        </p:nvPicPr>
        <p:blipFill>
          <a:blip r:embed="rId5" cstate="print"/>
          <a:srcRect/>
          <a:stretch>
            <a:fillRect/>
          </a:stretch>
        </p:blipFill>
        <p:spPr bwMode="auto">
          <a:xfrm>
            <a:off x="1331640" y="692696"/>
            <a:ext cx="1079500" cy="1035050"/>
          </a:xfrm>
          <a:prstGeom prst="rect">
            <a:avLst/>
          </a:prstGeom>
          <a:noFill/>
          <a:ln w="9525">
            <a:noFill/>
            <a:miter lim="800000"/>
            <a:headEnd/>
            <a:tailEnd/>
          </a:ln>
          <a:effectLst/>
        </p:spPr>
      </p:pic>
      <p:sp>
        <p:nvSpPr>
          <p:cNvPr id="79913" name="Text Box 5"/>
          <p:cNvSpPr txBox="1">
            <a:spLocks noChangeArrowheads="1"/>
          </p:cNvSpPr>
          <p:nvPr/>
        </p:nvSpPr>
        <p:spPr bwMode="auto">
          <a:xfrm>
            <a:off x="0" y="5229200"/>
            <a:ext cx="55801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eaLnBrk="0" hangingPunct="0">
              <a:spcBef>
                <a:spcPts val="800"/>
              </a:spcBef>
              <a:buClr>
                <a:srgbClr val="000000"/>
              </a:buClr>
              <a:buSzPct val="69000"/>
              <a:buFont typeface="StarSymbol" charset="0"/>
              <a:buBlip>
                <a:blip r:embed="rId6"/>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80"/>
                </a:solidFill>
                <a:latin typeface="Myriad Pro Semibold" pitchFamily="32" charset="0"/>
              </a:defRPr>
            </a:lvl1pPr>
            <a:lvl2pPr marL="742950" indent="-285750" defTabSz="449263" eaLnBrk="0" hangingPunct="0">
              <a:spcBef>
                <a:spcPts val="700"/>
              </a:spcBef>
              <a:buClr>
                <a:srgbClr val="000000"/>
              </a:buClr>
              <a:buSzPct val="62000"/>
              <a:buFont typeface="StarSymbol" charset="0"/>
              <a:buBlip>
                <a:blip r:embed="rId7"/>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800000"/>
                </a:solidFill>
                <a:latin typeface="Myriad Pro Semibold" pitchFamily="32" charset="0"/>
              </a:defRPr>
            </a:lvl2pPr>
            <a:lvl3pPr marL="1143000" indent="-228600" defTabSz="449263" eaLnBrk="0" hangingPunct="0">
              <a:spcBef>
                <a:spcPts val="600"/>
              </a:spcBef>
              <a:buClr>
                <a:srgbClr val="00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Myriad Pro" pitchFamily="34" charset="0"/>
              </a:defRPr>
            </a:lvl3pPr>
            <a:lvl4pPr marL="1600200" indent="-228600" defTabSz="449263" eaLnBrk="0" hangingPunct="0">
              <a:spcBef>
                <a:spcPts val="500"/>
              </a:spcBef>
              <a:buClr>
                <a:srgbClr val="00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Myriad Pro" pitchFamily="34" charset="0"/>
              </a:defRPr>
            </a:lvl4pPr>
            <a:lvl5pPr marL="2057400" indent="-228600" defTabSz="449263" eaLnBrk="0" hangingPunct="0">
              <a:spcBef>
                <a:spcPts val="500"/>
              </a:spcBef>
              <a:buClr>
                <a:srgbClr val="00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yriad Pro" pitchFamily="34" charset="0"/>
              </a:defRPr>
            </a:lvl5pPr>
            <a:lvl6pPr marL="2514600" indent="-228600" defTabSz="449263" eaLnBrk="0" fontAlgn="base" hangingPunct="0">
              <a:spcBef>
                <a:spcPts val="500"/>
              </a:spcBef>
              <a:spcAft>
                <a:spcPct val="0"/>
              </a:spcAft>
              <a:buClr>
                <a:srgbClr val="00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yriad Pro" pitchFamily="34" charset="0"/>
              </a:defRPr>
            </a:lvl6pPr>
            <a:lvl7pPr marL="2971800" indent="-228600" defTabSz="449263" eaLnBrk="0" fontAlgn="base" hangingPunct="0">
              <a:spcBef>
                <a:spcPts val="500"/>
              </a:spcBef>
              <a:spcAft>
                <a:spcPct val="0"/>
              </a:spcAft>
              <a:buClr>
                <a:srgbClr val="00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yriad Pro" pitchFamily="34" charset="0"/>
              </a:defRPr>
            </a:lvl7pPr>
            <a:lvl8pPr marL="3429000" indent="-228600" defTabSz="449263" eaLnBrk="0" fontAlgn="base" hangingPunct="0">
              <a:spcBef>
                <a:spcPts val="500"/>
              </a:spcBef>
              <a:spcAft>
                <a:spcPct val="0"/>
              </a:spcAft>
              <a:buClr>
                <a:srgbClr val="00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yriad Pro" pitchFamily="34" charset="0"/>
              </a:defRPr>
            </a:lvl8pPr>
            <a:lvl9pPr marL="3886200" indent="-228600" defTabSz="449263" eaLnBrk="0" fontAlgn="base" hangingPunct="0">
              <a:spcBef>
                <a:spcPts val="500"/>
              </a:spcBef>
              <a:spcAft>
                <a:spcPct val="0"/>
              </a:spcAft>
              <a:buClr>
                <a:srgbClr val="00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yriad Pro" pitchFamily="34" charset="0"/>
              </a:defRPr>
            </a:lvl9pPr>
          </a:lstStyle>
          <a:p>
            <a:pPr algn="ctr">
              <a:spcBef>
                <a:spcPct val="0"/>
              </a:spcBef>
              <a:buSzPct val="100000"/>
              <a:buFont typeface="Times New Roman" pitchFamily="18" charset="0"/>
              <a:buNone/>
              <a:defRPr/>
            </a:pPr>
            <a:r>
              <a:rPr lang="el-GR" altLang="el-GR" sz="2400" b="1" dirty="0" smtClean="0">
                <a:solidFill>
                  <a:srgbClr val="990099"/>
                </a:solidFill>
                <a:effectLst>
                  <a:outerShdw blurRad="38100" dist="38100" dir="2700000" algn="tl">
                    <a:srgbClr val="000000">
                      <a:alpha val="43137"/>
                    </a:srgbClr>
                  </a:outerShdw>
                </a:effectLst>
                <a:latin typeface="Arial" charset="0"/>
              </a:rPr>
              <a:t>Επιμελητήριο Ηλείας, Πύργος</a:t>
            </a:r>
            <a:r>
              <a:rPr lang="el-GR" altLang="el-GR" sz="2800" b="1" dirty="0" smtClean="0">
                <a:effectLst>
                  <a:outerShdw blurRad="38100" dist="38100" dir="2700000" algn="tl">
                    <a:srgbClr val="000000">
                      <a:alpha val="43137"/>
                    </a:srgbClr>
                  </a:outerShdw>
                </a:effectLst>
                <a:latin typeface="Arial" charset="0"/>
              </a:rPr>
              <a:t> </a:t>
            </a:r>
            <a:endParaRPr lang="en-GB" altLang="el-GR" sz="1800" b="1" dirty="0" smtClean="0">
              <a:effectLst>
                <a:outerShdw blurRad="38100" dist="38100" dir="2700000" algn="tl">
                  <a:srgbClr val="000000">
                    <a:alpha val="43137"/>
                  </a:srgbClr>
                </a:outerShdw>
              </a:effectLst>
            </a:endParaRPr>
          </a:p>
        </p:txBody>
      </p:sp>
      <p:pic>
        <p:nvPicPr>
          <p:cNvPr id="11277" name="Picture 16"/>
          <p:cNvPicPr>
            <a:picLocks noChangeAspect="1" noChangeArrowheads="1"/>
          </p:cNvPicPr>
          <p:nvPr/>
        </p:nvPicPr>
        <p:blipFill>
          <a:blip r:embed="rId8" cstate="print"/>
          <a:srcRect/>
          <a:stretch>
            <a:fillRect/>
          </a:stretch>
        </p:blipFill>
        <p:spPr bwMode="auto">
          <a:xfrm>
            <a:off x="7510463" y="0"/>
            <a:ext cx="1593850" cy="598488"/>
          </a:xfrm>
          <a:prstGeom prst="rect">
            <a:avLst/>
          </a:prstGeom>
          <a:noFill/>
          <a:ln w="9525">
            <a:noFill/>
            <a:miter lim="800000"/>
            <a:headEnd/>
            <a:tailEnd/>
          </a:ln>
        </p:spPr>
      </p:pic>
      <p:pic>
        <p:nvPicPr>
          <p:cNvPr id="11278" name="Picture 17"/>
          <p:cNvPicPr>
            <a:picLocks noChangeAspect="1" noChangeArrowheads="1"/>
          </p:cNvPicPr>
          <p:nvPr/>
        </p:nvPicPr>
        <p:blipFill>
          <a:blip r:embed="rId9" cstate="print"/>
          <a:srcRect/>
          <a:stretch>
            <a:fillRect/>
          </a:stretch>
        </p:blipFill>
        <p:spPr bwMode="auto">
          <a:xfrm>
            <a:off x="4139952" y="908720"/>
            <a:ext cx="666750" cy="628650"/>
          </a:xfrm>
          <a:prstGeom prst="rect">
            <a:avLst/>
          </a:prstGeom>
          <a:noFill/>
          <a:ln w="9525">
            <a:noFill/>
            <a:miter lim="800000"/>
            <a:headEnd/>
            <a:tailEnd/>
          </a:ln>
        </p:spPr>
      </p:pic>
      <p:grpSp>
        <p:nvGrpSpPr>
          <p:cNvPr id="2" name="Ομάδα 1"/>
          <p:cNvGrpSpPr>
            <a:grpSpLocks/>
          </p:cNvGrpSpPr>
          <p:nvPr/>
        </p:nvGrpSpPr>
        <p:grpSpPr bwMode="auto">
          <a:xfrm>
            <a:off x="0" y="0"/>
            <a:ext cx="4824536" cy="692696"/>
            <a:chOff x="0" y="0"/>
            <a:chExt cx="4572000" cy="606266"/>
          </a:xfrm>
        </p:grpSpPr>
        <p:pic>
          <p:nvPicPr>
            <p:cNvPr id="11280" name="Picture 18"/>
            <p:cNvPicPr>
              <a:picLocks noChangeAspect="1" noChangeArrowheads="1"/>
            </p:cNvPicPr>
            <p:nvPr/>
          </p:nvPicPr>
          <p:blipFill>
            <a:blip r:embed="rId10" cstate="print"/>
            <a:srcRect/>
            <a:stretch>
              <a:fillRect/>
            </a:stretch>
          </p:blipFill>
          <p:spPr bwMode="auto">
            <a:xfrm>
              <a:off x="709846" y="15081"/>
              <a:ext cx="3862154" cy="507207"/>
            </a:xfrm>
            <a:prstGeom prst="rect">
              <a:avLst/>
            </a:prstGeom>
            <a:noFill/>
            <a:ln w="9525">
              <a:noFill/>
              <a:miter lim="800000"/>
              <a:headEnd/>
              <a:tailEnd/>
            </a:ln>
          </p:spPr>
        </p:pic>
        <p:pic>
          <p:nvPicPr>
            <p:cNvPr id="11281" name="Picture 19"/>
            <p:cNvPicPr>
              <a:picLocks noChangeAspect="1" noChangeArrowheads="1"/>
            </p:cNvPicPr>
            <p:nvPr/>
          </p:nvPicPr>
          <p:blipFill>
            <a:blip r:embed="rId11" cstate="print"/>
            <a:srcRect/>
            <a:stretch>
              <a:fillRect/>
            </a:stretch>
          </p:blipFill>
          <p:spPr bwMode="auto">
            <a:xfrm>
              <a:off x="0" y="0"/>
              <a:ext cx="751046" cy="606266"/>
            </a:xfrm>
            <a:prstGeom prst="rect">
              <a:avLst/>
            </a:prstGeom>
            <a:noFill/>
            <a:ln w="9525">
              <a:noFill/>
              <a:miter lim="800000"/>
              <a:headEnd/>
              <a:tailEnd/>
            </a:ln>
          </p:spPr>
        </p:pic>
      </p:grpSp>
      <p:sp>
        <p:nvSpPr>
          <p:cNvPr id="17" name="Text Box 14"/>
          <p:cNvSpPr txBox="1">
            <a:spLocks noChangeArrowheads="1"/>
          </p:cNvSpPr>
          <p:nvPr/>
        </p:nvSpPr>
        <p:spPr bwMode="auto">
          <a:xfrm>
            <a:off x="3779838" y="5861050"/>
            <a:ext cx="5364162" cy="1006429"/>
          </a:xfrm>
          <a:prstGeom prst="rect">
            <a:avLst/>
          </a:prstGeom>
          <a:noFill/>
          <a:ln w="9525">
            <a:noFill/>
            <a:miter lim="800000"/>
            <a:headEnd/>
            <a:tailEnd/>
          </a:ln>
          <a:effectLst/>
        </p:spPr>
        <p:txBody>
          <a:bodyPr>
            <a:spAutoFit/>
          </a:bodyPr>
          <a:lstStyle/>
          <a:p>
            <a:pPr algn="ctr">
              <a:spcBef>
                <a:spcPct val="50000"/>
              </a:spcBef>
            </a:pPr>
            <a:r>
              <a:rPr lang="el-GR" altLang="ko-KR" b="1" i="1" dirty="0" smtClean="0">
                <a:solidFill>
                  <a:srgbClr val="800000"/>
                </a:solidFill>
                <a:effectLst>
                  <a:outerShdw blurRad="38100" dist="38100" dir="2700000" algn="tl">
                    <a:srgbClr val="C0C0C0"/>
                  </a:outerShdw>
                </a:effectLst>
                <a:latin typeface="Verdana" pitchFamily="34" charset="0"/>
              </a:rPr>
              <a:t>Φ</a:t>
            </a:r>
            <a:r>
              <a:rPr lang="en-US" altLang="ko-KR" b="1" i="1" dirty="0" smtClean="0">
                <a:solidFill>
                  <a:srgbClr val="800000"/>
                </a:solidFill>
                <a:effectLst>
                  <a:outerShdw blurRad="38100" dist="38100" dir="2700000" algn="tl">
                    <a:srgbClr val="C0C0C0"/>
                  </a:outerShdw>
                </a:effectLst>
                <a:latin typeface="Verdana" pitchFamily="34" charset="0"/>
                <a:ea typeface="Gulim" pitchFamily="34" charset="-127"/>
              </a:rPr>
              <a:t>.</a:t>
            </a:r>
            <a:r>
              <a:rPr lang="el-GR" altLang="ko-KR" b="1" i="1" dirty="0" err="1" smtClean="0">
                <a:solidFill>
                  <a:srgbClr val="800000"/>
                </a:solidFill>
                <a:effectLst>
                  <a:outerShdw blurRad="38100" dist="38100" dir="2700000" algn="tl">
                    <a:srgbClr val="C0C0C0"/>
                  </a:outerShdw>
                </a:effectLst>
                <a:latin typeface="Verdana" pitchFamily="34" charset="0"/>
              </a:rPr>
              <a:t>Μοσχόπουλος</a:t>
            </a:r>
            <a:endParaRPr lang="en-US" altLang="ko-KR" b="1" i="1" dirty="0">
              <a:solidFill>
                <a:srgbClr val="800000"/>
              </a:solidFill>
              <a:effectLst>
                <a:outerShdw blurRad="38100" dist="38100" dir="2700000" algn="tl">
                  <a:srgbClr val="C0C0C0"/>
                </a:outerShdw>
              </a:effectLst>
              <a:latin typeface="Verdana" pitchFamily="34" charset="0"/>
              <a:ea typeface="Gulim" pitchFamily="34" charset="-127"/>
            </a:endParaRPr>
          </a:p>
          <a:p>
            <a:pPr algn="ctr">
              <a:lnSpc>
                <a:spcPct val="80000"/>
              </a:lnSpc>
              <a:spcBef>
                <a:spcPct val="40000"/>
              </a:spcBef>
            </a:pPr>
            <a:r>
              <a:rPr lang="el-GR" b="1" dirty="0" smtClean="0">
                <a:solidFill>
                  <a:schemeClr val="tx2"/>
                </a:solidFill>
              </a:rPr>
              <a:t>Δ/ΝΣΗ ΥΓΕΙΑΣ ΚΑΙ ΑΣΦΑΛΕΙΑΣ ΣΤΗΝ ΕΡΓΑΣΙΑ</a:t>
            </a:r>
            <a:endParaRPr lang="en-US" b="1" dirty="0">
              <a:solidFill>
                <a:schemeClr val="tx2"/>
              </a:solidFill>
            </a:endParaRPr>
          </a:p>
          <a:p>
            <a:pPr algn="ctr">
              <a:spcBef>
                <a:spcPct val="10000"/>
              </a:spcBef>
            </a:pPr>
            <a:r>
              <a:rPr lang="el-GR" b="1" dirty="0">
                <a:solidFill>
                  <a:srgbClr val="000000"/>
                </a:solidFill>
              </a:rPr>
              <a:t>(πληροφορίες: </a:t>
            </a:r>
            <a:r>
              <a:rPr lang="el-GR" b="1" dirty="0" smtClean="0">
                <a:solidFill>
                  <a:srgbClr val="000000"/>
                </a:solidFill>
              </a:rPr>
              <a:t>213-1516 650</a:t>
            </a:r>
            <a:r>
              <a:rPr lang="el-GR" b="1" dirty="0">
                <a:solidFill>
                  <a:srgbClr val="000000"/>
                </a:solidFill>
              </a:rPr>
              <a:t>,  </a:t>
            </a:r>
            <a:r>
              <a:rPr lang="en-US" b="1" dirty="0">
                <a:solidFill>
                  <a:srgbClr val="000000"/>
                </a:solidFill>
              </a:rPr>
              <a:t>www.ypakp.gr)</a:t>
            </a:r>
            <a:endParaRPr lang="el-GR" b="1" dirty="0">
              <a:solidFill>
                <a:srgbClr val="000000"/>
              </a:solidFill>
            </a:endParaRPr>
          </a:p>
        </p:txBody>
      </p:sp>
      <p:sp>
        <p:nvSpPr>
          <p:cNvPr id="18" name="17 - TextBox"/>
          <p:cNvSpPr txBox="1"/>
          <p:nvPr/>
        </p:nvSpPr>
        <p:spPr>
          <a:xfrm>
            <a:off x="0" y="3429000"/>
            <a:ext cx="5652120" cy="120032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2700000" scaled="0"/>
          </a:gradFill>
        </p:spPr>
        <p:txBody>
          <a:bodyPr wrap="square" rtlCol="0">
            <a:spAutoFit/>
          </a:bodyPr>
          <a:lstStyle/>
          <a:p>
            <a:r>
              <a:rPr lang="el-GR" b="1" u="sng" dirty="0" smtClean="0">
                <a:solidFill>
                  <a:srgbClr val="FF0000"/>
                </a:solidFill>
              </a:rPr>
              <a:t>Ε Κ Δ Η Λ Ω Σ Η:</a:t>
            </a:r>
          </a:p>
          <a:p>
            <a:r>
              <a:rPr lang="el-GR" sz="800" b="1" dirty="0" err="1" smtClean="0">
                <a:solidFill>
                  <a:schemeClr val="accent6"/>
                </a:solidFill>
              </a:rPr>
              <a:t>≪</a:t>
            </a:r>
            <a:r>
              <a:rPr lang="el-GR" b="1" dirty="0" err="1" smtClean="0">
                <a:solidFill>
                  <a:schemeClr val="accent6"/>
                </a:solidFill>
              </a:rPr>
              <a:t>Προαγωγή</a:t>
            </a:r>
            <a:r>
              <a:rPr lang="el-GR" b="1" dirty="0" smtClean="0">
                <a:solidFill>
                  <a:schemeClr val="accent6"/>
                </a:solidFill>
              </a:rPr>
              <a:t> των θεμάτων Υγείας και Ασφάλειας στην Εργασία (ΥΑΕ) στο χώρο των μικρομεσαίων και των </a:t>
            </a:r>
            <a:r>
              <a:rPr lang="el-GR" b="1" dirty="0" err="1" smtClean="0">
                <a:solidFill>
                  <a:schemeClr val="accent6"/>
                </a:solidFill>
              </a:rPr>
              <a:t>̟πολύ</a:t>
            </a:r>
            <a:r>
              <a:rPr lang="el-GR" b="1" dirty="0" smtClean="0">
                <a:solidFill>
                  <a:schemeClr val="accent6"/>
                </a:solidFill>
              </a:rPr>
              <a:t> μικρών </a:t>
            </a:r>
            <a:r>
              <a:rPr lang="el-GR" b="1" dirty="0" err="1" smtClean="0">
                <a:solidFill>
                  <a:schemeClr val="accent6"/>
                </a:solidFill>
              </a:rPr>
              <a:t>ε̟ιχειρήσεων</a:t>
            </a:r>
            <a:r>
              <a:rPr lang="el-GR" sz="800" b="1" dirty="0" err="1" smtClean="0">
                <a:solidFill>
                  <a:schemeClr val="accent6"/>
                </a:solidFill>
              </a:rPr>
              <a:t>≫</a:t>
            </a:r>
            <a:endParaRPr lang="el-GR" sz="800" dirty="0">
              <a:solidFill>
                <a:schemeClr val="accent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9909"/>
                                        </p:tgtEl>
                                        <p:attrNameLst>
                                          <p:attrName>style.visibility</p:attrName>
                                        </p:attrNameLst>
                                      </p:cBhvr>
                                      <p:to>
                                        <p:strVal val="visible"/>
                                      </p:to>
                                    </p:set>
                                    <p:animEffect transition="in" filter="fade">
                                      <p:cBhvr>
                                        <p:cTn id="7" dur="500"/>
                                        <p:tgtEl>
                                          <p:spTgt spid="79909"/>
                                        </p:tgtEl>
                                      </p:cBhvr>
                                    </p:animEffect>
                                    <p:anim calcmode="lin" valueType="num">
                                      <p:cBhvr>
                                        <p:cTn id="8" dur="500" fill="hold"/>
                                        <p:tgtEl>
                                          <p:spTgt spid="79909"/>
                                        </p:tgtEl>
                                        <p:attrNameLst>
                                          <p:attrName>ppt_x</p:attrName>
                                        </p:attrNameLst>
                                      </p:cBhvr>
                                      <p:tavLst>
                                        <p:tav tm="0">
                                          <p:val>
                                            <p:strVal val="#ppt_x-.1"/>
                                          </p:val>
                                        </p:tav>
                                        <p:tav tm="100000">
                                          <p:val>
                                            <p:strVal val="#ppt_x"/>
                                          </p:val>
                                        </p:tav>
                                      </p:tavLst>
                                    </p:anim>
                                    <p:anim calcmode="lin" valueType="num">
                                      <p:cBhvr>
                                        <p:cTn id="9" dur="500" fill="hold"/>
                                        <p:tgtEl>
                                          <p:spTgt spid="79909"/>
                                        </p:tgtEl>
                                        <p:attrNameLst>
                                          <p:attrName>ppt_y</p:attrName>
                                        </p:attrNameLst>
                                      </p:cBhvr>
                                      <p:tavLst>
                                        <p:tav tm="0">
                                          <p:val>
                                            <p:strVal val="#ppt_y"/>
                                          </p:val>
                                        </p:tav>
                                        <p:tav tm="100000">
                                          <p:val>
                                            <p:strVal val="#ppt_y"/>
                                          </p:val>
                                        </p:tav>
                                      </p:tavLst>
                                    </p:anim>
                                  </p:childTnLst>
                                </p:cTn>
                              </p:par>
                              <p:par>
                                <p:cTn id="10" presetID="4" presetClass="entr" presetSubtype="16" fill="hold" grpId="0" nodeType="withEffect">
                                  <p:stCondLst>
                                    <p:cond delay="0"/>
                                  </p:stCondLst>
                                  <p:childTnLst>
                                    <p:set>
                                      <p:cBhvr>
                                        <p:cTn id="11" dur="1" fill="hold">
                                          <p:stCondLst>
                                            <p:cond delay="0"/>
                                          </p:stCondLst>
                                        </p:cTn>
                                        <p:tgtEl>
                                          <p:spTgt spid="79906"/>
                                        </p:tgtEl>
                                        <p:attrNameLst>
                                          <p:attrName>style.visibility</p:attrName>
                                        </p:attrNameLst>
                                      </p:cBhvr>
                                      <p:to>
                                        <p:strVal val="visible"/>
                                      </p:to>
                                    </p:set>
                                    <p:animEffect transition="in" filter="box(in)">
                                      <p:cBhvr>
                                        <p:cTn id="12" dur="1000"/>
                                        <p:tgtEl>
                                          <p:spTgt spid="79906"/>
                                        </p:tgtEl>
                                      </p:cBhvr>
                                    </p:animEffect>
                                  </p:childTnLst>
                                </p:cTn>
                              </p:par>
                              <p:par>
                                <p:cTn id="13" presetID="55" presetClass="entr" presetSubtype="0" fill="hold" nodeType="withEffect">
                                  <p:stCondLst>
                                    <p:cond delay="0"/>
                                  </p:stCondLst>
                                  <p:childTnLst>
                                    <p:set>
                                      <p:cBhvr>
                                        <p:cTn id="14" dur="1" fill="hold">
                                          <p:stCondLst>
                                            <p:cond delay="0"/>
                                          </p:stCondLst>
                                        </p:cTn>
                                        <p:tgtEl>
                                          <p:spTgt spid="79885"/>
                                        </p:tgtEl>
                                        <p:attrNameLst>
                                          <p:attrName>style.visibility</p:attrName>
                                        </p:attrNameLst>
                                      </p:cBhvr>
                                      <p:to>
                                        <p:strVal val="visible"/>
                                      </p:to>
                                    </p:set>
                                    <p:anim calcmode="lin" valueType="num">
                                      <p:cBhvr>
                                        <p:cTn id="15" dur="500" fill="hold"/>
                                        <p:tgtEl>
                                          <p:spTgt spid="79885"/>
                                        </p:tgtEl>
                                        <p:attrNameLst>
                                          <p:attrName>ppt_w</p:attrName>
                                        </p:attrNameLst>
                                      </p:cBhvr>
                                      <p:tavLst>
                                        <p:tav tm="0">
                                          <p:val>
                                            <p:strVal val="#ppt_w*0.70"/>
                                          </p:val>
                                        </p:tav>
                                        <p:tav tm="100000">
                                          <p:val>
                                            <p:strVal val="#ppt_w"/>
                                          </p:val>
                                        </p:tav>
                                      </p:tavLst>
                                    </p:anim>
                                    <p:anim calcmode="lin" valueType="num">
                                      <p:cBhvr>
                                        <p:cTn id="16" dur="500" fill="hold"/>
                                        <p:tgtEl>
                                          <p:spTgt spid="79885"/>
                                        </p:tgtEl>
                                        <p:attrNameLst>
                                          <p:attrName>ppt_h</p:attrName>
                                        </p:attrNameLst>
                                      </p:cBhvr>
                                      <p:tavLst>
                                        <p:tav tm="0">
                                          <p:val>
                                            <p:strVal val="#ppt_h"/>
                                          </p:val>
                                        </p:tav>
                                        <p:tav tm="100000">
                                          <p:val>
                                            <p:strVal val="#ppt_h"/>
                                          </p:val>
                                        </p:tav>
                                      </p:tavLst>
                                    </p:anim>
                                    <p:animEffect transition="in" filter="fade">
                                      <p:cBhvr>
                                        <p:cTn id="17" dur="500"/>
                                        <p:tgtEl>
                                          <p:spTgt spid="7988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913"/>
                                        </p:tgtEl>
                                        <p:attrNameLst>
                                          <p:attrName>style.visibility</p:attrName>
                                        </p:attrNameLst>
                                      </p:cBhvr>
                                      <p:to>
                                        <p:strVal val="visible"/>
                                      </p:to>
                                    </p:set>
                                    <p:animEffect transition="in" filter="fade">
                                      <p:cBhvr>
                                        <p:cTn id="20" dur="500"/>
                                        <p:tgtEl>
                                          <p:spTgt spid="79913"/>
                                        </p:tgtEl>
                                      </p:cBhvr>
                                    </p:animEffect>
                                  </p:childTnLst>
                                </p:cTn>
                              </p:par>
                            </p:childTnLst>
                          </p:cTn>
                        </p:par>
                        <p:par>
                          <p:cTn id="21" fill="hold">
                            <p:stCondLst>
                              <p:cond delay="34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1"/>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6" grpId="0"/>
      <p:bldP spid="79909" grpId="0" animBg="1"/>
      <p:bldP spid="799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7890" name="Rectangle 2" descr="White marble"/>
          <p:cNvSpPr>
            <a:spLocks noGrp="1" noChangeArrowheads="1"/>
          </p:cNvSpPr>
          <p:nvPr>
            <p:ph type="title"/>
          </p:nvPr>
        </p:nvSpPr>
        <p:spPr>
          <a:xfrm>
            <a:off x="0" y="0"/>
            <a:ext cx="9144000" cy="669925"/>
          </a:xfrm>
          <a:blipFill dpi="0" rotWithShape="0">
            <a:blip r:embed="rId3" cstate="print"/>
            <a:srcRect/>
            <a:tile tx="0" ty="0" sx="100000" sy="100000" flip="none" algn="tl"/>
          </a:blipFill>
        </p:spPr>
        <p:txBody>
          <a:bodyPr/>
          <a:lstStyle/>
          <a:p>
            <a:pPr eaLnBrk="1" hangingPunct="1">
              <a:defRPr/>
            </a:pPr>
            <a:r>
              <a:rPr lang="el-GR" altLang="el-GR" sz="3600" b="1" i="1" u="sng" smtClean="0">
                <a:effectLst>
                  <a:outerShdw blurRad="38100" dist="38100" dir="2700000" algn="tl">
                    <a:srgbClr val="C0C0C0"/>
                  </a:outerShdw>
                </a:effectLst>
                <a:latin typeface="Britannic Bold" pitchFamily="34" charset="0"/>
              </a:rPr>
              <a:t>ΧΩΡΙΣΜΟΣ ΤΜΗΜΑΤΩΝ ΕΠΙΧΕΙΡΗΣΗΣ</a:t>
            </a:r>
            <a:endParaRPr lang="en-GB" altLang="el-GR" sz="3600" b="1" i="1" u="sng" smtClean="0">
              <a:effectLst>
                <a:outerShdw blurRad="38100" dist="38100" dir="2700000" algn="tl">
                  <a:srgbClr val="C0C0C0"/>
                </a:outerShdw>
              </a:effectLst>
              <a:latin typeface="Britannic Bold" pitchFamily="34" charset="0"/>
            </a:endParaRPr>
          </a:p>
        </p:txBody>
      </p:sp>
      <p:sp>
        <p:nvSpPr>
          <p:cNvPr id="37891" name="Rectangle 3"/>
          <p:cNvSpPr>
            <a:spLocks noGrp="1" noChangeArrowheads="1"/>
          </p:cNvSpPr>
          <p:nvPr>
            <p:ph type="body" idx="1"/>
          </p:nvPr>
        </p:nvSpPr>
        <p:spPr>
          <a:xfrm>
            <a:off x="0" y="620713"/>
            <a:ext cx="9144000" cy="6237287"/>
          </a:xfrm>
          <a:extLst>
            <a:ext uri="{909E8E84-426E-40DD-AFC4-6F175D3DCCD1}">
              <a14:hiddenFill xmlns:a14="http://schemas.microsoft.com/office/drawing/2010/main">
                <a:solidFill>
                  <a:srgbClr val="FFFFFF"/>
                </a:solidFill>
              </a14:hiddenFill>
            </a:ext>
          </a:extLst>
        </p:spPr>
        <p:txBody>
          <a:bodyPr/>
          <a:lstStyle/>
          <a:p>
            <a:pPr eaLnBrk="1" hangingPunct="1">
              <a:lnSpc>
                <a:spcPct val="80000"/>
              </a:lnSpc>
              <a:spcBef>
                <a:spcPct val="0"/>
              </a:spcBef>
              <a:defRPr/>
            </a:pPr>
            <a:r>
              <a:rPr lang="el-GR" altLang="el-GR" sz="2800" b="1" smtClean="0">
                <a:solidFill>
                  <a:srgbClr val="FFFF99"/>
                </a:solidFill>
                <a:effectLst>
                  <a:outerShdw blurRad="38100" dist="38100" dir="2700000" algn="tl">
                    <a:srgbClr val="000000"/>
                  </a:outerShdw>
                </a:effectLst>
              </a:rPr>
              <a:t>Για κάθε τομέα βρίσκουμε τα μέρη από τα οποία αποτελείται. </a:t>
            </a:r>
            <a:r>
              <a:rPr lang="el-GR" altLang="el-GR" sz="2800" b="1" smtClean="0">
                <a:solidFill>
                  <a:srgbClr val="CCFFFF"/>
                </a:solidFill>
                <a:effectLst>
                  <a:outerShdw blurRad="38100" dist="38100" dir="2700000" algn="tl">
                    <a:srgbClr val="000000"/>
                  </a:outerShdw>
                </a:effectLst>
              </a:rPr>
              <a:t>Π.χ. για το τομέα φυσικοί παράγοντες συστατικά είναι θόρυβος, δονήσεις, θερμοκρασία, υγρασία, εξαερισμός, φωτισμός.</a:t>
            </a:r>
            <a:r>
              <a:rPr lang="en-GB" altLang="el-GR" sz="2800" b="1" smtClean="0">
                <a:solidFill>
                  <a:srgbClr val="FFFF99"/>
                </a:solidFill>
                <a:effectLst>
                  <a:outerShdw blurRad="38100" dist="38100" dir="2700000" algn="tl">
                    <a:srgbClr val="000000"/>
                  </a:outerShdw>
                </a:effectLst>
              </a:rPr>
              <a:t> </a:t>
            </a:r>
            <a:endParaRPr lang="el-GR" altLang="el-GR" sz="2800" b="1" smtClean="0">
              <a:solidFill>
                <a:srgbClr val="FFFF99"/>
              </a:solidFill>
              <a:effectLst>
                <a:outerShdw blurRad="38100" dist="38100" dir="2700000" algn="tl">
                  <a:srgbClr val="000000"/>
                </a:outerShdw>
              </a:effectLst>
            </a:endParaRPr>
          </a:p>
          <a:p>
            <a:pPr eaLnBrk="1" hangingPunct="1">
              <a:lnSpc>
                <a:spcPct val="80000"/>
              </a:lnSpc>
              <a:spcBef>
                <a:spcPct val="0"/>
              </a:spcBef>
              <a:defRPr/>
            </a:pPr>
            <a:r>
              <a:rPr lang="el-GR" altLang="el-GR" sz="2800" b="1" smtClean="0">
                <a:solidFill>
                  <a:srgbClr val="FFFF99"/>
                </a:solidFill>
                <a:effectLst>
                  <a:outerShdw blurRad="38100" dist="38100" dir="2700000" algn="tl">
                    <a:srgbClr val="000000"/>
                  </a:outerShdw>
                </a:effectLst>
              </a:rPr>
              <a:t>Για κάθε συστατικό ψάχνουμε τις πιθανές πηγές κινδύνου και τους κινδύνους. </a:t>
            </a:r>
            <a:r>
              <a:rPr lang="el-GR" altLang="el-GR" sz="2800" b="1" smtClean="0">
                <a:solidFill>
                  <a:srgbClr val="CCFFFF"/>
                </a:solidFill>
                <a:effectLst>
                  <a:outerShdw blurRad="38100" dist="38100" dir="2700000" algn="tl">
                    <a:srgbClr val="000000"/>
                  </a:outerShdw>
                </a:effectLst>
              </a:rPr>
              <a:t>Για τον θόρυβο π.χ. </a:t>
            </a:r>
            <a:r>
              <a:rPr lang="el-GR" altLang="el-GR" sz="2800" b="1" u="sng" smtClean="0">
                <a:solidFill>
                  <a:srgbClr val="CCFFFF"/>
                </a:solidFill>
                <a:effectLst>
                  <a:outerShdw blurRad="38100" dist="38100" dir="2700000" algn="tl">
                    <a:srgbClr val="000000"/>
                  </a:outerShdw>
                </a:effectLst>
              </a:rPr>
              <a:t>κίνδυνος</a:t>
            </a:r>
            <a:r>
              <a:rPr lang="el-GR" altLang="el-GR" sz="2800" b="1" smtClean="0">
                <a:solidFill>
                  <a:srgbClr val="CCFFFF"/>
                </a:solidFill>
                <a:effectLst>
                  <a:outerShdw blurRad="38100" dist="38100" dir="2700000" algn="tl">
                    <a:srgbClr val="000000"/>
                  </a:outerShdw>
                </a:effectLst>
              </a:rPr>
              <a:t> είναι η έκθεση των εργαζομένων σε υψηλό θόρυβο-πηγή κινδύνου τα μηχανήματα που τον παράγουν, </a:t>
            </a:r>
            <a:r>
              <a:rPr lang="el-GR" altLang="el-GR" sz="2800" b="1" u="sng" smtClean="0">
                <a:solidFill>
                  <a:srgbClr val="CCFFFF"/>
                </a:solidFill>
                <a:effectLst>
                  <a:outerShdw blurRad="38100" dist="38100" dir="2700000" algn="tl">
                    <a:srgbClr val="000000"/>
                  </a:outerShdw>
                </a:effectLst>
              </a:rPr>
              <a:t>βλάβες</a:t>
            </a:r>
            <a:r>
              <a:rPr lang="el-GR" altLang="el-GR" sz="2800" b="1" smtClean="0">
                <a:solidFill>
                  <a:srgbClr val="CCFFFF"/>
                </a:solidFill>
                <a:effectLst>
                  <a:outerShdw blurRad="38100" dist="38100" dir="2700000" algn="tl">
                    <a:srgbClr val="000000"/>
                  </a:outerShdw>
                </a:effectLst>
              </a:rPr>
              <a:t> η μείωση της δυνατότητας ακοής των εργαζόμενους, με συνέπειες αύξηση εκνευρισμού και στρες, μείωση συγκέντρωσης και δυνατοτήτων αποφυγής ατυχήματος, άρα αύξηση πιθανότητας ατυχήματος.</a:t>
            </a:r>
          </a:p>
          <a:p>
            <a:pPr eaLnBrk="1" hangingPunct="1">
              <a:lnSpc>
                <a:spcPct val="80000"/>
              </a:lnSpc>
              <a:spcBef>
                <a:spcPct val="0"/>
              </a:spcBef>
              <a:defRPr/>
            </a:pPr>
            <a:r>
              <a:rPr lang="el-GR" altLang="el-GR" sz="2800" b="1" smtClean="0">
                <a:solidFill>
                  <a:srgbClr val="FFFF99"/>
                </a:solidFill>
                <a:effectLst>
                  <a:outerShdw blurRad="38100" dist="38100" dir="2700000" algn="tl">
                    <a:srgbClr val="000000"/>
                  </a:outerShdw>
                </a:effectLst>
              </a:rPr>
              <a:t>Αφού αυτή η ενέργεια γίνει για όλους τους τομείς και τα τμήματα, καταγράφονται όλοι οι πιθανοί παράγοντες που εμπεριέχουν τους κινδύνους </a:t>
            </a:r>
            <a:r>
              <a:rPr lang="el-GR" altLang="el-GR" sz="2800" b="1" smtClean="0">
                <a:solidFill>
                  <a:srgbClr val="CCFFFF"/>
                </a:solidFill>
                <a:effectLst>
                  <a:outerShdw blurRad="38100" dist="38100" dir="2700000" algn="tl">
                    <a:srgbClr val="000000"/>
                  </a:outerShdw>
                </a:effectLst>
              </a:rPr>
              <a:t>(π.χ. όλα τα μηχανήματα ή εγκαταστάσεις που μπορεί να παράγουν υψηλό θόρυβο).</a:t>
            </a:r>
            <a:endParaRPr lang="en-GB" altLang="el-GR" sz="2800" b="1" smtClean="0">
              <a:solidFill>
                <a:srgbClr val="CCFFFF"/>
              </a:solidFill>
              <a:effectLst>
                <a:outerShdw blurRad="38100" dist="38100" dir="2700000" algn="tl">
                  <a:srgbClr val="000000"/>
                </a:outerShdw>
              </a:effectLst>
            </a:endParaRP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descr="White marble"/>
          <p:cNvSpPr>
            <a:spLocks noGrp="1" noChangeArrowheads="1"/>
          </p:cNvSpPr>
          <p:nvPr>
            <p:ph type="title"/>
          </p:nvPr>
        </p:nvSpPr>
        <p:spPr>
          <a:xfrm>
            <a:off x="0" y="0"/>
            <a:ext cx="9144000" cy="685800"/>
          </a:xfrm>
          <a:blipFill dpi="0" rotWithShape="0">
            <a:blip r:embed="rId2" cstate="print"/>
            <a:srcRect/>
            <a:tile tx="0" ty="0" sx="100000" sy="100000" flip="none" algn="tl"/>
          </a:blipFill>
        </p:spPr>
        <p:txBody>
          <a:bodyPr/>
          <a:lstStyle/>
          <a:p>
            <a:pPr eaLnBrk="1" hangingPunct="1">
              <a:defRPr/>
            </a:pPr>
            <a:r>
              <a:rPr lang="el-GR" altLang="el-GR" sz="3600" b="1" u="sng" smtClean="0">
                <a:effectLst>
                  <a:outerShdw blurRad="38100" dist="38100" dir="2700000" algn="tl">
                    <a:srgbClr val="C0C0C0"/>
                  </a:outerShdw>
                </a:effectLst>
                <a:latin typeface="Tahoma" pitchFamily="34" charset="0"/>
              </a:rPr>
              <a:t>ΑΝΑΓΝΩΡΙΣΗ ΠΙΘΑΝΩΝ  ΚΙΝΔΥΝΩΝ</a:t>
            </a:r>
            <a:r>
              <a:rPr lang="el-GR" altLang="el-GR" smtClean="0">
                <a:latin typeface="Tahoma" pitchFamily="34" charset="0"/>
                <a:cs typeface="Arial" charset="0"/>
              </a:rPr>
              <a:t> </a:t>
            </a:r>
            <a:endParaRPr lang="en-GB" altLang="el-GR" smtClean="0">
              <a:latin typeface="Tahoma" pitchFamily="34" charset="0"/>
              <a:cs typeface="Arial" charset="0"/>
            </a:endParaRPr>
          </a:p>
        </p:txBody>
      </p:sp>
      <p:sp>
        <p:nvSpPr>
          <p:cNvPr id="146435" name="Rectangle 3" descr="Pink tissue paper"/>
          <p:cNvSpPr>
            <a:spLocks noGrp="1" noChangeArrowheads="1"/>
          </p:cNvSpPr>
          <p:nvPr>
            <p:ph type="body" idx="1"/>
          </p:nvPr>
        </p:nvSpPr>
        <p:spPr>
          <a:xfrm>
            <a:off x="0" y="692150"/>
            <a:ext cx="9144000" cy="6165850"/>
          </a:xfrm>
          <a:blipFill dpi="0" rotWithShape="0">
            <a:blip r:embed="rId3" cstate="print"/>
            <a:srcRect/>
            <a:tile tx="0" ty="0" sx="100000" sy="100000" flip="none" algn="tl"/>
          </a:blipFill>
        </p:spPr>
        <p:txBody>
          <a:bodyPr/>
          <a:lstStyle/>
          <a:p>
            <a:pPr eaLnBrk="1" hangingPunct="1">
              <a:lnSpc>
                <a:spcPct val="90000"/>
              </a:lnSpc>
              <a:spcBef>
                <a:spcPct val="0"/>
              </a:spcBef>
            </a:pPr>
            <a:r>
              <a:rPr lang="el-GR" altLang="el-GR" b="1" i="1" dirty="0" smtClean="0"/>
              <a:t>Επίσης καταγράφεται ο αριθμός των εργαζομένων που υπόκεινται σε κάθε κίνδυνο. Αυτό είναι βασικό διότι μας ενδιαφέρει μαζί με τον χαρακτηρισμό του κινδύνου και το εύρος των πιθανών επιπτώσεων.</a:t>
            </a:r>
          </a:p>
          <a:p>
            <a:pPr eaLnBrk="1" hangingPunct="1">
              <a:lnSpc>
                <a:spcPct val="90000"/>
              </a:lnSpc>
              <a:spcBef>
                <a:spcPct val="0"/>
              </a:spcBef>
            </a:pPr>
            <a:endParaRPr lang="en-GB" altLang="el-GR" sz="2800" b="1" i="1" dirty="0" smtClean="0">
              <a:solidFill>
                <a:srgbClr val="663300"/>
              </a:solidFill>
            </a:endParaRPr>
          </a:p>
        </p:txBody>
      </p:sp>
    </p:spTree>
  </p:cSld>
  <p:clrMapOvr>
    <a:masterClrMapping/>
  </p:clrMapOvr>
  <p:transition>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eek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ee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eek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4700"/>
            </a:gs>
            <a:gs pos="50000">
              <a:srgbClr val="CC9900"/>
            </a:gs>
            <a:gs pos="100000">
              <a:srgbClr val="5E4700"/>
            </a:gs>
          </a:gsLst>
          <a:lin ang="5400000" scaled="1"/>
        </a:gra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42913" y="115888"/>
            <a:ext cx="7646987" cy="1009650"/>
          </a:xfrm>
        </p:spPr>
        <p:txBody>
          <a:bodyPr>
            <a:normAutofit fontScale="90000"/>
          </a:bodyPr>
          <a:lstStyle/>
          <a:p>
            <a:pPr algn="ctr" eaLnBrk="1" hangingPunct="1">
              <a:lnSpc>
                <a:spcPct val="90000"/>
              </a:lnSpc>
              <a:defRPr/>
            </a:pPr>
            <a:r>
              <a:rPr lang="el-GR" sz="3100" dirty="0">
                <a:solidFill>
                  <a:schemeClr val="accent5">
                    <a:lumMod val="90000"/>
                  </a:schemeClr>
                </a:solidFill>
              </a:rPr>
              <a:t>Η …καρδιά της εγκατάστασης όμως είναι …</a:t>
            </a:r>
            <a:br>
              <a:rPr lang="el-GR" sz="3100" dirty="0">
                <a:solidFill>
                  <a:schemeClr val="accent5">
                    <a:lumMod val="90000"/>
                  </a:schemeClr>
                </a:solidFill>
              </a:rPr>
            </a:br>
            <a:r>
              <a:rPr lang="el-GR" sz="4400" dirty="0">
                <a:solidFill>
                  <a:srgbClr val="FF0000"/>
                </a:solidFill>
                <a:effectLst>
                  <a:outerShdw blurRad="38100" dist="38100" dir="2700000" algn="tl">
                    <a:srgbClr val="000000"/>
                  </a:outerShdw>
                </a:effectLst>
              </a:rPr>
              <a:t>ο ανθρώπινος παράγοντας</a:t>
            </a:r>
            <a:r>
              <a:rPr lang="en-US" altLang="zh-CN" sz="4400" dirty="0">
                <a:solidFill>
                  <a:srgbClr val="66FF33"/>
                </a:solidFill>
                <a:effectLst>
                  <a:outerShdw blurRad="38100" dist="38100" dir="2700000" algn="tl">
                    <a:srgbClr val="000000"/>
                  </a:outerShdw>
                </a:effectLst>
                <a:ea typeface="宋体" charset="-122"/>
              </a:rPr>
              <a:t/>
            </a:r>
            <a:br>
              <a:rPr lang="en-US" altLang="zh-CN" sz="4400" dirty="0">
                <a:solidFill>
                  <a:srgbClr val="66FF33"/>
                </a:solidFill>
                <a:effectLst>
                  <a:outerShdw blurRad="38100" dist="38100" dir="2700000" algn="tl">
                    <a:srgbClr val="000000"/>
                  </a:outerShdw>
                </a:effectLst>
                <a:ea typeface="宋体" charset="-122"/>
              </a:rPr>
            </a:br>
            <a:endParaRPr lang="en-GB" dirty="0" smtClean="0"/>
          </a:p>
        </p:txBody>
      </p:sp>
      <p:sp>
        <p:nvSpPr>
          <p:cNvPr id="32771" name="Content Placeholder 2"/>
          <p:cNvSpPr>
            <a:spLocks noGrp="1"/>
          </p:cNvSpPr>
          <p:nvPr>
            <p:ph sz="quarter" idx="11"/>
          </p:nvPr>
        </p:nvSpPr>
        <p:spPr>
          <a:xfrm>
            <a:off x="468313" y="1058863"/>
            <a:ext cx="8207375" cy="4895850"/>
          </a:xfrm>
        </p:spPr>
        <p:txBody>
          <a:bodyPr>
            <a:normAutofit fontScale="92500" lnSpcReduction="10000"/>
          </a:bodyPr>
          <a:lstStyle/>
          <a:p>
            <a:pPr algn="just" eaLnBrk="1" hangingPunct="1">
              <a:spcBef>
                <a:spcPct val="0"/>
              </a:spcBef>
              <a:buFont typeface="Arial" charset="0"/>
              <a:buNone/>
              <a:defRPr/>
            </a:pPr>
            <a:r>
              <a:rPr lang="el-GR" dirty="0">
                <a:solidFill>
                  <a:srgbClr val="FF99FF"/>
                </a:solidFill>
              </a:rPr>
              <a:t>που αξιοποιεί όλες τις δυνατότητες της τεχνολογίας και μπορεί να αντιμετωπίσει ολοκληρωμένα έκτακτες καταστάσεις. Παρά τις ατέλειές του αν αξιοποιηθεί σωστά αποτελεί την καρδιά της ασφάλειας. </a:t>
            </a:r>
            <a:endParaRPr lang="el-GR" dirty="0" smtClean="0">
              <a:solidFill>
                <a:srgbClr val="FF99FF"/>
              </a:solidFill>
            </a:endParaRPr>
          </a:p>
          <a:p>
            <a:pPr algn="just" eaLnBrk="1" hangingPunct="1">
              <a:spcBef>
                <a:spcPct val="0"/>
              </a:spcBef>
              <a:buFont typeface="Arial" charset="0"/>
              <a:buNone/>
              <a:defRPr/>
            </a:pPr>
            <a:r>
              <a:rPr lang="el-GR" i="1" dirty="0" smtClean="0">
                <a:solidFill>
                  <a:srgbClr val="7030A0"/>
                </a:solidFill>
              </a:rPr>
              <a:t>Πρέπει να έχει:</a:t>
            </a:r>
            <a:endParaRPr lang="el-GR" i="1" dirty="0">
              <a:solidFill>
                <a:srgbClr val="7030A0"/>
              </a:solidFill>
            </a:endParaRPr>
          </a:p>
          <a:p>
            <a:pPr marL="71438" lvl="1" indent="0" eaLnBrk="1" hangingPunct="1">
              <a:spcBef>
                <a:spcPct val="0"/>
              </a:spcBef>
              <a:buFont typeface="Arial" charset="0"/>
              <a:buNone/>
              <a:defRPr/>
            </a:pPr>
            <a:r>
              <a:rPr lang="el-GR" b="1" i="1" dirty="0">
                <a:solidFill>
                  <a:schemeClr val="bg1"/>
                </a:solidFill>
              </a:rPr>
              <a:t>Κατάλληλα προσόντα, </a:t>
            </a:r>
          </a:p>
          <a:p>
            <a:pPr marL="71438" lvl="1" indent="0" eaLnBrk="1" hangingPunct="1">
              <a:spcBef>
                <a:spcPct val="0"/>
              </a:spcBef>
              <a:buFont typeface="Arial" charset="0"/>
              <a:buNone/>
              <a:defRPr/>
            </a:pPr>
            <a:r>
              <a:rPr lang="el-GR" b="1" i="1" dirty="0" smtClean="0">
                <a:solidFill>
                  <a:schemeClr val="bg1"/>
                </a:solidFill>
              </a:rPr>
              <a:t>συνεχή </a:t>
            </a:r>
            <a:r>
              <a:rPr lang="el-GR" b="1" i="1" dirty="0">
                <a:solidFill>
                  <a:schemeClr val="bg1"/>
                </a:solidFill>
              </a:rPr>
              <a:t>κατάλληλη εκπαίδευση, </a:t>
            </a:r>
          </a:p>
          <a:p>
            <a:pPr marL="71438" lvl="1" indent="0" eaLnBrk="1" hangingPunct="1">
              <a:spcBef>
                <a:spcPct val="0"/>
              </a:spcBef>
              <a:buFont typeface="Arial" charset="0"/>
              <a:buNone/>
              <a:defRPr/>
            </a:pPr>
            <a:r>
              <a:rPr lang="el-GR" b="1" i="1" dirty="0" smtClean="0">
                <a:solidFill>
                  <a:schemeClr val="bg1"/>
                </a:solidFill>
              </a:rPr>
              <a:t>συνεχή </a:t>
            </a:r>
            <a:r>
              <a:rPr lang="el-GR" b="1" i="1" dirty="0">
                <a:solidFill>
                  <a:schemeClr val="bg1"/>
                </a:solidFill>
              </a:rPr>
              <a:t>επικαιροποιημένη κατάρτιση,</a:t>
            </a:r>
          </a:p>
          <a:p>
            <a:pPr marL="71438" lvl="1" indent="0" eaLnBrk="1" hangingPunct="1">
              <a:spcBef>
                <a:spcPct val="0"/>
              </a:spcBef>
              <a:buFont typeface="Arial" charset="0"/>
              <a:buNone/>
              <a:defRPr/>
            </a:pPr>
            <a:r>
              <a:rPr lang="el-GR" b="1" i="1" dirty="0">
                <a:solidFill>
                  <a:schemeClr val="bg1"/>
                </a:solidFill>
              </a:rPr>
              <a:t>διατήρηση του ενδιαφέροντος σε υψηλό βαθμό,</a:t>
            </a:r>
          </a:p>
          <a:p>
            <a:pPr marL="71438" lvl="1" indent="0" eaLnBrk="1" hangingPunct="1">
              <a:spcBef>
                <a:spcPct val="0"/>
              </a:spcBef>
              <a:buFont typeface="Arial" charset="0"/>
              <a:buNone/>
              <a:defRPr/>
            </a:pPr>
            <a:r>
              <a:rPr lang="el-GR" b="1" i="1" dirty="0">
                <a:solidFill>
                  <a:schemeClr val="bg1"/>
                </a:solidFill>
              </a:rPr>
              <a:t>Ευαισθητοποίηση για τις συνέπειες των ενεργειών του και τη σημαντικότητα του έργου </a:t>
            </a:r>
            <a:r>
              <a:rPr lang="el-GR" b="1" i="1" dirty="0" smtClean="0">
                <a:solidFill>
                  <a:schemeClr val="bg1"/>
                </a:solidFill>
              </a:rPr>
              <a:t>του,</a:t>
            </a:r>
            <a:endParaRPr lang="el-GR" b="1" i="1" dirty="0">
              <a:solidFill>
                <a:schemeClr val="bg1"/>
              </a:solidFill>
            </a:endParaRPr>
          </a:p>
          <a:p>
            <a:pPr marL="71438" lvl="1" indent="0" eaLnBrk="1" hangingPunct="1">
              <a:spcBef>
                <a:spcPct val="0"/>
              </a:spcBef>
              <a:buFont typeface="Arial" charset="0"/>
              <a:buNone/>
              <a:defRPr/>
            </a:pPr>
            <a:r>
              <a:rPr lang="el-GR" b="1" i="1" dirty="0">
                <a:solidFill>
                  <a:schemeClr val="bg1"/>
                </a:solidFill>
              </a:rPr>
              <a:t>Εμπιστοσύνη </a:t>
            </a:r>
            <a:r>
              <a:rPr lang="el-GR" b="1" i="1" dirty="0" smtClean="0">
                <a:solidFill>
                  <a:schemeClr val="bg1"/>
                </a:solidFill>
              </a:rPr>
              <a:t>στις </a:t>
            </a:r>
            <a:r>
              <a:rPr lang="el-GR" b="1" i="1" dirty="0">
                <a:solidFill>
                  <a:schemeClr val="bg1"/>
                </a:solidFill>
              </a:rPr>
              <a:t>πρωτοβουλίες του και στη γνώμη του, μετατροπή του σε ενεργό συντελεστή της προώθησης της ασφάλειας των εγκαταστάσεων, ενεργοποίησή </a:t>
            </a:r>
            <a:r>
              <a:rPr lang="el-GR" b="1" i="1" dirty="0" smtClean="0">
                <a:solidFill>
                  <a:schemeClr val="bg1"/>
                </a:solidFill>
              </a:rPr>
              <a:t>του.</a:t>
            </a:r>
            <a:endParaRPr lang="el-GR" b="1" i="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graphicFrame>
        <p:nvGraphicFramePr>
          <p:cNvPr id="619540" name="Object 20"/>
          <p:cNvGraphicFramePr>
            <a:graphicFrameLocks noGrp="1" noChangeAspect="1"/>
          </p:cNvGraphicFramePr>
          <p:nvPr>
            <p:ph idx="1"/>
          </p:nvPr>
        </p:nvGraphicFramePr>
        <p:xfrm>
          <a:off x="0" y="4652963"/>
          <a:ext cx="3779838" cy="2205037"/>
        </p:xfrm>
        <a:graphic>
          <a:graphicData uri="http://schemas.openxmlformats.org/presentationml/2006/ole">
            <mc:AlternateContent xmlns:mc="http://schemas.openxmlformats.org/markup-compatibility/2006">
              <mc:Choice xmlns:v="urn:schemas-microsoft-com:vml" Requires="v">
                <p:oleObj spid="_x0000_s817158" r:id="rId4" imgW="4559300" imgH="3505200" progId="">
                  <p:embed/>
                </p:oleObj>
              </mc:Choice>
              <mc:Fallback>
                <p:oleObj r:id="rId4" imgW="4559300" imgH="3505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52963"/>
                        <a:ext cx="3779838"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9522" name="Rectangle 2" descr="Μπουκέ"/>
          <p:cNvSpPr>
            <a:spLocks noGrp="1" noChangeArrowheads="1"/>
          </p:cNvSpPr>
          <p:nvPr>
            <p:ph type="title"/>
          </p:nvPr>
        </p:nvSpPr>
        <p:spPr>
          <a:xfrm>
            <a:off x="0" y="0"/>
            <a:ext cx="9144000" cy="981075"/>
          </a:xfrm>
          <a:blipFill dpi="0" rotWithShape="0">
            <a:blip r:embed="rId6" cstate="print"/>
            <a:srcRect/>
            <a:tile tx="0" ty="0" sx="100000" sy="100000" flip="none" algn="tl"/>
          </a:blipFill>
        </p:spPr>
        <p:txBody>
          <a:bodyPr/>
          <a:lstStyle/>
          <a:p>
            <a:pPr>
              <a:lnSpc>
                <a:spcPct val="80000"/>
              </a:lnSpc>
            </a:pPr>
            <a:r>
              <a:rPr lang="el-GR" sz="3200" b="1">
                <a:solidFill>
                  <a:srgbClr val="782772"/>
                </a:solidFill>
                <a:effectLst>
                  <a:outerShdw blurRad="38100" dist="38100" dir="2700000" algn="tl">
                    <a:srgbClr val="000000"/>
                  </a:outerShdw>
                </a:effectLst>
                <a:cs typeface="Arial" pitchFamily="34" charset="0"/>
                <a:sym typeface="Arial" pitchFamily="34" charset="0"/>
              </a:rPr>
              <a:t>Σ</a:t>
            </a:r>
            <a:r>
              <a:rPr lang="es-ES_tradnl" sz="3200" b="1">
                <a:solidFill>
                  <a:srgbClr val="782772"/>
                </a:solidFill>
                <a:effectLst>
                  <a:outerShdw blurRad="38100" dist="38100" dir="2700000" algn="tl">
                    <a:srgbClr val="000000"/>
                  </a:outerShdw>
                </a:effectLst>
                <a:cs typeface="Arial" pitchFamily="34" charset="0"/>
                <a:sym typeface="Arial" pitchFamily="34" charset="0"/>
              </a:rPr>
              <a:t>φάλματα </a:t>
            </a:r>
            <a:r>
              <a:rPr lang="el-GR" sz="3200" b="1">
                <a:solidFill>
                  <a:srgbClr val="782772"/>
                </a:solidFill>
                <a:effectLst>
                  <a:outerShdw blurRad="38100" dist="38100" dir="2700000" algn="tl">
                    <a:srgbClr val="000000"/>
                  </a:outerShdw>
                </a:effectLst>
                <a:cs typeface="Arial" pitchFamily="34" charset="0"/>
                <a:sym typeface="Arial" pitchFamily="34" charset="0"/>
              </a:rPr>
              <a:t>κατά την εκτίμηση κινδύνου (ΕΚ) Γενικά</a:t>
            </a:r>
            <a:r>
              <a:rPr lang="es-ES_tradnl" sz="4000" b="1" u="sng">
                <a:solidFill>
                  <a:srgbClr val="782772"/>
                </a:solidFill>
                <a:effectLst>
                  <a:outerShdw blurRad="38100" dist="38100" dir="2700000" algn="tl">
                    <a:srgbClr val="000000"/>
                  </a:outerShdw>
                </a:effectLst>
                <a:cs typeface="Arial" pitchFamily="34" charset="0"/>
                <a:sym typeface="Arial" pitchFamily="34" charset="0"/>
              </a:rPr>
              <a:t> </a:t>
            </a:r>
            <a:endParaRPr lang="el-GR" sz="4000" b="1" u="sng">
              <a:solidFill>
                <a:srgbClr val="782772"/>
              </a:solidFill>
              <a:effectLst>
                <a:outerShdw blurRad="38100" dist="38100" dir="2700000" algn="tl">
                  <a:srgbClr val="000000"/>
                </a:outerShdw>
              </a:effectLst>
              <a:cs typeface="Arial" pitchFamily="34" charset="0"/>
              <a:sym typeface="Arial" pitchFamily="34" charset="0"/>
            </a:endParaRPr>
          </a:p>
        </p:txBody>
      </p:sp>
      <p:sp>
        <p:nvSpPr>
          <p:cNvPr id="619525" name="Rectangle 5"/>
          <p:cNvSpPr>
            <a:spLocks noChangeArrowheads="1"/>
          </p:cNvSpPr>
          <p:nvPr/>
        </p:nvSpPr>
        <p:spPr bwMode="auto">
          <a:xfrm>
            <a:off x="179388" y="1844675"/>
            <a:ext cx="8964612" cy="4103688"/>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l-GR" sz="2400">
                <a:solidFill>
                  <a:srgbClr val="782772"/>
                </a:solidFill>
                <a:cs typeface="Arial" pitchFamily="34" charset="0"/>
                <a:sym typeface="Arial" pitchFamily="34" charset="0"/>
              </a:rPr>
              <a:t>Ά</a:t>
            </a:r>
            <a:r>
              <a:rPr lang="es-ES_tradnl" sz="2400">
                <a:solidFill>
                  <a:srgbClr val="782772"/>
                </a:solidFill>
                <a:cs typeface="Arial" pitchFamily="34" charset="0"/>
                <a:sym typeface="Arial" pitchFamily="34" charset="0"/>
              </a:rPr>
              <a:t>τ</a:t>
            </a:r>
            <a:r>
              <a:rPr lang="el-GR" sz="2400">
                <a:solidFill>
                  <a:srgbClr val="782772"/>
                </a:solidFill>
                <a:cs typeface="Arial" pitchFamily="34" charset="0"/>
                <a:sym typeface="Arial" pitchFamily="34" charset="0"/>
              </a:rPr>
              <a:t>ο</a:t>
            </a:r>
            <a:r>
              <a:rPr lang="es-ES_tradnl" sz="2400">
                <a:solidFill>
                  <a:srgbClr val="782772"/>
                </a:solidFill>
                <a:cs typeface="Arial" pitchFamily="34" charset="0"/>
                <a:sym typeface="Arial" pitchFamily="34" charset="0"/>
              </a:rPr>
              <a:t>μ</a:t>
            </a:r>
            <a:r>
              <a:rPr lang="el-GR" sz="2400">
                <a:solidFill>
                  <a:srgbClr val="782772"/>
                </a:solidFill>
                <a:cs typeface="Arial" pitchFamily="34" charset="0"/>
                <a:sym typeface="Arial" pitchFamily="34" charset="0"/>
              </a:rPr>
              <a:t>α</a:t>
            </a:r>
            <a:r>
              <a:rPr lang="es-ES_tradnl" sz="2400">
                <a:solidFill>
                  <a:srgbClr val="782772"/>
                </a:solidFill>
                <a:cs typeface="Arial" pitchFamily="34" charset="0"/>
                <a:sym typeface="Arial" pitchFamily="34" charset="0"/>
              </a:rPr>
              <a:t> </a:t>
            </a:r>
            <a:r>
              <a:rPr lang="el-GR" sz="2400">
                <a:solidFill>
                  <a:srgbClr val="782772"/>
                </a:solidFill>
                <a:cs typeface="Arial" pitchFamily="34" charset="0"/>
                <a:sym typeface="Arial" pitchFamily="34" charset="0"/>
              </a:rPr>
              <a:t>που δεν διαθέτουν τα κατάλληλα προσόντα </a:t>
            </a:r>
            <a:r>
              <a:rPr lang="es-ES_tradnl" sz="2400">
                <a:solidFill>
                  <a:srgbClr val="782772"/>
                </a:solidFill>
                <a:cs typeface="Arial" pitchFamily="34" charset="0"/>
                <a:sym typeface="Arial" pitchFamily="34" charset="0"/>
              </a:rPr>
              <a:t>για τη</a:t>
            </a:r>
            <a:r>
              <a:rPr lang="el-GR" sz="2400">
                <a:solidFill>
                  <a:srgbClr val="782772"/>
                </a:solidFill>
                <a:cs typeface="Arial" pitchFamily="34" charset="0"/>
                <a:sym typeface="Arial" pitchFamily="34" charset="0"/>
              </a:rPr>
              <a:t>ν ΕΚ</a:t>
            </a:r>
            <a:r>
              <a:rPr lang="es-ES_tradnl" sz="2400">
                <a:solidFill>
                  <a:srgbClr val="782772"/>
                </a:solidFill>
                <a:cs typeface="Arial" pitchFamily="34" charset="0"/>
                <a:sym typeface="Arial" pitchFamily="34" charset="0"/>
              </a:rPr>
              <a:t>.</a:t>
            </a:r>
          </a:p>
          <a:p>
            <a:pPr marL="342900" indent="-342900">
              <a:spcBef>
                <a:spcPct val="20000"/>
              </a:spcBef>
              <a:buFontTx/>
              <a:buChar char="•"/>
            </a:pPr>
            <a:r>
              <a:rPr lang="el-GR" sz="2400">
                <a:solidFill>
                  <a:srgbClr val="782772"/>
                </a:solidFill>
                <a:cs typeface="Arial" pitchFamily="34" charset="0"/>
                <a:sym typeface="Arial" pitchFamily="34" charset="0"/>
              </a:rPr>
              <a:t>Ελλιπείς</a:t>
            </a:r>
            <a:r>
              <a:rPr lang="es-ES_tradnl" sz="2400">
                <a:solidFill>
                  <a:srgbClr val="782772"/>
                </a:solidFill>
                <a:cs typeface="Arial" pitchFamily="34" charset="0"/>
                <a:sym typeface="Arial" pitchFamily="34" charset="0"/>
              </a:rPr>
              <a:t> </a:t>
            </a:r>
            <a:r>
              <a:rPr lang="el-GR" sz="2400">
                <a:solidFill>
                  <a:srgbClr val="782772"/>
                </a:solidFill>
                <a:cs typeface="Arial" pitchFamily="34" charset="0"/>
                <a:sym typeface="Arial" pitchFamily="34" charset="0"/>
              </a:rPr>
              <a:t>πληροφορίες</a:t>
            </a:r>
            <a:r>
              <a:rPr lang="es-ES_tradnl" sz="2400">
                <a:solidFill>
                  <a:srgbClr val="782772"/>
                </a:solidFill>
                <a:cs typeface="Arial" pitchFamily="34" charset="0"/>
                <a:sym typeface="Arial" pitchFamily="34" charset="0"/>
              </a:rPr>
              <a:t>,</a:t>
            </a:r>
            <a:r>
              <a:rPr lang="el-GR" sz="2400">
                <a:solidFill>
                  <a:srgbClr val="782772"/>
                </a:solidFill>
                <a:cs typeface="Arial" pitchFamily="34" charset="0"/>
                <a:sym typeface="Arial" pitchFamily="34" charset="0"/>
              </a:rPr>
              <a:t> </a:t>
            </a:r>
            <a:r>
              <a:rPr lang="es-ES_tradnl" sz="2400">
                <a:solidFill>
                  <a:srgbClr val="782772"/>
                </a:solidFill>
                <a:cs typeface="Arial" pitchFamily="34" charset="0"/>
                <a:sym typeface="Arial" pitchFamily="34" charset="0"/>
              </a:rPr>
              <a:t>κατάρτιση,</a:t>
            </a:r>
            <a:r>
              <a:rPr lang="el-GR" sz="2400">
                <a:solidFill>
                  <a:srgbClr val="782772"/>
                </a:solidFill>
                <a:cs typeface="Arial" pitchFamily="34" charset="0"/>
                <a:sym typeface="Arial" pitchFamily="34" charset="0"/>
              </a:rPr>
              <a:t> </a:t>
            </a:r>
            <a:r>
              <a:rPr lang="es-ES_tradnl" sz="2400">
                <a:solidFill>
                  <a:srgbClr val="782772"/>
                </a:solidFill>
                <a:cs typeface="Arial" pitchFamily="34" charset="0"/>
                <a:sym typeface="Arial" pitchFamily="34" charset="0"/>
              </a:rPr>
              <a:t>πόρων </a:t>
            </a:r>
            <a:r>
              <a:rPr lang="el-GR" sz="2400">
                <a:solidFill>
                  <a:srgbClr val="782772"/>
                </a:solidFill>
                <a:cs typeface="Arial" pitchFamily="34" charset="0"/>
                <a:sym typeface="Arial" pitchFamily="34" charset="0"/>
              </a:rPr>
              <a:t>&amp;</a:t>
            </a:r>
            <a:r>
              <a:rPr lang="es-ES_tradnl" sz="2400">
                <a:solidFill>
                  <a:srgbClr val="782772"/>
                </a:solidFill>
                <a:cs typeface="Arial" pitchFamily="34" charset="0"/>
                <a:sym typeface="Arial" pitchFamily="34" charset="0"/>
              </a:rPr>
              <a:t> υποστήριξης.</a:t>
            </a:r>
          </a:p>
          <a:p>
            <a:pPr marL="342900" indent="-342900">
              <a:spcBef>
                <a:spcPct val="20000"/>
              </a:spcBef>
              <a:buFontTx/>
              <a:buChar char="•"/>
            </a:pPr>
            <a:r>
              <a:rPr lang="el-GR" sz="2400">
                <a:solidFill>
                  <a:srgbClr val="782772"/>
                </a:solidFill>
                <a:cs typeface="Arial" pitchFamily="34" charset="0"/>
                <a:sym typeface="Arial" pitchFamily="34" charset="0"/>
              </a:rPr>
              <a:t>Έλλειψη</a:t>
            </a:r>
            <a:r>
              <a:rPr lang="es-ES_tradnl" sz="2400">
                <a:solidFill>
                  <a:srgbClr val="782772"/>
                </a:solidFill>
                <a:cs typeface="Arial" pitchFamily="34" charset="0"/>
                <a:sym typeface="Arial" pitchFamily="34" charset="0"/>
              </a:rPr>
              <a:t> συντονισμ</a:t>
            </a:r>
            <a:r>
              <a:rPr lang="el-GR" sz="2400">
                <a:solidFill>
                  <a:srgbClr val="782772"/>
                </a:solidFill>
                <a:cs typeface="Arial" pitchFamily="34" charset="0"/>
                <a:sym typeface="Arial" pitchFamily="34" charset="0"/>
              </a:rPr>
              <a:t>ού</a:t>
            </a:r>
            <a:r>
              <a:rPr lang="es-ES_tradnl" sz="2400">
                <a:solidFill>
                  <a:srgbClr val="782772"/>
                </a:solidFill>
                <a:cs typeface="Arial" pitchFamily="34" charset="0"/>
                <a:sym typeface="Arial" pitchFamily="34" charset="0"/>
              </a:rPr>
              <a:t> </a:t>
            </a:r>
            <a:r>
              <a:rPr lang="el-GR" sz="2400">
                <a:solidFill>
                  <a:srgbClr val="782772"/>
                </a:solidFill>
                <a:cs typeface="Arial" pitchFamily="34" charset="0"/>
                <a:sym typeface="Arial" pitchFamily="34" charset="0"/>
              </a:rPr>
              <a:t>μεταξύ εκτιμητών (</a:t>
            </a:r>
            <a:r>
              <a:rPr lang="es-ES_tradnl" sz="2400">
                <a:solidFill>
                  <a:srgbClr val="782772"/>
                </a:solidFill>
                <a:cs typeface="Arial" pitchFamily="34" charset="0"/>
                <a:sym typeface="Arial" pitchFamily="34" charset="0"/>
              </a:rPr>
              <a:t>διαφορετικές επιχειρήσεις</a:t>
            </a:r>
            <a:r>
              <a:rPr lang="el-GR" sz="2400">
                <a:solidFill>
                  <a:srgbClr val="782772"/>
                </a:solidFill>
                <a:cs typeface="Arial" pitchFamily="34" charset="0"/>
                <a:sym typeface="Arial" pitchFamily="34" charset="0"/>
              </a:rPr>
              <a:t>, γνώσεις, εμπειρία)</a:t>
            </a:r>
            <a:r>
              <a:rPr lang="es-ES_tradnl" sz="2400">
                <a:solidFill>
                  <a:srgbClr val="782772"/>
                </a:solidFill>
                <a:cs typeface="Arial" pitchFamily="34" charset="0"/>
                <a:sym typeface="Arial" pitchFamily="34" charset="0"/>
              </a:rPr>
              <a:t>. </a:t>
            </a:r>
          </a:p>
          <a:p>
            <a:pPr marL="342900" indent="-342900">
              <a:spcBef>
                <a:spcPct val="20000"/>
              </a:spcBef>
              <a:buFontTx/>
              <a:buChar char="•"/>
            </a:pPr>
            <a:r>
              <a:rPr lang="es-ES_tradnl" sz="2400">
                <a:solidFill>
                  <a:srgbClr val="782772"/>
                </a:solidFill>
                <a:cs typeface="Arial" pitchFamily="34" charset="0"/>
                <a:sym typeface="Arial" pitchFamily="34" charset="0"/>
              </a:rPr>
              <a:t>Μη </a:t>
            </a:r>
            <a:r>
              <a:rPr lang="el-GR" sz="2400">
                <a:solidFill>
                  <a:srgbClr val="782772"/>
                </a:solidFill>
                <a:cs typeface="Arial" pitchFamily="34" charset="0"/>
                <a:sym typeface="Arial" pitchFamily="34" charset="0"/>
              </a:rPr>
              <a:t>χρησιμοποίηση</a:t>
            </a:r>
            <a:r>
              <a:rPr lang="es-ES_tradnl" sz="2400">
                <a:solidFill>
                  <a:srgbClr val="782772"/>
                </a:solidFill>
                <a:cs typeface="Arial" pitchFamily="34" charset="0"/>
                <a:sym typeface="Arial" pitchFamily="34" charset="0"/>
              </a:rPr>
              <a:t> ομάδας ατόμων </a:t>
            </a:r>
            <a:r>
              <a:rPr lang="el-GR" sz="2400">
                <a:solidFill>
                  <a:srgbClr val="782772"/>
                </a:solidFill>
                <a:cs typeface="Arial" pitchFamily="34" charset="0"/>
                <a:sym typeface="Arial" pitchFamily="34" charset="0"/>
              </a:rPr>
              <a:t>για </a:t>
            </a:r>
            <a:r>
              <a:rPr lang="es-ES_tradnl" sz="2400">
                <a:solidFill>
                  <a:srgbClr val="782772"/>
                </a:solidFill>
                <a:cs typeface="Arial" pitchFamily="34" charset="0"/>
                <a:sym typeface="Arial" pitchFamily="34" charset="0"/>
              </a:rPr>
              <a:t>την ΕΚ και μη </a:t>
            </a:r>
            <a:r>
              <a:rPr lang="el-GR" sz="2400">
                <a:solidFill>
                  <a:srgbClr val="782772"/>
                </a:solidFill>
                <a:cs typeface="Arial" pitchFamily="34" charset="0"/>
                <a:sym typeface="Arial" pitchFamily="34" charset="0"/>
              </a:rPr>
              <a:t>ανάμειξη</a:t>
            </a:r>
            <a:r>
              <a:rPr lang="es-ES_tradnl" sz="2400">
                <a:solidFill>
                  <a:srgbClr val="782772"/>
                </a:solidFill>
                <a:cs typeface="Arial" pitchFamily="34" charset="0"/>
                <a:sym typeface="Arial" pitchFamily="34" charset="0"/>
              </a:rPr>
              <a:t> εργαζομένων </a:t>
            </a:r>
            <a:r>
              <a:rPr lang="el-GR" sz="2400">
                <a:solidFill>
                  <a:srgbClr val="782772"/>
                </a:solidFill>
                <a:cs typeface="Arial" pitchFamily="34" charset="0"/>
                <a:sym typeface="Arial" pitchFamily="34" charset="0"/>
              </a:rPr>
              <a:t>που κατέχουν στην πράξη την</a:t>
            </a:r>
            <a:r>
              <a:rPr lang="es-ES_tradnl" sz="2400">
                <a:solidFill>
                  <a:srgbClr val="782772"/>
                </a:solidFill>
                <a:cs typeface="Arial" pitchFamily="34" charset="0"/>
                <a:sym typeface="Arial" pitchFamily="34" charset="0"/>
              </a:rPr>
              <a:t> διαδικασία</a:t>
            </a:r>
            <a:r>
              <a:rPr lang="el-GR" sz="2400">
                <a:solidFill>
                  <a:srgbClr val="782772"/>
                </a:solidFill>
                <a:cs typeface="Arial" pitchFamily="34" charset="0"/>
                <a:sym typeface="Arial" pitchFamily="34" charset="0"/>
              </a:rPr>
              <a:t> ή </a:t>
            </a:r>
            <a:r>
              <a:rPr lang="es-ES_tradnl" sz="2400">
                <a:solidFill>
                  <a:srgbClr val="782772"/>
                </a:solidFill>
                <a:cs typeface="Arial" pitchFamily="34" charset="0"/>
                <a:sym typeface="Arial" pitchFamily="34" charset="0"/>
              </a:rPr>
              <a:t>δραστηριότητα </a:t>
            </a:r>
            <a:r>
              <a:rPr lang="el-GR" sz="2400">
                <a:solidFill>
                  <a:srgbClr val="782772"/>
                </a:solidFill>
                <a:cs typeface="Arial" pitchFamily="34" charset="0"/>
                <a:sym typeface="Arial" pitchFamily="34" charset="0"/>
              </a:rPr>
              <a:t>που αξιολογείται</a:t>
            </a:r>
            <a:r>
              <a:rPr lang="es-ES_tradnl" sz="2400">
                <a:solidFill>
                  <a:srgbClr val="782772"/>
                </a:solidFill>
                <a:cs typeface="Arial" pitchFamily="34" charset="0"/>
                <a:sym typeface="Arial" pitchFamily="34" charset="0"/>
              </a:rPr>
              <a:t>.</a:t>
            </a:r>
            <a:endParaRPr lang="el-GR" sz="2400">
              <a:solidFill>
                <a:srgbClr val="782772"/>
              </a:solidFill>
              <a:cs typeface="Arial" pitchFamily="34" charset="0"/>
              <a:sym typeface="Arial"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19525"/>
                                        </p:tgtEl>
                                        <p:attrNameLst>
                                          <p:attrName>style.visibility</p:attrName>
                                        </p:attrNameLst>
                                      </p:cBhvr>
                                      <p:to>
                                        <p:strVal val="visible"/>
                                      </p:to>
                                    </p:set>
                                    <p:animEffect transition="in" filter="strips(downRight)">
                                      <p:cBhvr>
                                        <p:cTn id="7" dur="2000"/>
                                        <p:tgtEl>
                                          <p:spTgt spid="619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graphicFrame>
        <p:nvGraphicFramePr>
          <p:cNvPr id="714754" name="Object 2"/>
          <p:cNvGraphicFramePr>
            <a:graphicFrameLocks noGrp="1" noChangeAspect="1"/>
          </p:cNvGraphicFramePr>
          <p:nvPr>
            <p:ph idx="1"/>
          </p:nvPr>
        </p:nvGraphicFramePr>
        <p:xfrm>
          <a:off x="0" y="4821238"/>
          <a:ext cx="3492500" cy="2036762"/>
        </p:xfrm>
        <a:graphic>
          <a:graphicData uri="http://schemas.openxmlformats.org/presentationml/2006/ole">
            <mc:AlternateContent xmlns:mc="http://schemas.openxmlformats.org/markup-compatibility/2006">
              <mc:Choice xmlns:v="urn:schemas-microsoft-com:vml" Requires="v">
                <p:oleObj spid="_x0000_s818182" r:id="rId4" imgW="4559300" imgH="3505200" progId="">
                  <p:embed/>
                </p:oleObj>
              </mc:Choice>
              <mc:Fallback>
                <p:oleObj r:id="rId4" imgW="4559300" imgH="3505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238"/>
                        <a:ext cx="3492500"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4755" name="Rectangle 3" descr="Μπουκέ"/>
          <p:cNvSpPr>
            <a:spLocks noGrp="1" noChangeArrowheads="1"/>
          </p:cNvSpPr>
          <p:nvPr>
            <p:ph type="title"/>
          </p:nvPr>
        </p:nvSpPr>
        <p:spPr>
          <a:xfrm>
            <a:off x="0" y="0"/>
            <a:ext cx="9144000" cy="981075"/>
          </a:xfrm>
          <a:blipFill dpi="0" rotWithShape="0">
            <a:blip r:embed="rId6" cstate="print"/>
            <a:srcRect/>
            <a:tile tx="0" ty="0" sx="100000" sy="100000" flip="none" algn="tl"/>
          </a:blipFill>
        </p:spPr>
        <p:txBody>
          <a:bodyPr/>
          <a:lstStyle/>
          <a:p>
            <a:pPr>
              <a:lnSpc>
                <a:spcPct val="80000"/>
              </a:lnSpc>
            </a:pPr>
            <a:r>
              <a:rPr lang="el-GR" sz="3200" b="1">
                <a:solidFill>
                  <a:srgbClr val="782772"/>
                </a:solidFill>
                <a:effectLst>
                  <a:outerShdw blurRad="38100" dist="38100" dir="2700000" algn="tl">
                    <a:srgbClr val="000000"/>
                  </a:outerShdw>
                </a:effectLst>
                <a:cs typeface="Arial" pitchFamily="34" charset="0"/>
                <a:sym typeface="Arial" pitchFamily="34" charset="0"/>
              </a:rPr>
              <a:t>Σ</a:t>
            </a:r>
            <a:r>
              <a:rPr lang="es-ES_tradnl" sz="3200" b="1">
                <a:solidFill>
                  <a:srgbClr val="782772"/>
                </a:solidFill>
                <a:effectLst>
                  <a:outerShdw blurRad="38100" dist="38100" dir="2700000" algn="tl">
                    <a:srgbClr val="000000"/>
                  </a:outerShdw>
                </a:effectLst>
                <a:cs typeface="Arial" pitchFamily="34" charset="0"/>
                <a:sym typeface="Arial" pitchFamily="34" charset="0"/>
              </a:rPr>
              <a:t>φάλματα </a:t>
            </a:r>
            <a:r>
              <a:rPr lang="el-GR" sz="3200" b="1">
                <a:solidFill>
                  <a:srgbClr val="782772"/>
                </a:solidFill>
                <a:effectLst>
                  <a:outerShdw blurRad="38100" dist="38100" dir="2700000" algn="tl">
                    <a:srgbClr val="000000"/>
                  </a:outerShdw>
                </a:effectLst>
                <a:cs typeface="Arial" pitchFamily="34" charset="0"/>
                <a:sym typeface="Arial" pitchFamily="34" charset="0"/>
              </a:rPr>
              <a:t>κατά την εκτίμηση κινδύνου (ΕΚ)</a:t>
            </a:r>
            <a:br>
              <a:rPr lang="el-GR" sz="3200" b="1">
                <a:solidFill>
                  <a:srgbClr val="782772"/>
                </a:solidFill>
                <a:effectLst>
                  <a:outerShdw blurRad="38100" dist="38100" dir="2700000" algn="tl">
                    <a:srgbClr val="000000"/>
                  </a:outerShdw>
                </a:effectLst>
                <a:cs typeface="Arial" pitchFamily="34" charset="0"/>
                <a:sym typeface="Arial" pitchFamily="34" charset="0"/>
              </a:rPr>
            </a:br>
            <a:r>
              <a:rPr lang="el-GR" sz="3200" b="1">
                <a:solidFill>
                  <a:srgbClr val="782772"/>
                </a:solidFill>
                <a:effectLst>
                  <a:outerShdw blurRad="38100" dist="38100" dir="2700000" algn="tl">
                    <a:srgbClr val="000000"/>
                  </a:outerShdw>
                </a:effectLst>
                <a:cs typeface="Arial" pitchFamily="34" charset="0"/>
                <a:sym typeface="Arial" pitchFamily="34" charset="0"/>
              </a:rPr>
              <a:t>Ειδικά (1)</a:t>
            </a:r>
            <a:r>
              <a:rPr lang="es-ES_tradnl" sz="4000" b="1" u="sng">
                <a:solidFill>
                  <a:srgbClr val="782772"/>
                </a:solidFill>
                <a:effectLst>
                  <a:outerShdw blurRad="38100" dist="38100" dir="2700000" algn="tl">
                    <a:srgbClr val="000000"/>
                  </a:outerShdw>
                </a:effectLst>
                <a:cs typeface="Arial" pitchFamily="34" charset="0"/>
                <a:sym typeface="Arial" pitchFamily="34" charset="0"/>
              </a:rPr>
              <a:t> </a:t>
            </a:r>
            <a:endParaRPr lang="el-GR" sz="4000" b="1" u="sng">
              <a:solidFill>
                <a:srgbClr val="782772"/>
              </a:solidFill>
              <a:effectLst>
                <a:outerShdw blurRad="38100" dist="38100" dir="2700000" algn="tl">
                  <a:srgbClr val="000000"/>
                </a:outerShdw>
              </a:effectLst>
              <a:cs typeface="Arial" pitchFamily="34" charset="0"/>
              <a:sym typeface="Arial" pitchFamily="34" charset="0"/>
            </a:endParaRPr>
          </a:p>
        </p:txBody>
      </p:sp>
      <p:sp>
        <p:nvSpPr>
          <p:cNvPr id="714756" name="Rectangle 4"/>
          <p:cNvSpPr>
            <a:spLocks noChangeArrowheads="1"/>
          </p:cNvSpPr>
          <p:nvPr/>
        </p:nvSpPr>
        <p:spPr bwMode="auto">
          <a:xfrm>
            <a:off x="179388" y="1052513"/>
            <a:ext cx="8785225" cy="3024187"/>
          </a:xfrm>
          <a:prstGeom prst="rect">
            <a:avLst/>
          </a:prstGeom>
          <a:noFill/>
          <a:ln w="9525">
            <a:noFill/>
            <a:miter lim="800000"/>
            <a:headEnd/>
            <a:tailEnd/>
          </a:ln>
          <a:effectLst/>
        </p:spPr>
        <p:txBody>
          <a:bodyPr/>
          <a:lstStyle/>
          <a:p>
            <a:pPr marL="342900" indent="-342900">
              <a:lnSpc>
                <a:spcPct val="90000"/>
              </a:lnSpc>
              <a:spcBef>
                <a:spcPct val="20000"/>
              </a:spcBef>
            </a:pPr>
            <a:r>
              <a:rPr lang="el-GR" sz="2000">
                <a:cs typeface="Arial" pitchFamily="34" charset="0"/>
                <a:sym typeface="Arial" pitchFamily="34" charset="0"/>
              </a:rPr>
              <a:t>     </a:t>
            </a:r>
            <a:r>
              <a:rPr lang="es-ES_tradnl" sz="2400" u="sng">
                <a:cs typeface="Arial" pitchFamily="34" charset="0"/>
                <a:sym typeface="Arial" pitchFamily="34" charset="0"/>
              </a:rPr>
              <a:t>Βήμα 1:</a:t>
            </a:r>
            <a:r>
              <a:rPr lang="es-ES_tradnl" sz="2000" u="sng">
                <a:cs typeface="Arial" pitchFamily="34" charset="0"/>
                <a:sym typeface="Arial" pitchFamily="34" charset="0"/>
              </a:rPr>
              <a:t> </a:t>
            </a:r>
            <a:r>
              <a:rPr lang="el-GR" sz="2400" u="sng">
                <a:cs typeface="Arial" pitchFamily="34" charset="0"/>
                <a:sym typeface="Arial" pitchFamily="34" charset="0"/>
              </a:rPr>
              <a:t>Εντοπισμός πηγών</a:t>
            </a:r>
            <a:r>
              <a:rPr lang="es-ES_tradnl" sz="2400" u="sng">
                <a:cs typeface="Arial" pitchFamily="34" charset="0"/>
                <a:sym typeface="Arial" pitchFamily="34" charset="0"/>
              </a:rPr>
              <a:t> κινδύν</a:t>
            </a:r>
            <a:r>
              <a:rPr lang="el-GR" sz="2400" u="sng">
                <a:cs typeface="Arial" pitchFamily="34" charset="0"/>
                <a:sym typeface="Arial" pitchFamily="34" charset="0"/>
              </a:rPr>
              <a:t>ου</a:t>
            </a:r>
            <a:r>
              <a:rPr lang="es-ES_tradnl" sz="2400">
                <a:solidFill>
                  <a:srgbClr val="782772"/>
                </a:solidFill>
                <a:cs typeface="Arial" pitchFamily="34" charset="0"/>
                <a:sym typeface="Arial" pitchFamily="34" charset="0"/>
              </a:rPr>
              <a:t> </a:t>
            </a:r>
            <a:endParaRPr lang="el-GR" sz="2400">
              <a:solidFill>
                <a:srgbClr val="782772"/>
              </a:solidFill>
              <a:cs typeface="Arial" pitchFamily="34" charset="0"/>
              <a:sym typeface="Arial" pitchFamily="34" charset="0"/>
            </a:endParaRPr>
          </a:p>
          <a:p>
            <a:pPr marL="342900" indent="-342900">
              <a:lnSpc>
                <a:spcPct val="90000"/>
              </a:lnSpc>
              <a:spcBef>
                <a:spcPct val="20000"/>
              </a:spcBef>
              <a:buFontTx/>
              <a:buChar char="•"/>
            </a:pPr>
            <a:r>
              <a:rPr lang="el-GR" sz="2200">
                <a:solidFill>
                  <a:srgbClr val="782772"/>
                </a:solidFill>
                <a:cs typeface="Arial" pitchFamily="34" charset="0"/>
                <a:sym typeface="Arial" pitchFamily="34" charset="0"/>
              </a:rPr>
              <a:t>Σφάλματα στον εντοπισμό κινδύνων</a:t>
            </a:r>
            <a:r>
              <a:rPr lang="es-ES_tradnl" sz="2200">
                <a:solidFill>
                  <a:srgbClr val="782772"/>
                </a:solidFill>
                <a:cs typeface="Arial" pitchFamily="34" charset="0"/>
                <a:sym typeface="Arial" pitchFamily="34" charset="0"/>
              </a:rPr>
              <a:t> </a:t>
            </a:r>
            <a:r>
              <a:rPr lang="el-GR" sz="2200">
                <a:solidFill>
                  <a:srgbClr val="782772"/>
                </a:solidFill>
                <a:cs typeface="Arial" pitchFamily="34" charset="0"/>
                <a:sym typeface="Arial" pitchFamily="34" charset="0"/>
              </a:rPr>
              <a:t>(</a:t>
            </a:r>
            <a:r>
              <a:rPr lang="es-ES_tradnl" sz="2200">
                <a:solidFill>
                  <a:srgbClr val="782772"/>
                </a:solidFill>
                <a:cs typeface="Arial" pitchFamily="34" charset="0"/>
                <a:sym typeface="Arial" pitchFamily="34" charset="0"/>
              </a:rPr>
              <a:t>κατηγορ</a:t>
            </a:r>
            <a:r>
              <a:rPr lang="el-GR" sz="2200">
                <a:solidFill>
                  <a:srgbClr val="782772"/>
                </a:solidFill>
                <a:cs typeface="Arial" pitchFamily="34" charset="0"/>
                <a:sym typeface="Arial" pitchFamily="34" charset="0"/>
              </a:rPr>
              <a:t>ίες</a:t>
            </a:r>
            <a:r>
              <a:rPr lang="es-ES_tradnl" sz="2200">
                <a:solidFill>
                  <a:srgbClr val="782772"/>
                </a:solidFill>
                <a:cs typeface="Arial" pitchFamily="34" charset="0"/>
                <a:sym typeface="Arial" pitchFamily="34" charset="0"/>
              </a:rPr>
              <a:t> κινδύνων</a:t>
            </a:r>
            <a:r>
              <a:rPr lang="el-GR" sz="2200">
                <a:solidFill>
                  <a:srgbClr val="782772"/>
                </a:solidFill>
                <a:cs typeface="Arial" pitchFamily="34" charset="0"/>
                <a:sym typeface="Arial" pitchFamily="34" charset="0"/>
              </a:rPr>
              <a:t> </a:t>
            </a:r>
            <a:r>
              <a:rPr lang="es-ES_tradnl" sz="2000">
                <a:solidFill>
                  <a:srgbClr val="782772"/>
                </a:solidFill>
                <a:cs typeface="Arial" pitchFamily="34" charset="0"/>
                <a:sym typeface="Arial" pitchFamily="34" charset="0"/>
              </a:rPr>
              <a:t>π.χ. </a:t>
            </a:r>
            <a:r>
              <a:rPr lang="el-GR" sz="2000">
                <a:solidFill>
                  <a:srgbClr val="782772"/>
                </a:solidFill>
                <a:cs typeface="Arial" pitchFamily="34" charset="0"/>
                <a:sym typeface="Arial" pitchFamily="34" charset="0"/>
              </a:rPr>
              <a:t>ψ</a:t>
            </a:r>
            <a:r>
              <a:rPr lang="es-ES_tradnl" sz="2000">
                <a:solidFill>
                  <a:srgbClr val="782772"/>
                </a:solidFill>
                <a:cs typeface="Arial" pitchFamily="34" charset="0"/>
                <a:sym typeface="Arial" pitchFamily="34" charset="0"/>
              </a:rPr>
              <a:t>υχοκοινωνικοί</a:t>
            </a:r>
            <a:r>
              <a:rPr lang="el-GR" sz="2000">
                <a:solidFill>
                  <a:srgbClr val="782772"/>
                </a:solidFill>
                <a:cs typeface="Arial" pitchFamily="34" charset="0"/>
                <a:sym typeface="Arial" pitchFamily="34" charset="0"/>
              </a:rPr>
              <a:t>/οργανωτικοί</a:t>
            </a:r>
            <a:r>
              <a:rPr lang="es-ES_tradnl" sz="2000">
                <a:solidFill>
                  <a:srgbClr val="782772"/>
                </a:solidFill>
                <a:cs typeface="Arial" pitchFamily="34" charset="0"/>
                <a:sym typeface="Arial" pitchFamily="34" charset="0"/>
              </a:rPr>
              <a:t> παράγοντες</a:t>
            </a:r>
            <a:r>
              <a:rPr lang="el-GR" sz="2000">
                <a:solidFill>
                  <a:srgbClr val="782772"/>
                </a:solidFill>
                <a:cs typeface="Arial" pitchFamily="34" charset="0"/>
                <a:sym typeface="Arial" pitchFamily="34" charset="0"/>
              </a:rPr>
              <a:t>, </a:t>
            </a:r>
            <a:r>
              <a:rPr lang="el-GR" sz="2200">
                <a:solidFill>
                  <a:srgbClr val="782772"/>
                </a:solidFill>
                <a:cs typeface="Arial" pitchFamily="34" charset="0"/>
                <a:sym typeface="Arial" pitchFamily="34" charset="0"/>
              </a:rPr>
              <a:t>ευπαθείς </a:t>
            </a:r>
            <a:r>
              <a:rPr lang="es-ES_tradnl" sz="2200">
                <a:solidFill>
                  <a:srgbClr val="782772"/>
                </a:solidFill>
                <a:cs typeface="Arial" pitchFamily="34" charset="0"/>
                <a:sym typeface="Arial" pitchFamily="34" charset="0"/>
              </a:rPr>
              <a:t>ομάδ</a:t>
            </a:r>
            <a:r>
              <a:rPr lang="el-GR" sz="2200">
                <a:solidFill>
                  <a:srgbClr val="782772"/>
                </a:solidFill>
                <a:cs typeface="Arial" pitchFamily="34" charset="0"/>
                <a:sym typeface="Arial" pitchFamily="34" charset="0"/>
              </a:rPr>
              <a:t>ες</a:t>
            </a:r>
            <a:r>
              <a:rPr lang="es-ES_tradnl" sz="2200">
                <a:solidFill>
                  <a:srgbClr val="782772"/>
                </a:solidFill>
                <a:cs typeface="Arial" pitchFamily="34" charset="0"/>
                <a:sym typeface="Arial" pitchFamily="34" charset="0"/>
              </a:rPr>
              <a:t> ατόμων </a:t>
            </a:r>
            <a:r>
              <a:rPr lang="el-GR" sz="2200">
                <a:solidFill>
                  <a:srgbClr val="782772"/>
                </a:solidFill>
                <a:cs typeface="Arial" pitchFamily="34" charset="0"/>
                <a:sym typeface="Arial" pitchFamily="34" charset="0"/>
              </a:rPr>
              <a:t>ιδιαίτερους </a:t>
            </a:r>
            <a:r>
              <a:rPr lang="es-ES_tradnl" sz="2200">
                <a:solidFill>
                  <a:srgbClr val="782772"/>
                </a:solidFill>
                <a:cs typeface="Arial" pitchFamily="34" charset="0"/>
                <a:sym typeface="Arial" pitchFamily="34" charset="0"/>
              </a:rPr>
              <a:t>κ</a:t>
            </a:r>
            <a:r>
              <a:rPr lang="el-GR" sz="2200">
                <a:solidFill>
                  <a:srgbClr val="782772"/>
                </a:solidFill>
                <a:cs typeface="Arial" pitchFamily="34" charset="0"/>
                <a:sym typeface="Arial" pitchFamily="34" charset="0"/>
              </a:rPr>
              <a:t>ι</a:t>
            </a:r>
            <a:r>
              <a:rPr lang="es-ES_tradnl" sz="2200">
                <a:solidFill>
                  <a:srgbClr val="782772"/>
                </a:solidFill>
                <a:cs typeface="Arial" pitchFamily="34" charset="0"/>
                <a:sym typeface="Arial" pitchFamily="34" charset="0"/>
              </a:rPr>
              <a:t>νδ</a:t>
            </a:r>
            <a:r>
              <a:rPr lang="el-GR" sz="2200">
                <a:solidFill>
                  <a:srgbClr val="782772"/>
                </a:solidFill>
                <a:cs typeface="Arial" pitchFamily="34" charset="0"/>
                <a:sym typeface="Arial" pitchFamily="34" charset="0"/>
              </a:rPr>
              <a:t>ύ</a:t>
            </a:r>
            <a:r>
              <a:rPr lang="es-ES_tradnl" sz="2200">
                <a:solidFill>
                  <a:srgbClr val="782772"/>
                </a:solidFill>
                <a:cs typeface="Arial" pitchFamily="34" charset="0"/>
                <a:sym typeface="Arial" pitchFamily="34" charset="0"/>
              </a:rPr>
              <a:t>νο</a:t>
            </a:r>
            <a:r>
              <a:rPr lang="el-GR" sz="2200">
                <a:solidFill>
                  <a:srgbClr val="782772"/>
                </a:solidFill>
                <a:cs typeface="Arial" pitchFamily="34" charset="0"/>
                <a:sym typeface="Arial" pitchFamily="34" charset="0"/>
              </a:rPr>
              <a:t>υς</a:t>
            </a:r>
            <a:r>
              <a:rPr lang="el-GR" sz="2400">
                <a:solidFill>
                  <a:srgbClr val="782772"/>
                </a:solidFill>
                <a:cs typeface="Arial" pitchFamily="34" charset="0"/>
                <a:sym typeface="Arial" pitchFamily="34" charset="0"/>
              </a:rPr>
              <a:t> </a:t>
            </a:r>
            <a:r>
              <a:rPr lang="el-GR" sz="2000">
                <a:solidFill>
                  <a:srgbClr val="782772"/>
                </a:solidFill>
                <a:cs typeface="Arial" pitchFamily="34" charset="0"/>
                <a:sym typeface="Arial" pitchFamily="34" charset="0"/>
              </a:rPr>
              <a:t>(π.χ.</a:t>
            </a:r>
            <a:r>
              <a:rPr lang="es-ES_tradnl" sz="2000">
                <a:solidFill>
                  <a:srgbClr val="782772"/>
                </a:solidFill>
                <a:cs typeface="Arial" pitchFamily="34" charset="0"/>
                <a:sym typeface="Arial" pitchFamily="34" charset="0"/>
              </a:rPr>
              <a:t> </a:t>
            </a:r>
            <a:r>
              <a:rPr lang="el-GR" sz="2000">
                <a:solidFill>
                  <a:srgbClr val="782772"/>
                </a:solidFill>
                <a:cs typeface="Arial" pitchFamily="34" charset="0"/>
                <a:sym typeface="Arial" pitchFamily="34" charset="0"/>
              </a:rPr>
              <a:t>έ</a:t>
            </a:r>
            <a:r>
              <a:rPr lang="es-ES_tradnl" sz="2000">
                <a:solidFill>
                  <a:srgbClr val="782772"/>
                </a:solidFill>
                <a:cs typeface="Arial" pitchFamily="34" charset="0"/>
                <a:sym typeface="Arial" pitchFamily="34" charset="0"/>
              </a:rPr>
              <a:t>γκυες, ν</a:t>
            </a:r>
            <a:r>
              <a:rPr lang="el-GR" sz="2000">
                <a:solidFill>
                  <a:srgbClr val="782772"/>
                </a:solidFill>
                <a:cs typeface="Arial" pitchFamily="34" charset="0"/>
                <a:sym typeface="Arial" pitchFamily="34" charset="0"/>
              </a:rPr>
              <a:t>έοι</a:t>
            </a:r>
            <a:r>
              <a:rPr lang="es-ES_tradnl" sz="2000">
                <a:solidFill>
                  <a:srgbClr val="782772"/>
                </a:solidFill>
                <a:cs typeface="Arial" pitchFamily="34" charset="0"/>
                <a:sym typeface="Arial" pitchFamily="34" charset="0"/>
              </a:rPr>
              <a:t>, άτομα με αναπηρίες κ.λπ.</a:t>
            </a:r>
            <a:r>
              <a:rPr lang="el-GR" sz="2000">
                <a:solidFill>
                  <a:srgbClr val="782772"/>
                </a:solidFill>
                <a:cs typeface="Arial" pitchFamily="34" charset="0"/>
                <a:sym typeface="Arial" pitchFamily="34" charset="0"/>
              </a:rPr>
              <a:t>)</a:t>
            </a:r>
            <a:endParaRPr lang="es-ES_tradnl" sz="2000">
              <a:solidFill>
                <a:srgbClr val="782772"/>
              </a:solidFill>
              <a:cs typeface="Arial" pitchFamily="34" charset="0"/>
              <a:sym typeface="Arial" pitchFamily="34" charset="0"/>
            </a:endParaRPr>
          </a:p>
          <a:p>
            <a:pPr marL="342900" indent="-342900">
              <a:spcBef>
                <a:spcPct val="20000"/>
              </a:spcBef>
              <a:buFontTx/>
              <a:buChar char="•"/>
            </a:pPr>
            <a:r>
              <a:rPr lang="el-GR" sz="2200">
                <a:solidFill>
                  <a:srgbClr val="782772"/>
                </a:solidFill>
                <a:cs typeface="Arial" pitchFamily="34" charset="0"/>
                <a:sym typeface="Arial" pitchFamily="34" charset="0"/>
              </a:rPr>
              <a:t>Θεωρητική μ</a:t>
            </a:r>
            <a:r>
              <a:rPr lang="es-ES_tradnl" sz="2200">
                <a:solidFill>
                  <a:srgbClr val="782772"/>
                </a:solidFill>
                <a:cs typeface="Arial" pitchFamily="34" charset="0"/>
                <a:sym typeface="Arial" pitchFamily="34" charset="0"/>
              </a:rPr>
              <a:t>ελέτη εργασίας</a:t>
            </a:r>
            <a:r>
              <a:rPr lang="el-GR" sz="2200">
                <a:solidFill>
                  <a:srgbClr val="782772"/>
                </a:solidFill>
                <a:cs typeface="Arial" pitchFamily="34" charset="0"/>
                <a:sym typeface="Arial" pitchFamily="34" charset="0"/>
              </a:rPr>
              <a:t> </a:t>
            </a:r>
            <a:r>
              <a:rPr lang="el-GR" sz="2200" u="sng">
                <a:solidFill>
                  <a:srgbClr val="782772"/>
                </a:solidFill>
                <a:cs typeface="Arial" pitchFamily="34" charset="0"/>
                <a:sym typeface="Arial" pitchFamily="34" charset="0"/>
              </a:rPr>
              <a:t>χωρίς</a:t>
            </a:r>
            <a:r>
              <a:rPr lang="es-ES_tradnl" sz="2200" u="sng">
                <a:solidFill>
                  <a:srgbClr val="782772"/>
                </a:solidFill>
                <a:cs typeface="Arial" pitchFamily="34" charset="0"/>
                <a:sym typeface="Arial" pitchFamily="34" charset="0"/>
              </a:rPr>
              <a:t> διαβούλευση</a:t>
            </a:r>
            <a:r>
              <a:rPr lang="es-ES_tradnl" sz="2200">
                <a:solidFill>
                  <a:srgbClr val="782772"/>
                </a:solidFill>
                <a:cs typeface="Arial" pitchFamily="34" charset="0"/>
                <a:sym typeface="Arial" pitchFamily="34" charset="0"/>
              </a:rPr>
              <a:t> με εργαζομένους</a:t>
            </a:r>
            <a:r>
              <a:rPr lang="el-GR" sz="2200">
                <a:solidFill>
                  <a:srgbClr val="782772"/>
                </a:solidFill>
                <a:cs typeface="Arial" pitchFamily="34" charset="0"/>
                <a:sym typeface="Arial" pitchFamily="34" charset="0"/>
              </a:rPr>
              <a:t>,</a:t>
            </a:r>
            <a:r>
              <a:rPr lang="es-ES_tradnl" sz="2200">
                <a:solidFill>
                  <a:srgbClr val="782772"/>
                </a:solidFill>
                <a:cs typeface="Arial" pitchFamily="34" charset="0"/>
                <a:sym typeface="Arial" pitchFamily="34" charset="0"/>
              </a:rPr>
              <a:t> </a:t>
            </a:r>
            <a:r>
              <a:rPr lang="es-ES_tradnl" sz="2400">
                <a:solidFill>
                  <a:srgbClr val="782772"/>
                </a:solidFill>
                <a:cs typeface="Arial" pitchFamily="34" charset="0"/>
                <a:sym typeface="Arial" pitchFamily="34" charset="0"/>
              </a:rPr>
              <a:t>Παράβλεψη δευτερευουσών εργασιών, </a:t>
            </a:r>
            <a:r>
              <a:rPr lang="el-GR" sz="2000">
                <a:solidFill>
                  <a:srgbClr val="782772"/>
                </a:solidFill>
                <a:cs typeface="Arial" pitchFamily="34" charset="0"/>
                <a:sym typeface="Arial" pitchFamily="34" charset="0"/>
              </a:rPr>
              <a:t>(π.χ. </a:t>
            </a:r>
            <a:r>
              <a:rPr lang="es-ES_tradnl" sz="2000">
                <a:solidFill>
                  <a:srgbClr val="782772"/>
                </a:solidFill>
                <a:cs typeface="Arial" pitchFamily="34" charset="0"/>
                <a:sym typeface="Arial" pitchFamily="34" charset="0"/>
              </a:rPr>
              <a:t>συντήρηση</a:t>
            </a:r>
            <a:r>
              <a:rPr lang="el-GR" sz="2000">
                <a:solidFill>
                  <a:srgbClr val="782772"/>
                </a:solidFill>
                <a:cs typeface="Arial" pitchFamily="34" charset="0"/>
                <a:sym typeface="Arial" pitchFamily="34" charset="0"/>
              </a:rPr>
              <a:t>)</a:t>
            </a:r>
            <a:r>
              <a:rPr lang="es-ES_tradnl" sz="2000">
                <a:solidFill>
                  <a:srgbClr val="782772"/>
                </a:solidFill>
                <a:cs typeface="Arial" pitchFamily="34" charset="0"/>
                <a:sym typeface="Arial" pitchFamily="34" charset="0"/>
              </a:rPr>
              <a:t>. </a:t>
            </a:r>
          </a:p>
          <a:p>
            <a:pPr marL="342900" indent="-342900">
              <a:spcBef>
                <a:spcPct val="20000"/>
              </a:spcBef>
              <a:buFontTx/>
              <a:buChar char="•"/>
            </a:pPr>
            <a:r>
              <a:rPr lang="el-GR" sz="2400">
                <a:solidFill>
                  <a:srgbClr val="782772"/>
                </a:solidFill>
                <a:cs typeface="Arial" pitchFamily="34" charset="0"/>
                <a:sym typeface="Arial" pitchFamily="34" charset="0"/>
              </a:rPr>
              <a:t>Παράβλεψη/υποτίμηση της έκθεσης </a:t>
            </a:r>
            <a:r>
              <a:rPr lang="el-GR" sz="2000">
                <a:solidFill>
                  <a:srgbClr val="782772"/>
                </a:solidFill>
                <a:cs typeface="Arial" pitchFamily="34" charset="0"/>
                <a:sym typeface="Arial" pitchFamily="34" charset="0"/>
              </a:rPr>
              <a:t>(παρόντες </a:t>
            </a:r>
            <a:r>
              <a:rPr lang="es-ES_tradnl" sz="2000">
                <a:solidFill>
                  <a:srgbClr val="782772"/>
                </a:solidFill>
                <a:cs typeface="Arial" pitchFamily="34" charset="0"/>
                <a:sym typeface="Arial" pitchFamily="34" charset="0"/>
              </a:rPr>
              <a:t>εργαζομέν</a:t>
            </a:r>
            <a:r>
              <a:rPr lang="el-GR" sz="2000">
                <a:solidFill>
                  <a:srgbClr val="782772"/>
                </a:solidFill>
                <a:cs typeface="Arial" pitchFamily="34" charset="0"/>
                <a:sym typeface="Arial" pitchFamily="34" charset="0"/>
              </a:rPr>
              <a:t>οι</a:t>
            </a:r>
            <a:r>
              <a:rPr lang="es-ES_tradnl" sz="2000">
                <a:solidFill>
                  <a:srgbClr val="782772"/>
                </a:solidFill>
                <a:cs typeface="Arial" pitchFamily="34" charset="0"/>
                <a:sym typeface="Arial" pitchFamily="34" charset="0"/>
              </a:rPr>
              <a:t> </a:t>
            </a:r>
            <a:r>
              <a:rPr lang="el-GR" sz="2000">
                <a:solidFill>
                  <a:srgbClr val="782772"/>
                </a:solidFill>
                <a:cs typeface="Arial" pitchFamily="34" charset="0"/>
                <a:sym typeface="Arial" pitchFamily="34" charset="0"/>
              </a:rPr>
              <a:t>άλλων</a:t>
            </a:r>
            <a:r>
              <a:rPr lang="es-ES_tradnl" sz="2000">
                <a:solidFill>
                  <a:srgbClr val="782772"/>
                </a:solidFill>
                <a:cs typeface="Arial" pitchFamily="34" charset="0"/>
                <a:sym typeface="Arial" pitchFamily="34" charset="0"/>
              </a:rPr>
              <a:t> επιχειρήσε</a:t>
            </a:r>
            <a:r>
              <a:rPr lang="el-GR" sz="2000">
                <a:solidFill>
                  <a:srgbClr val="782772"/>
                </a:solidFill>
                <a:cs typeface="Arial" pitchFamily="34" charset="0"/>
                <a:sym typeface="Arial" pitchFamily="34" charset="0"/>
              </a:rPr>
              <a:t>ων</a:t>
            </a:r>
            <a:r>
              <a:rPr lang="es-ES_tradnl" sz="2000">
                <a:solidFill>
                  <a:srgbClr val="782772"/>
                </a:solidFill>
                <a:cs typeface="Arial" pitchFamily="34" charset="0"/>
                <a:sym typeface="Arial" pitchFamily="34" charset="0"/>
              </a:rPr>
              <a:t> ή </a:t>
            </a:r>
            <a:r>
              <a:rPr lang="el-GR" sz="2000">
                <a:solidFill>
                  <a:srgbClr val="782772"/>
                </a:solidFill>
                <a:cs typeface="Arial" pitchFamily="34" charset="0"/>
                <a:sym typeface="Arial" pitchFamily="34" charset="0"/>
              </a:rPr>
              <a:t>τρίτοι, </a:t>
            </a:r>
            <a:r>
              <a:rPr lang="es-ES_tradnl" sz="2000">
                <a:solidFill>
                  <a:srgbClr val="782772"/>
                </a:solidFill>
                <a:cs typeface="Arial" pitchFamily="34" charset="0"/>
                <a:sym typeface="Arial" pitchFamily="34" charset="0"/>
              </a:rPr>
              <a:t>υπεργολάβοι, επισκέπτες κ.λπ.).</a:t>
            </a:r>
            <a:endParaRPr lang="es-ES_tradnl" sz="2400">
              <a:solidFill>
                <a:srgbClr val="782772"/>
              </a:solidFill>
              <a:cs typeface="Arial" pitchFamily="34" charset="0"/>
              <a:sym typeface="Arial" pitchFamily="34" charset="0"/>
            </a:endParaRPr>
          </a:p>
        </p:txBody>
      </p:sp>
      <p:sp>
        <p:nvSpPr>
          <p:cNvPr id="714758" name="Rectangle 6"/>
          <p:cNvSpPr>
            <a:spLocks noChangeArrowheads="1"/>
          </p:cNvSpPr>
          <p:nvPr/>
        </p:nvSpPr>
        <p:spPr bwMode="auto">
          <a:xfrm>
            <a:off x="179388" y="4292600"/>
            <a:ext cx="8569325" cy="1492250"/>
          </a:xfrm>
          <a:prstGeom prst="rect">
            <a:avLst/>
          </a:prstGeom>
          <a:noFill/>
          <a:ln w="9525">
            <a:noFill/>
            <a:miter lim="800000"/>
            <a:headEnd/>
            <a:tailEnd/>
          </a:ln>
          <a:effectLst/>
        </p:spPr>
        <p:txBody>
          <a:bodyPr>
            <a:spAutoFit/>
          </a:bodyPr>
          <a:lstStyle/>
          <a:p>
            <a:r>
              <a:rPr lang="el-GR" sz="2200">
                <a:sym typeface="Arial" pitchFamily="34" charset="0"/>
              </a:rPr>
              <a:t>   </a:t>
            </a:r>
            <a:r>
              <a:rPr lang="es-ES_tradnl" sz="2200" u="sng">
                <a:sym typeface="Arial" pitchFamily="34" charset="0"/>
              </a:rPr>
              <a:t>Βήμα </a:t>
            </a:r>
            <a:r>
              <a:rPr lang="el-GR" sz="2200" u="sng">
                <a:sym typeface="Arial" pitchFamily="34" charset="0"/>
              </a:rPr>
              <a:t>2</a:t>
            </a:r>
            <a:r>
              <a:rPr lang="es-ES_tradnl" sz="2200" u="sng">
                <a:sym typeface="Arial" pitchFamily="34" charset="0"/>
              </a:rPr>
              <a:t>: Εκτίμηση προτεραιοτήτων</a:t>
            </a:r>
            <a:r>
              <a:rPr lang="el-GR" sz="2200" u="sng">
                <a:sym typeface="Arial" pitchFamily="34" charset="0"/>
              </a:rPr>
              <a:t> ως προς πιθανούς κινδύνους</a:t>
            </a:r>
            <a:r>
              <a:rPr lang="es-ES_tradnl">
                <a:solidFill>
                  <a:srgbClr val="FFFFFF"/>
                </a:solidFill>
                <a:sym typeface="Arial" pitchFamily="34" charset="0"/>
              </a:rPr>
              <a:t> </a:t>
            </a:r>
            <a:endParaRPr lang="el-GR">
              <a:solidFill>
                <a:srgbClr val="FFFFFF"/>
              </a:solidFill>
              <a:sym typeface="Arial" pitchFamily="34" charset="0"/>
            </a:endParaRPr>
          </a:p>
          <a:p>
            <a:pPr>
              <a:buFontTx/>
              <a:buChar char="•"/>
            </a:pPr>
            <a:r>
              <a:rPr lang="el-GR" sz="2200">
                <a:solidFill>
                  <a:srgbClr val="782772"/>
                </a:solidFill>
                <a:sym typeface="Arial" pitchFamily="34" charset="0"/>
              </a:rPr>
              <a:t>  </a:t>
            </a:r>
            <a:r>
              <a:rPr lang="es-ES_tradnl" sz="2400">
                <a:solidFill>
                  <a:srgbClr val="782772"/>
                </a:solidFill>
                <a:sym typeface="Arial" pitchFamily="34" charset="0"/>
              </a:rPr>
              <a:t>Η πρόληψη και προστασία πρέπει να </a:t>
            </a:r>
            <a:r>
              <a:rPr lang="el-GR" sz="2400">
                <a:solidFill>
                  <a:srgbClr val="782772"/>
                </a:solidFill>
                <a:sym typeface="Arial" pitchFamily="34" charset="0"/>
              </a:rPr>
              <a:t>έχουν</a:t>
            </a:r>
            <a:r>
              <a:rPr lang="es-ES_tradnl" sz="2400">
                <a:solidFill>
                  <a:srgbClr val="782772"/>
                </a:solidFill>
                <a:sym typeface="Arial" pitchFamily="34" charset="0"/>
              </a:rPr>
              <a:t> προτεραιότητα</a:t>
            </a:r>
            <a:r>
              <a:rPr lang="es-ES_tradnl" sz="2200">
                <a:solidFill>
                  <a:srgbClr val="782772"/>
                </a:solidFill>
                <a:sym typeface="Arial" pitchFamily="34" charset="0"/>
              </a:rPr>
              <a:t>.</a:t>
            </a:r>
            <a:endParaRPr lang="el-GR" sz="2200">
              <a:solidFill>
                <a:srgbClr val="782772"/>
              </a:solidFill>
              <a:sym typeface="Arial" pitchFamily="34" charset="0"/>
            </a:endParaRPr>
          </a:p>
          <a:p>
            <a:pPr>
              <a:buFontTx/>
              <a:buChar char="•"/>
            </a:pPr>
            <a:r>
              <a:rPr lang="el-GR" sz="2200">
                <a:solidFill>
                  <a:srgbClr val="782772"/>
                </a:solidFill>
                <a:sym typeface="Arial" pitchFamily="34" charset="0"/>
              </a:rPr>
              <a:t>  </a:t>
            </a:r>
            <a:r>
              <a:rPr lang="es-ES_tradnl" sz="2400">
                <a:solidFill>
                  <a:srgbClr val="782772"/>
                </a:solidFill>
                <a:sym typeface="Arial" pitchFamily="34" charset="0"/>
              </a:rPr>
              <a:t>Δημιουργία ψευδούς αισθήματος ασφάλειας</a:t>
            </a:r>
            <a:r>
              <a:rPr lang="es-ES_tradnl" sz="2200">
                <a:solidFill>
                  <a:srgbClr val="782772"/>
                </a:solidFill>
                <a:sym typeface="Arial" pitchFamily="34" charset="0"/>
              </a:rPr>
              <a:t>: ο εντοπισμός </a:t>
            </a:r>
            <a:endParaRPr lang="el-GR" sz="2200">
              <a:solidFill>
                <a:srgbClr val="782772"/>
              </a:solidFill>
              <a:sym typeface="Arial" pitchFamily="34" charset="0"/>
            </a:endParaRPr>
          </a:p>
          <a:p>
            <a:r>
              <a:rPr lang="el-GR" sz="2200">
                <a:solidFill>
                  <a:srgbClr val="782772"/>
                </a:solidFill>
                <a:sym typeface="Arial" pitchFamily="34" charset="0"/>
              </a:rPr>
              <a:t>   </a:t>
            </a:r>
            <a:r>
              <a:rPr lang="es-ES_tradnl" sz="2200">
                <a:solidFill>
                  <a:srgbClr val="782772"/>
                </a:solidFill>
                <a:sym typeface="Arial" pitchFamily="34" charset="0"/>
              </a:rPr>
              <a:t>κινδύνου δεν σημαίνει ότι εξαλείφθηκε ή ότι τέθηκε υπό έλεγχο.</a:t>
            </a:r>
            <a:endParaRPr lang="el-GR" sz="2200">
              <a:solidFill>
                <a:srgbClr val="782772"/>
              </a:solidFill>
              <a:sym typeface="Arial"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14756"/>
                                        </p:tgtEl>
                                        <p:attrNameLst>
                                          <p:attrName>style.visibility</p:attrName>
                                        </p:attrNameLst>
                                      </p:cBhvr>
                                      <p:to>
                                        <p:strVal val="visible"/>
                                      </p:to>
                                    </p:set>
                                    <p:animEffect transition="in" filter="strips(downRight)">
                                      <p:cBhvr>
                                        <p:cTn id="7" dur="2000"/>
                                        <p:tgtEl>
                                          <p:spTgt spid="71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FEFD1"/>
            </a:gs>
            <a:gs pos="64999">
              <a:srgbClr val="F0EBD5"/>
            </a:gs>
            <a:gs pos="100000">
              <a:srgbClr val="D1C39F"/>
            </a:gs>
          </a:gsLst>
          <a:lin ang="2700000" scaled="0"/>
        </a:gradFill>
        <a:effectLst/>
      </p:bgPr>
    </p:bg>
    <p:spTree>
      <p:nvGrpSpPr>
        <p:cNvPr id="1" name=""/>
        <p:cNvGrpSpPr/>
        <p:nvPr/>
      </p:nvGrpSpPr>
      <p:grpSpPr>
        <a:xfrm>
          <a:off x="0" y="0"/>
          <a:ext cx="0" cy="0"/>
          <a:chOff x="0" y="0"/>
          <a:chExt cx="0" cy="0"/>
        </a:xfrm>
      </p:grpSpPr>
      <p:graphicFrame>
        <p:nvGraphicFramePr>
          <p:cNvPr id="722946" name="Object 2"/>
          <p:cNvGraphicFramePr>
            <a:graphicFrameLocks noGrp="1" noChangeAspect="1"/>
          </p:cNvGraphicFramePr>
          <p:nvPr>
            <p:ph idx="1"/>
          </p:nvPr>
        </p:nvGraphicFramePr>
        <p:xfrm>
          <a:off x="0" y="4821238"/>
          <a:ext cx="3492500" cy="2036762"/>
        </p:xfrm>
        <a:graphic>
          <a:graphicData uri="http://schemas.openxmlformats.org/presentationml/2006/ole">
            <mc:AlternateContent xmlns:mc="http://schemas.openxmlformats.org/markup-compatibility/2006">
              <mc:Choice xmlns:v="urn:schemas-microsoft-com:vml" Requires="v">
                <p:oleObj spid="_x0000_s819206" r:id="rId4" imgW="4559300" imgH="3505200" progId="">
                  <p:embed/>
                </p:oleObj>
              </mc:Choice>
              <mc:Fallback>
                <p:oleObj r:id="rId4" imgW="4559300" imgH="3505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238"/>
                        <a:ext cx="3492500"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2947" name="Rectangle 3" descr="Μπουκέ"/>
          <p:cNvSpPr>
            <a:spLocks noGrp="1" noChangeArrowheads="1"/>
          </p:cNvSpPr>
          <p:nvPr>
            <p:ph type="title"/>
          </p:nvPr>
        </p:nvSpPr>
        <p:spPr>
          <a:xfrm>
            <a:off x="0" y="0"/>
            <a:ext cx="9144000" cy="981075"/>
          </a:xfrm>
          <a:blipFill dpi="0" rotWithShape="0">
            <a:blip r:embed="rId6" cstate="print"/>
            <a:srcRect/>
            <a:tile tx="0" ty="0" sx="100000" sy="100000" flip="none" algn="tl"/>
          </a:blipFill>
        </p:spPr>
        <p:txBody>
          <a:bodyPr/>
          <a:lstStyle/>
          <a:p>
            <a:pPr>
              <a:lnSpc>
                <a:spcPct val="80000"/>
              </a:lnSpc>
            </a:pPr>
            <a:r>
              <a:rPr lang="el-GR" sz="3200" b="1">
                <a:solidFill>
                  <a:srgbClr val="782772"/>
                </a:solidFill>
                <a:effectLst>
                  <a:outerShdw blurRad="38100" dist="38100" dir="2700000" algn="tl">
                    <a:srgbClr val="000000"/>
                  </a:outerShdw>
                </a:effectLst>
                <a:cs typeface="Arial" pitchFamily="34" charset="0"/>
                <a:sym typeface="Arial" pitchFamily="34" charset="0"/>
              </a:rPr>
              <a:t>Σ</a:t>
            </a:r>
            <a:r>
              <a:rPr lang="es-ES_tradnl" sz="3200" b="1">
                <a:solidFill>
                  <a:srgbClr val="782772"/>
                </a:solidFill>
                <a:effectLst>
                  <a:outerShdw blurRad="38100" dist="38100" dir="2700000" algn="tl">
                    <a:srgbClr val="000000"/>
                  </a:outerShdw>
                </a:effectLst>
                <a:cs typeface="Arial" pitchFamily="34" charset="0"/>
                <a:sym typeface="Arial" pitchFamily="34" charset="0"/>
              </a:rPr>
              <a:t>φάλματα </a:t>
            </a:r>
            <a:r>
              <a:rPr lang="el-GR" sz="3200" b="1">
                <a:solidFill>
                  <a:srgbClr val="782772"/>
                </a:solidFill>
                <a:effectLst>
                  <a:outerShdw blurRad="38100" dist="38100" dir="2700000" algn="tl">
                    <a:srgbClr val="000000"/>
                  </a:outerShdw>
                </a:effectLst>
                <a:cs typeface="Arial" pitchFamily="34" charset="0"/>
                <a:sym typeface="Arial" pitchFamily="34" charset="0"/>
              </a:rPr>
              <a:t>κατά την εκτίμηση κινδύνου (ΕΚ)</a:t>
            </a:r>
            <a:br>
              <a:rPr lang="el-GR" sz="3200" b="1">
                <a:solidFill>
                  <a:srgbClr val="782772"/>
                </a:solidFill>
                <a:effectLst>
                  <a:outerShdw blurRad="38100" dist="38100" dir="2700000" algn="tl">
                    <a:srgbClr val="000000"/>
                  </a:outerShdw>
                </a:effectLst>
                <a:cs typeface="Arial" pitchFamily="34" charset="0"/>
                <a:sym typeface="Arial" pitchFamily="34" charset="0"/>
              </a:rPr>
            </a:br>
            <a:r>
              <a:rPr lang="el-GR" sz="3200" b="1">
                <a:solidFill>
                  <a:srgbClr val="782772"/>
                </a:solidFill>
                <a:effectLst>
                  <a:outerShdw blurRad="38100" dist="38100" dir="2700000" algn="tl">
                    <a:srgbClr val="000000"/>
                  </a:outerShdw>
                </a:effectLst>
                <a:cs typeface="Arial" pitchFamily="34" charset="0"/>
                <a:sym typeface="Arial" pitchFamily="34" charset="0"/>
              </a:rPr>
              <a:t>Ειδικά (2)</a:t>
            </a:r>
            <a:r>
              <a:rPr lang="es-ES_tradnl" sz="4000" b="1" u="sng">
                <a:solidFill>
                  <a:srgbClr val="782772"/>
                </a:solidFill>
                <a:effectLst>
                  <a:outerShdw blurRad="38100" dist="38100" dir="2700000" algn="tl">
                    <a:srgbClr val="000000"/>
                  </a:outerShdw>
                </a:effectLst>
                <a:cs typeface="Arial" pitchFamily="34" charset="0"/>
                <a:sym typeface="Arial" pitchFamily="34" charset="0"/>
              </a:rPr>
              <a:t> </a:t>
            </a:r>
            <a:endParaRPr lang="el-GR" sz="4000" b="1" u="sng">
              <a:solidFill>
                <a:srgbClr val="782772"/>
              </a:solidFill>
              <a:effectLst>
                <a:outerShdw blurRad="38100" dist="38100" dir="2700000" algn="tl">
                  <a:srgbClr val="000000"/>
                </a:outerShdw>
              </a:effectLst>
              <a:cs typeface="Arial" pitchFamily="34" charset="0"/>
              <a:sym typeface="Arial" pitchFamily="34" charset="0"/>
            </a:endParaRPr>
          </a:p>
        </p:txBody>
      </p:sp>
      <p:sp>
        <p:nvSpPr>
          <p:cNvPr id="722948" name="Rectangle 4"/>
          <p:cNvSpPr>
            <a:spLocks noChangeArrowheads="1"/>
          </p:cNvSpPr>
          <p:nvPr/>
        </p:nvSpPr>
        <p:spPr bwMode="auto">
          <a:xfrm>
            <a:off x="179388" y="2924175"/>
            <a:ext cx="8785225" cy="3168650"/>
          </a:xfrm>
          <a:prstGeom prst="rect">
            <a:avLst/>
          </a:prstGeom>
          <a:noFill/>
          <a:ln w="9525">
            <a:noFill/>
            <a:miter lim="800000"/>
            <a:headEnd/>
            <a:tailEnd/>
          </a:ln>
          <a:effectLst/>
        </p:spPr>
        <p:txBody>
          <a:bodyPr lIns="54000" rIns="54000"/>
          <a:lstStyle/>
          <a:p>
            <a:pPr marL="342900" indent="-342900">
              <a:lnSpc>
                <a:spcPct val="90000"/>
              </a:lnSpc>
              <a:spcBef>
                <a:spcPct val="20000"/>
              </a:spcBef>
            </a:pPr>
            <a:r>
              <a:rPr lang="el-GR" sz="2000">
                <a:cs typeface="Arial" pitchFamily="34" charset="0"/>
                <a:sym typeface="Arial" pitchFamily="34" charset="0"/>
              </a:rPr>
              <a:t>     </a:t>
            </a:r>
            <a:r>
              <a:rPr lang="es-ES_tradnl" sz="2400" u="sng">
                <a:cs typeface="Arial" pitchFamily="34" charset="0"/>
                <a:sym typeface="Arial" pitchFamily="34" charset="0"/>
              </a:rPr>
              <a:t>Βήμα </a:t>
            </a:r>
            <a:r>
              <a:rPr lang="el-GR" sz="2400" u="sng">
                <a:cs typeface="Arial" pitchFamily="34" charset="0"/>
                <a:sym typeface="Arial" pitchFamily="34" charset="0"/>
              </a:rPr>
              <a:t>4</a:t>
            </a:r>
            <a:r>
              <a:rPr lang="es-ES_tradnl" sz="2400" u="sng">
                <a:cs typeface="Arial" pitchFamily="34" charset="0"/>
                <a:sym typeface="Arial" pitchFamily="34" charset="0"/>
              </a:rPr>
              <a:t>: </a:t>
            </a:r>
            <a:r>
              <a:rPr lang="el-GR" sz="2400" u="sng">
                <a:cs typeface="Arial" pitchFamily="34" charset="0"/>
                <a:sym typeface="Arial" pitchFamily="34" charset="0"/>
              </a:rPr>
              <a:t>Ανάληψη</a:t>
            </a:r>
            <a:r>
              <a:rPr lang="es-ES_tradnl" sz="2400" u="sng">
                <a:cs typeface="Arial" pitchFamily="34" charset="0"/>
                <a:sym typeface="Arial" pitchFamily="34" charset="0"/>
              </a:rPr>
              <a:t> δράση</a:t>
            </a:r>
            <a:r>
              <a:rPr lang="el-GR" sz="2400" u="sng">
                <a:cs typeface="Arial" pitchFamily="34" charset="0"/>
                <a:sym typeface="Arial" pitchFamily="34" charset="0"/>
              </a:rPr>
              <a:t>ς-Μέτρα</a:t>
            </a:r>
            <a:r>
              <a:rPr lang="es-ES_tradnl" sz="2000">
                <a:solidFill>
                  <a:srgbClr val="782772"/>
                </a:solidFill>
                <a:cs typeface="Arial" pitchFamily="34" charset="0"/>
                <a:sym typeface="Arial" pitchFamily="34" charset="0"/>
              </a:rPr>
              <a:t> </a:t>
            </a:r>
            <a:endParaRPr lang="el-GR" sz="2000">
              <a:solidFill>
                <a:srgbClr val="782772"/>
              </a:solidFill>
              <a:cs typeface="Arial" pitchFamily="34" charset="0"/>
              <a:sym typeface="Arial" pitchFamily="34" charset="0"/>
            </a:endParaRPr>
          </a:p>
          <a:p>
            <a:pPr marL="342900" indent="-342900">
              <a:spcBef>
                <a:spcPct val="20000"/>
              </a:spcBef>
              <a:buFontTx/>
              <a:buChar char="•"/>
            </a:pPr>
            <a:r>
              <a:rPr lang="el-GR" sz="2200">
                <a:solidFill>
                  <a:srgbClr val="782772"/>
                </a:solidFill>
                <a:cs typeface="Arial" pitchFamily="34" charset="0"/>
                <a:sym typeface="Arial" pitchFamily="34" charset="0"/>
              </a:rPr>
              <a:t>Απουσία</a:t>
            </a:r>
            <a:r>
              <a:rPr lang="es-ES_tradnl" sz="2200">
                <a:solidFill>
                  <a:srgbClr val="782772"/>
                </a:solidFill>
                <a:cs typeface="Arial" pitchFamily="34" charset="0"/>
                <a:sym typeface="Arial" pitchFamily="34" charset="0"/>
              </a:rPr>
              <a:t> σχεδίου δράσης:</a:t>
            </a:r>
            <a:endParaRPr lang="el-GR" sz="2200">
              <a:solidFill>
                <a:srgbClr val="782772"/>
              </a:solidFill>
              <a:cs typeface="Arial" pitchFamily="34" charset="0"/>
              <a:sym typeface="Arial" pitchFamily="34" charset="0"/>
            </a:endParaRPr>
          </a:p>
          <a:p>
            <a:pPr marL="342900" indent="-342900">
              <a:spcBef>
                <a:spcPct val="20000"/>
              </a:spcBef>
            </a:pPr>
            <a:r>
              <a:rPr lang="el-GR" sz="2400">
                <a:solidFill>
                  <a:srgbClr val="782772"/>
                </a:solidFill>
                <a:cs typeface="Arial" pitchFamily="34" charset="0"/>
                <a:sym typeface="Arial" pitchFamily="34" charset="0"/>
              </a:rPr>
              <a:t>    </a:t>
            </a:r>
            <a:r>
              <a:rPr lang="es-ES_tradnl" sz="2200">
                <a:solidFill>
                  <a:srgbClr val="782772"/>
                </a:solidFill>
                <a:cs typeface="Arial" pitchFamily="34" charset="0"/>
                <a:sym typeface="Arial" pitchFamily="34" charset="0"/>
              </a:rPr>
              <a:t>Τα μέτρα</a:t>
            </a:r>
            <a:r>
              <a:rPr lang="el-GR" sz="2200">
                <a:solidFill>
                  <a:srgbClr val="782772"/>
                </a:solidFill>
                <a:cs typeface="Arial" pitchFamily="34" charset="0"/>
                <a:sym typeface="Arial" pitchFamily="34" charset="0"/>
              </a:rPr>
              <a:t>, </a:t>
            </a:r>
            <a:r>
              <a:rPr lang="es-ES_tradnl" sz="2200">
                <a:solidFill>
                  <a:srgbClr val="782772"/>
                </a:solidFill>
                <a:cs typeface="Arial" pitchFamily="34" charset="0"/>
                <a:sym typeface="Arial" pitchFamily="34" charset="0"/>
              </a:rPr>
              <a:t>Ποιος κάνει </a:t>
            </a:r>
            <a:r>
              <a:rPr lang="el-GR" sz="2200">
                <a:solidFill>
                  <a:srgbClr val="782772"/>
                </a:solidFill>
                <a:cs typeface="Arial" pitchFamily="34" charset="0"/>
                <a:sym typeface="Arial" pitchFamily="34" charset="0"/>
              </a:rPr>
              <a:t>Τ</a:t>
            </a:r>
            <a:r>
              <a:rPr lang="es-ES_tradnl" sz="2200">
                <a:solidFill>
                  <a:srgbClr val="782772"/>
                </a:solidFill>
                <a:cs typeface="Arial" pitchFamily="34" charset="0"/>
                <a:sym typeface="Arial" pitchFamily="34" charset="0"/>
              </a:rPr>
              <a:t>ι και </a:t>
            </a:r>
            <a:r>
              <a:rPr lang="el-GR" sz="2200">
                <a:solidFill>
                  <a:srgbClr val="782772"/>
                </a:solidFill>
                <a:cs typeface="Arial" pitchFamily="34" charset="0"/>
                <a:sym typeface="Arial" pitchFamily="34" charset="0"/>
              </a:rPr>
              <a:t>Π</a:t>
            </a:r>
            <a:r>
              <a:rPr lang="es-ES_tradnl" sz="2200">
                <a:solidFill>
                  <a:srgbClr val="782772"/>
                </a:solidFill>
                <a:cs typeface="Arial" pitchFamily="34" charset="0"/>
                <a:sym typeface="Arial" pitchFamily="34" charset="0"/>
              </a:rPr>
              <a:t>ότε</a:t>
            </a:r>
            <a:r>
              <a:rPr lang="el-GR" sz="2200">
                <a:solidFill>
                  <a:srgbClr val="782772"/>
                </a:solidFill>
                <a:cs typeface="Arial" pitchFamily="34" charset="0"/>
                <a:sym typeface="Arial" pitchFamily="34" charset="0"/>
              </a:rPr>
              <a:t>, </a:t>
            </a:r>
            <a:r>
              <a:rPr lang="es-ES_tradnl" sz="2200">
                <a:solidFill>
                  <a:srgbClr val="782772"/>
                </a:solidFill>
                <a:cs typeface="Arial" pitchFamily="34" charset="0"/>
                <a:sym typeface="Arial" pitchFamily="34" charset="0"/>
              </a:rPr>
              <a:t>Πότε </a:t>
            </a:r>
            <a:r>
              <a:rPr lang="el-GR" sz="2200">
                <a:solidFill>
                  <a:srgbClr val="782772"/>
                </a:solidFill>
                <a:cs typeface="Arial" pitchFamily="34" charset="0"/>
                <a:sym typeface="Arial" pitchFamily="34" charset="0"/>
              </a:rPr>
              <a:t>πρέπει να</a:t>
            </a:r>
            <a:r>
              <a:rPr lang="es-ES_tradnl" sz="2200">
                <a:solidFill>
                  <a:srgbClr val="782772"/>
                </a:solidFill>
                <a:cs typeface="Arial" pitchFamily="34" charset="0"/>
                <a:sym typeface="Arial" pitchFamily="34" charset="0"/>
              </a:rPr>
              <a:t> ολοκληρωθ</a:t>
            </a:r>
            <a:r>
              <a:rPr lang="el-GR" sz="2200">
                <a:solidFill>
                  <a:srgbClr val="782772"/>
                </a:solidFill>
                <a:cs typeface="Arial" pitchFamily="34" charset="0"/>
                <a:sym typeface="Arial" pitchFamily="34" charset="0"/>
              </a:rPr>
              <a:t>ούν</a:t>
            </a:r>
            <a:endParaRPr lang="es-ES_tradnl" sz="2200">
              <a:solidFill>
                <a:srgbClr val="782772"/>
              </a:solidFill>
              <a:cs typeface="Arial" pitchFamily="34" charset="0"/>
              <a:sym typeface="Arial" pitchFamily="34" charset="0"/>
            </a:endParaRPr>
          </a:p>
          <a:p>
            <a:pPr marL="342900" indent="-342900">
              <a:spcBef>
                <a:spcPct val="20000"/>
              </a:spcBef>
              <a:buFontTx/>
              <a:buChar char="•"/>
            </a:pPr>
            <a:r>
              <a:rPr lang="el-GR" sz="2000">
                <a:solidFill>
                  <a:srgbClr val="782772"/>
                </a:solidFill>
                <a:cs typeface="Arial" pitchFamily="34" charset="0"/>
                <a:sym typeface="Arial" pitchFamily="34" charset="0"/>
              </a:rPr>
              <a:t>Ανεπαρκής</a:t>
            </a:r>
            <a:r>
              <a:rPr lang="es-ES_tradnl" sz="2000">
                <a:solidFill>
                  <a:srgbClr val="782772"/>
                </a:solidFill>
                <a:cs typeface="Arial" pitchFamily="34" charset="0"/>
                <a:sym typeface="Arial" pitchFamily="34" charset="0"/>
              </a:rPr>
              <a:t> επίβλεψη της εφαρμογής των μέτρων πρόληψης.</a:t>
            </a:r>
            <a:endParaRPr lang="el-GR" sz="2000">
              <a:solidFill>
                <a:srgbClr val="782772"/>
              </a:solidFill>
              <a:cs typeface="Arial" pitchFamily="34" charset="0"/>
              <a:sym typeface="Arial" pitchFamily="34" charset="0"/>
            </a:endParaRPr>
          </a:p>
          <a:p>
            <a:pPr marL="342900" indent="-342900">
              <a:lnSpc>
                <a:spcPct val="90000"/>
              </a:lnSpc>
              <a:spcBef>
                <a:spcPct val="20000"/>
              </a:spcBef>
            </a:pPr>
            <a:r>
              <a:rPr lang="el-GR" sz="2400">
                <a:cs typeface="Arial" pitchFamily="34" charset="0"/>
                <a:sym typeface="Arial" pitchFamily="34" charset="0"/>
              </a:rPr>
              <a:t>    </a:t>
            </a:r>
            <a:r>
              <a:rPr lang="es-ES_tradnl" sz="2400" u="sng">
                <a:cs typeface="Arial" pitchFamily="34" charset="0"/>
                <a:sym typeface="Arial" pitchFamily="34" charset="0"/>
              </a:rPr>
              <a:t>Βήμα </a:t>
            </a:r>
            <a:r>
              <a:rPr lang="el-GR" sz="2400" u="sng">
                <a:cs typeface="Arial" pitchFamily="34" charset="0"/>
                <a:sym typeface="Arial" pitchFamily="34" charset="0"/>
              </a:rPr>
              <a:t>5</a:t>
            </a:r>
            <a:r>
              <a:rPr lang="es-ES_tradnl" sz="2400" u="sng">
                <a:cs typeface="Arial" pitchFamily="34" charset="0"/>
                <a:sym typeface="Arial" pitchFamily="34" charset="0"/>
              </a:rPr>
              <a:t>: </a:t>
            </a:r>
            <a:r>
              <a:rPr lang="el-GR" sz="2400" u="sng">
                <a:cs typeface="Arial" pitchFamily="34" charset="0"/>
                <a:sym typeface="Arial" pitchFamily="34" charset="0"/>
              </a:rPr>
              <a:t>Έλεγχος και π</a:t>
            </a:r>
            <a:r>
              <a:rPr lang="es-ES_tradnl" sz="2400" u="sng">
                <a:cs typeface="Arial" pitchFamily="34" charset="0"/>
                <a:sym typeface="Arial" pitchFamily="34" charset="0"/>
              </a:rPr>
              <a:t>αρακολούθηση </a:t>
            </a:r>
            <a:r>
              <a:rPr lang="el-GR" sz="2400" u="sng">
                <a:cs typeface="Arial" pitchFamily="34" charset="0"/>
                <a:sym typeface="Arial" pitchFamily="34" charset="0"/>
              </a:rPr>
              <a:t>της κατάστασης</a:t>
            </a:r>
            <a:r>
              <a:rPr lang="el-GR" sz="2000">
                <a:solidFill>
                  <a:srgbClr val="782772"/>
                </a:solidFill>
                <a:cs typeface="Arial" pitchFamily="34" charset="0"/>
                <a:sym typeface="Arial" pitchFamily="34" charset="0"/>
              </a:rPr>
              <a:t> </a:t>
            </a:r>
            <a:endParaRPr lang="es-ES_tradnl" sz="2000">
              <a:solidFill>
                <a:srgbClr val="782772"/>
              </a:solidFill>
              <a:cs typeface="Arial" pitchFamily="34" charset="0"/>
              <a:sym typeface="Arial" pitchFamily="34" charset="0"/>
            </a:endParaRPr>
          </a:p>
          <a:p>
            <a:pPr marL="342900" indent="-342900">
              <a:spcBef>
                <a:spcPct val="20000"/>
              </a:spcBef>
              <a:buFontTx/>
              <a:buChar char="•"/>
            </a:pPr>
            <a:r>
              <a:rPr lang="el-GR" sz="2000">
                <a:solidFill>
                  <a:srgbClr val="782772"/>
                </a:solidFill>
                <a:cs typeface="Arial" pitchFamily="34" charset="0"/>
                <a:sym typeface="Arial" pitchFamily="34" charset="0"/>
              </a:rPr>
              <a:t>Έλλειψη ελέγχου</a:t>
            </a:r>
            <a:r>
              <a:rPr lang="es-ES_tradnl" sz="2000">
                <a:solidFill>
                  <a:srgbClr val="782772"/>
                </a:solidFill>
                <a:cs typeface="Arial" pitchFamily="34" charset="0"/>
                <a:sym typeface="Arial" pitchFamily="34" charset="0"/>
              </a:rPr>
              <a:t> των μέτρων </a:t>
            </a:r>
            <a:r>
              <a:rPr lang="el-GR" sz="2000">
                <a:solidFill>
                  <a:srgbClr val="782772"/>
                </a:solidFill>
                <a:cs typeface="Arial" pitchFamily="34" charset="0"/>
                <a:sym typeface="Arial" pitchFamily="34" charset="0"/>
              </a:rPr>
              <a:t>για διατήρηση της</a:t>
            </a:r>
            <a:r>
              <a:rPr lang="es-ES_tradnl" sz="2000">
                <a:solidFill>
                  <a:srgbClr val="782772"/>
                </a:solidFill>
                <a:cs typeface="Arial" pitchFamily="34" charset="0"/>
                <a:sym typeface="Arial" pitchFamily="34" charset="0"/>
              </a:rPr>
              <a:t> αποτελεσματικότητ</a:t>
            </a:r>
            <a:r>
              <a:rPr lang="el-GR" sz="2000">
                <a:solidFill>
                  <a:srgbClr val="782772"/>
                </a:solidFill>
                <a:cs typeface="Arial" pitchFamily="34" charset="0"/>
                <a:sym typeface="Arial" pitchFamily="34" charset="0"/>
              </a:rPr>
              <a:t>α</a:t>
            </a:r>
            <a:r>
              <a:rPr lang="es-ES_tradnl" sz="2000">
                <a:solidFill>
                  <a:srgbClr val="782772"/>
                </a:solidFill>
                <a:cs typeface="Arial" pitchFamily="34" charset="0"/>
                <a:sym typeface="Arial" pitchFamily="34" charset="0"/>
              </a:rPr>
              <a:t>ς τους</a:t>
            </a:r>
            <a:r>
              <a:rPr lang="el-GR" sz="2000">
                <a:solidFill>
                  <a:srgbClr val="782772"/>
                </a:solidFill>
                <a:cs typeface="Arial" pitchFamily="34" charset="0"/>
                <a:sym typeface="Arial" pitchFamily="34" charset="0"/>
              </a:rPr>
              <a:t> και καλλιέργεια κουλτούρας πρόληψης και συνεχούς</a:t>
            </a:r>
            <a:r>
              <a:rPr lang="es-ES_tradnl" sz="2000">
                <a:solidFill>
                  <a:srgbClr val="782772"/>
                </a:solidFill>
                <a:cs typeface="Arial" pitchFamily="34" charset="0"/>
                <a:sym typeface="Arial" pitchFamily="34" charset="0"/>
              </a:rPr>
              <a:t> </a:t>
            </a:r>
            <a:r>
              <a:rPr lang="el-GR" sz="2000">
                <a:solidFill>
                  <a:srgbClr val="782772"/>
                </a:solidFill>
                <a:cs typeface="Arial" pitchFamily="34" charset="0"/>
                <a:sym typeface="Arial" pitchFamily="34" charset="0"/>
              </a:rPr>
              <a:t>αναθεώρησής </a:t>
            </a:r>
            <a:endParaRPr lang="es-ES_tradnl" sz="2000">
              <a:solidFill>
                <a:srgbClr val="782772"/>
              </a:solidFill>
              <a:cs typeface="Arial" pitchFamily="34" charset="0"/>
              <a:sym typeface="Arial" pitchFamily="34" charset="0"/>
            </a:endParaRPr>
          </a:p>
          <a:p>
            <a:pPr marL="342900" indent="-342900">
              <a:spcBef>
                <a:spcPct val="20000"/>
              </a:spcBef>
              <a:buFontTx/>
              <a:buChar char="•"/>
            </a:pPr>
            <a:r>
              <a:rPr lang="el-GR" sz="2000" u="sng">
                <a:solidFill>
                  <a:srgbClr val="782772"/>
                </a:solidFill>
                <a:cs typeface="Arial" pitchFamily="34" charset="0"/>
                <a:sym typeface="Arial" pitchFamily="34" charset="0"/>
              </a:rPr>
              <a:t>Έλλειψη</a:t>
            </a:r>
            <a:r>
              <a:rPr lang="es-ES_tradnl" sz="2000" u="sng">
                <a:solidFill>
                  <a:srgbClr val="782772"/>
                </a:solidFill>
                <a:cs typeface="Arial" pitchFamily="34" charset="0"/>
                <a:sym typeface="Arial" pitchFamily="34" charset="0"/>
              </a:rPr>
              <a:t> ενημέρωση</a:t>
            </a:r>
            <a:r>
              <a:rPr lang="el-GR" sz="2000" u="sng">
                <a:solidFill>
                  <a:srgbClr val="782772"/>
                </a:solidFill>
                <a:cs typeface="Arial" pitchFamily="34" charset="0"/>
                <a:sym typeface="Arial" pitchFamily="34" charset="0"/>
              </a:rPr>
              <a:t>ς</a:t>
            </a:r>
            <a:r>
              <a:rPr lang="es-ES_tradnl" sz="2000">
                <a:solidFill>
                  <a:srgbClr val="782772"/>
                </a:solidFill>
                <a:cs typeface="Arial" pitchFamily="34" charset="0"/>
                <a:sym typeface="Arial" pitchFamily="34" charset="0"/>
              </a:rPr>
              <a:t> των εργαζομένων και/ή των εκπροσώπων τους</a:t>
            </a:r>
            <a:r>
              <a:rPr lang="el-GR" sz="2000">
                <a:solidFill>
                  <a:srgbClr val="782772"/>
                </a:solidFill>
                <a:cs typeface="Arial" pitchFamily="34" charset="0"/>
                <a:sym typeface="Arial" pitchFamily="34" charset="0"/>
              </a:rPr>
              <a:t>.</a:t>
            </a:r>
            <a:endParaRPr lang="es-ES_tradnl" sz="2000">
              <a:solidFill>
                <a:srgbClr val="782772"/>
              </a:solidFill>
              <a:cs typeface="Arial" pitchFamily="34" charset="0"/>
              <a:sym typeface="Arial" pitchFamily="34" charset="0"/>
            </a:endParaRPr>
          </a:p>
        </p:txBody>
      </p:sp>
      <p:sp>
        <p:nvSpPr>
          <p:cNvPr id="722950" name="AutoShape 6">
            <a:hlinkClick r:id="rId7" action="ppaction://hlinksldjump" highlightClick="1"/>
          </p:cNvPr>
          <p:cNvSpPr>
            <a:spLocks noChangeArrowheads="1"/>
          </p:cNvSpPr>
          <p:nvPr/>
        </p:nvSpPr>
        <p:spPr bwMode="auto">
          <a:xfrm>
            <a:off x="7596188" y="6308725"/>
            <a:ext cx="1008062" cy="287338"/>
          </a:xfrm>
          <a:prstGeom prst="actionButtonBackPrevious">
            <a:avLst/>
          </a:prstGeom>
          <a:gradFill rotWithShape="1">
            <a:gsLst>
              <a:gs pos="0">
                <a:schemeClr val="folHlink">
                  <a:gamma/>
                  <a:shade val="46275"/>
                  <a:invGamma/>
                </a:schemeClr>
              </a:gs>
              <a:gs pos="100000">
                <a:schemeClr val="folHlink">
                  <a:alpha val="39999"/>
                </a:schemeClr>
              </a:gs>
            </a:gsLst>
            <a:path path="rect">
              <a:fillToRect l="50000" t="50000" r="50000" b="50000"/>
            </a:path>
          </a:gradFill>
          <a:ln w="6350">
            <a:solidFill>
              <a:schemeClr val="bg2"/>
            </a:solidFill>
            <a:miter lim="800000"/>
            <a:headEnd/>
            <a:tailEnd/>
          </a:ln>
          <a:effectLst/>
        </p:spPr>
        <p:txBody>
          <a:bodyPr wrap="none" anchor="ctr"/>
          <a:lstStyle/>
          <a:p>
            <a:pPr algn="ctr"/>
            <a:r>
              <a:rPr lang="el-GR" b="1" i="1"/>
              <a:t>ΑΡΧΗ</a:t>
            </a:r>
          </a:p>
        </p:txBody>
      </p:sp>
      <p:sp>
        <p:nvSpPr>
          <p:cNvPr id="722951" name="Rectangle 7"/>
          <p:cNvSpPr>
            <a:spLocks noChangeArrowheads="1"/>
          </p:cNvSpPr>
          <p:nvPr/>
        </p:nvSpPr>
        <p:spPr bwMode="auto">
          <a:xfrm>
            <a:off x="179388" y="1052513"/>
            <a:ext cx="8785225" cy="1944687"/>
          </a:xfrm>
          <a:prstGeom prst="rect">
            <a:avLst/>
          </a:prstGeom>
          <a:noFill/>
          <a:ln w="9525">
            <a:noFill/>
            <a:miter lim="800000"/>
            <a:headEnd/>
            <a:tailEnd/>
          </a:ln>
          <a:effectLst/>
        </p:spPr>
        <p:txBody>
          <a:bodyPr/>
          <a:lstStyle/>
          <a:p>
            <a:pPr marL="342900" indent="-342900">
              <a:lnSpc>
                <a:spcPct val="90000"/>
              </a:lnSpc>
              <a:spcBef>
                <a:spcPct val="20000"/>
              </a:spcBef>
            </a:pPr>
            <a:r>
              <a:rPr lang="el-GR" sz="2200">
                <a:cs typeface="Arial" pitchFamily="34" charset="0"/>
                <a:sym typeface="Arial" pitchFamily="34" charset="0"/>
              </a:rPr>
              <a:t>     </a:t>
            </a:r>
            <a:r>
              <a:rPr lang="es-ES_tradnl" sz="2400" u="sng">
                <a:cs typeface="Arial" pitchFamily="34" charset="0"/>
                <a:sym typeface="Arial" pitchFamily="34" charset="0"/>
              </a:rPr>
              <a:t>Βήμα </a:t>
            </a:r>
            <a:r>
              <a:rPr lang="el-GR" sz="2400" u="sng">
                <a:cs typeface="Arial" pitchFamily="34" charset="0"/>
                <a:sym typeface="Arial" pitchFamily="34" charset="0"/>
              </a:rPr>
              <a:t>3</a:t>
            </a:r>
            <a:r>
              <a:rPr lang="es-ES_tradnl" sz="2400" u="sng">
                <a:cs typeface="Arial" pitchFamily="34" charset="0"/>
                <a:sym typeface="Arial" pitchFamily="34" charset="0"/>
              </a:rPr>
              <a:t>: </a:t>
            </a:r>
            <a:r>
              <a:rPr lang="el-GR" sz="2400" u="sng">
                <a:cs typeface="Arial" pitchFamily="34" charset="0"/>
                <a:sym typeface="Arial" pitchFamily="34" charset="0"/>
              </a:rPr>
              <a:t>Αξιολόγηση επάρκειας μέτρων-</a:t>
            </a:r>
            <a:r>
              <a:rPr lang="es-ES_tradnl" sz="2400" u="sng">
                <a:cs typeface="Arial" pitchFamily="34" charset="0"/>
                <a:sym typeface="Arial" pitchFamily="34" charset="0"/>
              </a:rPr>
              <a:t>Λήψη αποφάσεων</a:t>
            </a:r>
            <a:endParaRPr lang="el-GR" sz="2400" u="sng">
              <a:cs typeface="Arial" pitchFamily="34" charset="0"/>
              <a:sym typeface="Arial" pitchFamily="34" charset="0"/>
            </a:endParaRPr>
          </a:p>
          <a:p>
            <a:pPr marL="342900" indent="-342900">
              <a:lnSpc>
                <a:spcPct val="90000"/>
              </a:lnSpc>
              <a:spcBef>
                <a:spcPct val="20000"/>
              </a:spcBef>
              <a:buFontTx/>
              <a:buChar char="•"/>
            </a:pPr>
            <a:r>
              <a:rPr lang="el-GR" sz="2200">
                <a:solidFill>
                  <a:srgbClr val="782772"/>
                </a:solidFill>
                <a:cs typeface="Arial" pitchFamily="34" charset="0"/>
                <a:sym typeface="Arial" pitchFamily="34" charset="0"/>
              </a:rPr>
              <a:t>Παράβλεψη</a:t>
            </a:r>
            <a:r>
              <a:rPr lang="es-ES_tradnl" sz="2200">
                <a:solidFill>
                  <a:srgbClr val="782772"/>
                </a:solidFill>
                <a:cs typeface="Arial" pitchFamily="34" charset="0"/>
                <a:sym typeface="Arial" pitchFamily="34" charset="0"/>
              </a:rPr>
              <a:t> γενικών αρχών πρόληψης</a:t>
            </a:r>
            <a:r>
              <a:rPr lang="el-GR" sz="2200">
                <a:solidFill>
                  <a:srgbClr val="782772"/>
                </a:solidFill>
                <a:cs typeface="Arial" pitchFamily="34" charset="0"/>
                <a:sym typeface="Arial" pitchFamily="34" charset="0"/>
              </a:rPr>
              <a:t>,</a:t>
            </a:r>
            <a:r>
              <a:rPr lang="el-GR" sz="2400">
                <a:solidFill>
                  <a:srgbClr val="782772"/>
                </a:solidFill>
                <a:cs typeface="Arial" pitchFamily="34" charset="0"/>
                <a:sym typeface="Arial" pitchFamily="34" charset="0"/>
              </a:rPr>
              <a:t> </a:t>
            </a:r>
            <a:r>
              <a:rPr lang="el-GR" sz="2000">
                <a:solidFill>
                  <a:srgbClr val="782772"/>
                </a:solidFill>
                <a:cs typeface="Arial" pitchFamily="34" charset="0"/>
                <a:sym typeface="Arial" pitchFamily="34" charset="0"/>
              </a:rPr>
              <a:t>(αποτροπή, </a:t>
            </a:r>
            <a:r>
              <a:rPr lang="es-ES_tradnl" sz="2000">
                <a:solidFill>
                  <a:srgbClr val="782772"/>
                </a:solidFill>
                <a:cs typeface="Arial" pitchFamily="34" charset="0"/>
                <a:sym typeface="Arial" pitchFamily="34" charset="0"/>
              </a:rPr>
              <a:t>αντικατάσταση του επικίνδυνου</a:t>
            </a:r>
            <a:r>
              <a:rPr lang="el-GR" sz="2000">
                <a:solidFill>
                  <a:srgbClr val="782772"/>
                </a:solidFill>
                <a:cs typeface="Arial" pitchFamily="34" charset="0"/>
                <a:sym typeface="Arial" pitchFamily="34" charset="0"/>
              </a:rPr>
              <a:t>, </a:t>
            </a:r>
            <a:r>
              <a:rPr lang="es-ES_tradnl" sz="2000">
                <a:solidFill>
                  <a:srgbClr val="782772"/>
                </a:solidFill>
                <a:cs typeface="Arial" pitchFamily="34" charset="0"/>
                <a:sym typeface="Arial" pitchFamily="34" charset="0"/>
              </a:rPr>
              <a:t>περιορισμ</a:t>
            </a:r>
            <a:r>
              <a:rPr lang="el-GR" sz="2000">
                <a:solidFill>
                  <a:srgbClr val="782772"/>
                </a:solidFill>
                <a:cs typeface="Arial" pitchFamily="34" charset="0"/>
                <a:sym typeface="Arial" pitchFamily="34" charset="0"/>
              </a:rPr>
              <a:t>ός/</a:t>
            </a:r>
            <a:r>
              <a:rPr lang="es-ES_tradnl" sz="2000">
                <a:solidFill>
                  <a:srgbClr val="782772"/>
                </a:solidFill>
                <a:cs typeface="Arial" pitchFamily="34" charset="0"/>
                <a:sym typeface="Arial" pitchFamily="34" charset="0"/>
              </a:rPr>
              <a:t> ελέγχο</a:t>
            </a:r>
            <a:r>
              <a:rPr lang="el-GR" sz="2000">
                <a:solidFill>
                  <a:srgbClr val="782772"/>
                </a:solidFill>
                <a:cs typeface="Arial" pitchFamily="34" charset="0"/>
                <a:sym typeface="Arial" pitchFamily="34" charset="0"/>
              </a:rPr>
              <a:t>ς</a:t>
            </a:r>
            <a:r>
              <a:rPr lang="es-ES_tradnl" sz="2000">
                <a:solidFill>
                  <a:srgbClr val="782772"/>
                </a:solidFill>
                <a:cs typeface="Arial" pitchFamily="34" charset="0"/>
                <a:sym typeface="Arial" pitchFamily="34" charset="0"/>
              </a:rPr>
              <a:t> του κινδύνου στην πηγή, </a:t>
            </a:r>
            <a:r>
              <a:rPr lang="el-GR" sz="2000">
                <a:solidFill>
                  <a:srgbClr val="782772"/>
                </a:solidFill>
                <a:cs typeface="Arial" pitchFamily="34" charset="0"/>
                <a:sym typeface="Arial" pitchFamily="34" charset="0"/>
              </a:rPr>
              <a:t>η</a:t>
            </a:r>
            <a:r>
              <a:rPr lang="es-ES_tradnl" sz="2000">
                <a:solidFill>
                  <a:srgbClr val="782772"/>
                </a:solidFill>
                <a:cs typeface="Arial" pitchFamily="34" charset="0"/>
                <a:sym typeface="Arial" pitchFamily="34" charset="0"/>
              </a:rPr>
              <a:t>..</a:t>
            </a:r>
            <a:r>
              <a:rPr lang="el-GR" sz="2000">
                <a:solidFill>
                  <a:srgbClr val="782772"/>
                </a:solidFill>
                <a:cs typeface="Arial" pitchFamily="34" charset="0"/>
                <a:sym typeface="Arial" pitchFamily="34" charset="0"/>
              </a:rPr>
              <a:t>)</a:t>
            </a:r>
            <a:endParaRPr lang="es-ES_tradnl" sz="2000">
              <a:solidFill>
                <a:srgbClr val="782772"/>
              </a:solidFill>
              <a:cs typeface="Arial" pitchFamily="34" charset="0"/>
              <a:sym typeface="Arial" pitchFamily="34" charset="0"/>
            </a:endParaRPr>
          </a:p>
          <a:p>
            <a:pPr marL="342900" indent="-342900">
              <a:spcBef>
                <a:spcPct val="20000"/>
              </a:spcBef>
              <a:buFontTx/>
              <a:buChar char="•"/>
            </a:pPr>
            <a:r>
              <a:rPr lang="es-ES_tradnl" sz="2200">
                <a:solidFill>
                  <a:srgbClr val="782772"/>
                </a:solidFill>
                <a:cs typeface="Arial" pitchFamily="34" charset="0"/>
                <a:sym typeface="Arial" pitchFamily="34" charset="0"/>
              </a:rPr>
              <a:t>Μετα</a:t>
            </a:r>
            <a:r>
              <a:rPr lang="el-GR" sz="2200">
                <a:solidFill>
                  <a:srgbClr val="782772"/>
                </a:solidFill>
                <a:cs typeface="Arial" pitchFamily="34" charset="0"/>
                <a:sym typeface="Arial" pitchFamily="34" charset="0"/>
              </a:rPr>
              <a:t>τόπιση</a:t>
            </a:r>
            <a:r>
              <a:rPr lang="es-ES_tradnl" sz="2200">
                <a:solidFill>
                  <a:srgbClr val="782772"/>
                </a:solidFill>
                <a:cs typeface="Arial" pitchFamily="34" charset="0"/>
                <a:sym typeface="Arial" pitchFamily="34" charset="0"/>
              </a:rPr>
              <a:t> του κινδύνου,</a:t>
            </a:r>
            <a:r>
              <a:rPr lang="es-ES_tradnl" sz="2000">
                <a:solidFill>
                  <a:srgbClr val="782772"/>
                </a:solidFill>
                <a:cs typeface="Arial" pitchFamily="34" charset="0"/>
                <a:sym typeface="Arial" pitchFamily="34" charset="0"/>
              </a:rPr>
              <a:t> </a:t>
            </a:r>
            <a:r>
              <a:rPr lang="el-GR" sz="2000">
                <a:solidFill>
                  <a:srgbClr val="782772"/>
                </a:solidFill>
                <a:cs typeface="Arial" pitchFamily="34" charset="0"/>
                <a:sym typeface="Arial" pitchFamily="34" charset="0"/>
              </a:rPr>
              <a:t>(</a:t>
            </a:r>
            <a:r>
              <a:rPr lang="es-ES_tradnl" sz="2000">
                <a:solidFill>
                  <a:srgbClr val="782772"/>
                </a:solidFill>
                <a:cs typeface="Arial" pitchFamily="34" charset="0"/>
                <a:sym typeface="Arial" pitchFamily="34" charset="0"/>
              </a:rPr>
              <a:t>π.χ. έλεγχος κινδύνου </a:t>
            </a:r>
            <a:r>
              <a:rPr lang="el-GR" sz="2000">
                <a:solidFill>
                  <a:srgbClr val="782772"/>
                </a:solidFill>
                <a:cs typeface="Arial" pitchFamily="34" charset="0"/>
                <a:sym typeface="Arial" pitchFamily="34" charset="0"/>
              </a:rPr>
              <a:t>δημιουργία άλλου) </a:t>
            </a:r>
            <a:endParaRPr lang="es-ES_tradnl" sz="2000">
              <a:solidFill>
                <a:srgbClr val="782772"/>
              </a:solidFill>
              <a:cs typeface="Arial" pitchFamily="34" charset="0"/>
              <a:sym typeface="Arial" pitchFamily="34" charset="0"/>
            </a:endParaRPr>
          </a:p>
          <a:p>
            <a:pPr marL="342900" indent="-342900">
              <a:spcBef>
                <a:spcPct val="20000"/>
              </a:spcBef>
              <a:buFontTx/>
              <a:buChar char="•"/>
            </a:pPr>
            <a:r>
              <a:rPr lang="es-ES_tradnl" sz="2200" u="sng">
                <a:solidFill>
                  <a:srgbClr val="782772"/>
                </a:solidFill>
                <a:cs typeface="Arial" pitchFamily="34" charset="0"/>
                <a:sym typeface="Arial" pitchFamily="34" charset="0"/>
              </a:rPr>
              <a:t>Μη διαβούλευση</a:t>
            </a:r>
            <a:r>
              <a:rPr lang="el-GR" sz="2200" u="sng">
                <a:solidFill>
                  <a:srgbClr val="782772"/>
                </a:solidFill>
                <a:cs typeface="Arial" pitchFamily="34" charset="0"/>
                <a:sym typeface="Arial" pitchFamily="34" charset="0"/>
              </a:rPr>
              <a:t> ή</a:t>
            </a:r>
            <a:r>
              <a:rPr lang="es-ES_tradnl" sz="2200" u="sng">
                <a:solidFill>
                  <a:srgbClr val="782772"/>
                </a:solidFill>
                <a:cs typeface="Arial" pitchFamily="34" charset="0"/>
                <a:sym typeface="Arial" pitchFamily="34" charset="0"/>
              </a:rPr>
              <a:t> συμμετοχή</a:t>
            </a:r>
            <a:r>
              <a:rPr lang="es-ES_tradnl" sz="2200">
                <a:solidFill>
                  <a:srgbClr val="782772"/>
                </a:solidFill>
                <a:cs typeface="Arial" pitchFamily="34" charset="0"/>
                <a:sym typeface="Arial" pitchFamily="34" charset="0"/>
              </a:rPr>
              <a:t> των εργαζομένων σ</a:t>
            </a:r>
            <a:r>
              <a:rPr lang="el-GR" sz="2200">
                <a:solidFill>
                  <a:srgbClr val="782772"/>
                </a:solidFill>
                <a:cs typeface="Arial" pitchFamily="34" charset="0"/>
                <a:sym typeface="Arial" pitchFamily="34" charset="0"/>
              </a:rPr>
              <a:t>τις</a:t>
            </a:r>
            <a:r>
              <a:rPr lang="es-ES_tradnl" sz="2200">
                <a:solidFill>
                  <a:srgbClr val="782772"/>
                </a:solidFill>
                <a:cs typeface="Arial" pitchFamily="34" charset="0"/>
                <a:sym typeface="Arial" pitchFamily="34" charset="0"/>
              </a:rPr>
              <a:t> αποφάσεις.</a:t>
            </a:r>
            <a:endParaRPr lang="es-ES_tradnl" sz="2400">
              <a:solidFill>
                <a:srgbClr val="782772"/>
              </a:solidFill>
              <a:cs typeface="Arial" pitchFamily="34" charset="0"/>
              <a:sym typeface="Arial"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22948"/>
                                        </p:tgtEl>
                                        <p:attrNameLst>
                                          <p:attrName>style.visibility</p:attrName>
                                        </p:attrNameLst>
                                      </p:cBhvr>
                                      <p:to>
                                        <p:strVal val="visible"/>
                                      </p:to>
                                    </p:set>
                                    <p:animEffect transition="in" filter="strips(downRight)">
                                      <p:cBhvr>
                                        <p:cTn id="7" dur="2000"/>
                                        <p:tgtEl>
                                          <p:spTgt spid="722948"/>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722951"/>
                                        </p:tgtEl>
                                        <p:attrNameLst>
                                          <p:attrName>style.visibility</p:attrName>
                                        </p:attrNameLst>
                                      </p:cBhvr>
                                      <p:to>
                                        <p:strVal val="visible"/>
                                      </p:to>
                                    </p:set>
                                    <p:animEffect transition="in" filter="strips(downRight)">
                                      <p:cBhvr>
                                        <p:cTn id="11" dur="2000"/>
                                        <p:tgtEl>
                                          <p:spTgt spid="72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8" grpId="0"/>
      <p:bldP spid="7229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MVC-007F"/>
          <p:cNvPicPr>
            <a:picLocks noChangeAspect="1" noChangeArrowheads="1"/>
          </p:cNvPicPr>
          <p:nvPr/>
        </p:nvPicPr>
        <p:blipFill>
          <a:blip r:embed="rId3" cstate="print">
            <a:lum bright="8000" contrast="22000"/>
            <a:grayscl/>
          </a:blip>
          <a:srcRect/>
          <a:stretch>
            <a:fillRect/>
          </a:stretch>
        </p:blipFill>
        <p:spPr bwMode="auto">
          <a:xfrm>
            <a:off x="684213" y="692150"/>
            <a:ext cx="7848600" cy="5886450"/>
          </a:xfrm>
          <a:prstGeom prst="rect">
            <a:avLst/>
          </a:prstGeom>
          <a:noFill/>
          <a:ln w="9525">
            <a:noFill/>
            <a:miter lim="800000"/>
            <a:headEnd/>
            <a:tailEnd/>
          </a:ln>
        </p:spPr>
      </p:pic>
      <p:sp>
        <p:nvSpPr>
          <p:cNvPr id="677893" name="Text Box 5"/>
          <p:cNvSpPr txBox="1">
            <a:spLocks noChangeArrowheads="1"/>
          </p:cNvSpPr>
          <p:nvPr/>
        </p:nvSpPr>
        <p:spPr bwMode="auto">
          <a:xfrm>
            <a:off x="1600200" y="1676400"/>
            <a:ext cx="438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defRPr/>
            </a:pPr>
            <a:r>
              <a:rPr lang="en-US" altLang="el-GR" sz="3600">
                <a:solidFill>
                  <a:srgbClr val="CC0000"/>
                </a:solidFill>
                <a:effectLst>
                  <a:outerShdw blurRad="38100" dist="38100" dir="2700000" algn="tl">
                    <a:srgbClr val="C0C0C0"/>
                  </a:outerShdw>
                </a:effectLst>
                <a:latin typeface="Arial" charset="0"/>
                <a:cs typeface="Arial" charset="0"/>
              </a:rPr>
              <a:t>1</a:t>
            </a:r>
          </a:p>
        </p:txBody>
      </p:sp>
      <p:sp>
        <p:nvSpPr>
          <p:cNvPr id="677894" name="Text Box 6"/>
          <p:cNvSpPr txBox="1">
            <a:spLocks noChangeArrowheads="1"/>
          </p:cNvSpPr>
          <p:nvPr/>
        </p:nvSpPr>
        <p:spPr bwMode="auto">
          <a:xfrm>
            <a:off x="2843213" y="4868863"/>
            <a:ext cx="438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defRPr/>
            </a:pPr>
            <a:r>
              <a:rPr lang="en-US" altLang="el-GR" sz="3600">
                <a:solidFill>
                  <a:srgbClr val="CC0000"/>
                </a:solidFill>
                <a:effectLst>
                  <a:outerShdw blurRad="38100" dist="38100" dir="2700000" algn="tl">
                    <a:srgbClr val="C0C0C0"/>
                  </a:outerShdw>
                </a:effectLst>
                <a:latin typeface="Arial" charset="0"/>
                <a:cs typeface="Arial" charset="0"/>
              </a:rPr>
              <a:t>3</a:t>
            </a:r>
          </a:p>
        </p:txBody>
      </p:sp>
      <p:sp>
        <p:nvSpPr>
          <p:cNvPr id="677895" name="Text Box 7"/>
          <p:cNvSpPr txBox="1">
            <a:spLocks noChangeArrowheads="1"/>
          </p:cNvSpPr>
          <p:nvPr/>
        </p:nvSpPr>
        <p:spPr bwMode="auto">
          <a:xfrm>
            <a:off x="4500563" y="5084763"/>
            <a:ext cx="438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defRPr/>
            </a:pPr>
            <a:r>
              <a:rPr lang="en-US" altLang="el-GR" sz="3600">
                <a:solidFill>
                  <a:srgbClr val="CC0000"/>
                </a:solidFill>
                <a:effectLst>
                  <a:outerShdw blurRad="38100" dist="38100" dir="2700000" algn="tl">
                    <a:srgbClr val="C0C0C0"/>
                  </a:outerShdw>
                </a:effectLst>
                <a:latin typeface="Arial" charset="0"/>
                <a:cs typeface="Arial" charset="0"/>
              </a:rPr>
              <a:t>4</a:t>
            </a:r>
          </a:p>
        </p:txBody>
      </p:sp>
      <p:sp>
        <p:nvSpPr>
          <p:cNvPr id="677896" name="Text Box 8"/>
          <p:cNvSpPr txBox="1">
            <a:spLocks noChangeArrowheads="1"/>
          </p:cNvSpPr>
          <p:nvPr/>
        </p:nvSpPr>
        <p:spPr bwMode="auto">
          <a:xfrm>
            <a:off x="7019925" y="2636838"/>
            <a:ext cx="438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defRPr/>
            </a:pPr>
            <a:r>
              <a:rPr lang="en-US" altLang="el-GR" sz="3600">
                <a:solidFill>
                  <a:srgbClr val="CC0000"/>
                </a:solidFill>
                <a:effectLst>
                  <a:outerShdw blurRad="38100" dist="38100" dir="2700000" algn="tl">
                    <a:srgbClr val="C0C0C0"/>
                  </a:outerShdw>
                </a:effectLst>
                <a:latin typeface="Arial" charset="0"/>
                <a:cs typeface="Arial" charset="0"/>
              </a:rPr>
              <a:t>5</a:t>
            </a:r>
          </a:p>
        </p:txBody>
      </p:sp>
      <p:sp>
        <p:nvSpPr>
          <p:cNvPr id="677897" name="Text Box 9"/>
          <p:cNvSpPr txBox="1">
            <a:spLocks noChangeArrowheads="1"/>
          </p:cNvSpPr>
          <p:nvPr/>
        </p:nvSpPr>
        <p:spPr bwMode="auto">
          <a:xfrm>
            <a:off x="4356100" y="1196975"/>
            <a:ext cx="4381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defRPr/>
            </a:pPr>
            <a:r>
              <a:rPr lang="en-US" altLang="el-GR" sz="3600">
                <a:solidFill>
                  <a:srgbClr val="CC0000"/>
                </a:solidFill>
                <a:effectLst>
                  <a:outerShdw blurRad="38100" dist="38100" dir="2700000" algn="tl">
                    <a:srgbClr val="C0C0C0"/>
                  </a:outerShdw>
                </a:effectLst>
                <a:latin typeface="Arial" charset="0"/>
                <a:cs typeface="Arial" charset="0"/>
              </a:rPr>
              <a:t>2</a:t>
            </a:r>
          </a:p>
        </p:txBody>
      </p:sp>
      <p:sp>
        <p:nvSpPr>
          <p:cNvPr id="677898" name="Rectangle 10"/>
          <p:cNvSpPr>
            <a:spLocks noChangeArrowheads="1"/>
          </p:cNvSpPr>
          <p:nvPr/>
        </p:nvSpPr>
        <p:spPr bwMode="auto">
          <a:xfrm>
            <a:off x="0" y="0"/>
            <a:ext cx="9144000" cy="579438"/>
          </a:xfrm>
          <a:prstGeom prst="rect">
            <a:avLst/>
          </a:prstGeom>
          <a:gradFill rotWithShape="1">
            <a:gsLst>
              <a:gs pos="0">
                <a:srgbClr val="FFFFFF"/>
              </a:gs>
              <a:gs pos="50000">
                <a:schemeClr val="bg2">
                  <a:alpha val="72000"/>
                </a:schemeClr>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l-GR" altLang="el-GR" sz="3200" b="1">
                <a:solidFill>
                  <a:srgbClr val="990099"/>
                </a:solidFill>
                <a:effectLst>
                  <a:outerShdw blurRad="38100" dist="38100" dir="2700000" algn="tl">
                    <a:srgbClr val="000000"/>
                  </a:outerShdw>
                </a:effectLst>
                <a:latin typeface="Arial" charset="0"/>
              </a:rPr>
              <a:t> ΕΚΤΙΜΗΣΗ  ΕΠΑΓΓΕΛΜΑΤΙΚΟΥ ΚΙΝΔΥΝΟΥ</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7893"/>
                                        </p:tgtEl>
                                        <p:attrNameLst>
                                          <p:attrName>style.visibility</p:attrName>
                                        </p:attrNameLst>
                                      </p:cBhvr>
                                      <p:to>
                                        <p:strVal val="visible"/>
                                      </p:to>
                                    </p:set>
                                    <p:anim calcmode="lin" valueType="num">
                                      <p:cBhvr additive="base">
                                        <p:cTn id="7" dur="500" fill="hold"/>
                                        <p:tgtEl>
                                          <p:spTgt spid="677893"/>
                                        </p:tgtEl>
                                        <p:attrNameLst>
                                          <p:attrName>ppt_x</p:attrName>
                                        </p:attrNameLst>
                                      </p:cBhvr>
                                      <p:tavLst>
                                        <p:tav tm="0">
                                          <p:val>
                                            <p:strVal val="0-#ppt_w/2"/>
                                          </p:val>
                                        </p:tav>
                                        <p:tav tm="100000">
                                          <p:val>
                                            <p:strVal val="#ppt_x"/>
                                          </p:val>
                                        </p:tav>
                                      </p:tavLst>
                                    </p:anim>
                                    <p:anim calcmode="lin" valueType="num">
                                      <p:cBhvr additive="base">
                                        <p:cTn id="8" dur="500" fill="hold"/>
                                        <p:tgtEl>
                                          <p:spTgt spid="6778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77897"/>
                                        </p:tgtEl>
                                        <p:attrNameLst>
                                          <p:attrName>style.visibility</p:attrName>
                                        </p:attrNameLst>
                                      </p:cBhvr>
                                      <p:to>
                                        <p:strVal val="visible"/>
                                      </p:to>
                                    </p:set>
                                    <p:anim calcmode="lin" valueType="num">
                                      <p:cBhvr additive="base">
                                        <p:cTn id="13" dur="500" fill="hold"/>
                                        <p:tgtEl>
                                          <p:spTgt spid="677897"/>
                                        </p:tgtEl>
                                        <p:attrNameLst>
                                          <p:attrName>ppt_x</p:attrName>
                                        </p:attrNameLst>
                                      </p:cBhvr>
                                      <p:tavLst>
                                        <p:tav tm="0">
                                          <p:val>
                                            <p:strVal val="#ppt_x"/>
                                          </p:val>
                                        </p:tav>
                                        <p:tav tm="100000">
                                          <p:val>
                                            <p:strVal val="#ppt_x"/>
                                          </p:val>
                                        </p:tav>
                                      </p:tavLst>
                                    </p:anim>
                                    <p:anim calcmode="lin" valueType="num">
                                      <p:cBhvr additive="base">
                                        <p:cTn id="14" dur="500" fill="hold"/>
                                        <p:tgtEl>
                                          <p:spTgt spid="67789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7894"/>
                                        </p:tgtEl>
                                        <p:attrNameLst>
                                          <p:attrName>style.visibility</p:attrName>
                                        </p:attrNameLst>
                                      </p:cBhvr>
                                      <p:to>
                                        <p:strVal val="visible"/>
                                      </p:to>
                                    </p:set>
                                    <p:anim calcmode="lin" valueType="num">
                                      <p:cBhvr additive="base">
                                        <p:cTn id="19" dur="500" fill="hold"/>
                                        <p:tgtEl>
                                          <p:spTgt spid="677894"/>
                                        </p:tgtEl>
                                        <p:attrNameLst>
                                          <p:attrName>ppt_x</p:attrName>
                                        </p:attrNameLst>
                                      </p:cBhvr>
                                      <p:tavLst>
                                        <p:tav tm="0">
                                          <p:val>
                                            <p:strVal val="#ppt_x"/>
                                          </p:val>
                                        </p:tav>
                                        <p:tav tm="100000">
                                          <p:val>
                                            <p:strVal val="#ppt_x"/>
                                          </p:val>
                                        </p:tav>
                                      </p:tavLst>
                                    </p:anim>
                                    <p:anim calcmode="lin" valueType="num">
                                      <p:cBhvr additive="base">
                                        <p:cTn id="20" dur="500" fill="hold"/>
                                        <p:tgtEl>
                                          <p:spTgt spid="67789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7895"/>
                                        </p:tgtEl>
                                        <p:attrNameLst>
                                          <p:attrName>style.visibility</p:attrName>
                                        </p:attrNameLst>
                                      </p:cBhvr>
                                      <p:to>
                                        <p:strVal val="visible"/>
                                      </p:to>
                                    </p:set>
                                    <p:anim calcmode="lin" valueType="num">
                                      <p:cBhvr additive="base">
                                        <p:cTn id="25" dur="500" fill="hold"/>
                                        <p:tgtEl>
                                          <p:spTgt spid="677895"/>
                                        </p:tgtEl>
                                        <p:attrNameLst>
                                          <p:attrName>ppt_x</p:attrName>
                                        </p:attrNameLst>
                                      </p:cBhvr>
                                      <p:tavLst>
                                        <p:tav tm="0">
                                          <p:val>
                                            <p:strVal val="#ppt_x"/>
                                          </p:val>
                                        </p:tav>
                                        <p:tav tm="100000">
                                          <p:val>
                                            <p:strVal val="#ppt_x"/>
                                          </p:val>
                                        </p:tav>
                                      </p:tavLst>
                                    </p:anim>
                                    <p:anim calcmode="lin" valueType="num">
                                      <p:cBhvr additive="base">
                                        <p:cTn id="26" dur="500" fill="hold"/>
                                        <p:tgtEl>
                                          <p:spTgt spid="67789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77896"/>
                                        </p:tgtEl>
                                        <p:attrNameLst>
                                          <p:attrName>style.visibility</p:attrName>
                                        </p:attrNameLst>
                                      </p:cBhvr>
                                      <p:to>
                                        <p:strVal val="visible"/>
                                      </p:to>
                                    </p:set>
                                    <p:anim calcmode="lin" valueType="num">
                                      <p:cBhvr additive="base">
                                        <p:cTn id="31" dur="500" fill="hold"/>
                                        <p:tgtEl>
                                          <p:spTgt spid="677896"/>
                                        </p:tgtEl>
                                        <p:attrNameLst>
                                          <p:attrName>ppt_x</p:attrName>
                                        </p:attrNameLst>
                                      </p:cBhvr>
                                      <p:tavLst>
                                        <p:tav tm="0">
                                          <p:val>
                                            <p:strVal val="1+#ppt_w/2"/>
                                          </p:val>
                                        </p:tav>
                                        <p:tav tm="100000">
                                          <p:val>
                                            <p:strVal val="#ppt_x"/>
                                          </p:val>
                                        </p:tav>
                                      </p:tavLst>
                                    </p:anim>
                                    <p:anim calcmode="lin" valueType="num">
                                      <p:cBhvr additive="base">
                                        <p:cTn id="32" dur="500" fill="hold"/>
                                        <p:tgtEl>
                                          <p:spTgt spid="6778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3" grpId="0" autoUpdateAnimBg="0"/>
      <p:bldP spid="677894" grpId="0" autoUpdateAnimBg="0"/>
      <p:bldP spid="677895" grpId="0" autoUpdateAnimBg="0"/>
      <p:bldP spid="677896" grpId="0" autoUpdateAnimBg="0"/>
      <p:bldP spid="6778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565400"/>
            <a:ext cx="9144000" cy="1143000"/>
          </a:xfrm>
        </p:spPr>
        <p:txBody>
          <a:bodyPr/>
          <a:lstStyle/>
          <a:p>
            <a:pPr eaLnBrk="1" hangingPunct="1">
              <a:defRPr/>
            </a:pPr>
            <a:r>
              <a:rPr lang="el-GR" altLang="el-GR" sz="4800" b="1" i="1" dirty="0" smtClean="0">
                <a:solidFill>
                  <a:schemeClr val="accent1"/>
                </a:solidFill>
                <a:effectLst>
                  <a:outerShdw blurRad="38100" dist="38100" dir="2700000" algn="tl">
                    <a:srgbClr val="000000"/>
                  </a:outerShdw>
                </a:effectLst>
                <a:latin typeface="Antique Olive CompactPS" pitchFamily="34" charset="0"/>
              </a:rPr>
              <a:t>ΑΠΛΗ ΕΚΤΙΜΗΣΗ ΕΠΑΓΓΕΛΜΑΤΙΚΟΥ </a:t>
            </a:r>
            <a:br>
              <a:rPr lang="el-GR" altLang="el-GR" sz="4800" b="1" i="1" dirty="0" smtClean="0">
                <a:solidFill>
                  <a:schemeClr val="accent1"/>
                </a:solidFill>
                <a:effectLst>
                  <a:outerShdw blurRad="38100" dist="38100" dir="2700000" algn="tl">
                    <a:srgbClr val="000000"/>
                  </a:outerShdw>
                </a:effectLst>
                <a:latin typeface="Antique Olive CompactPS" pitchFamily="34" charset="0"/>
              </a:rPr>
            </a:br>
            <a:r>
              <a:rPr lang="el-GR" altLang="el-GR" sz="4800" b="1" i="1" dirty="0" smtClean="0">
                <a:solidFill>
                  <a:schemeClr val="accent1"/>
                </a:solidFill>
                <a:effectLst>
                  <a:outerShdw blurRad="38100" dist="38100" dir="2700000" algn="tl">
                    <a:srgbClr val="000000"/>
                  </a:outerShdw>
                </a:effectLst>
                <a:latin typeface="Antique Olive CompactPS" pitchFamily="34" charset="0"/>
              </a:rPr>
              <a:t>ΚΙΝΔΥΝΟΥ</a:t>
            </a:r>
          </a:p>
        </p:txBody>
      </p:sp>
    </p:spTree>
  </p:cSld>
  <p:clrMapOvr>
    <a:masterClrMapping/>
  </p:clrMapOvr>
  <p:transition advClick="0" advTm="300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695450" y="-633413"/>
            <a:ext cx="9144000" cy="0"/>
          </a:xfrm>
          <a:prstGeom prst="rect">
            <a:avLst/>
          </a:prstGeom>
          <a:noFill/>
          <a:ln w="9525">
            <a:noFill/>
            <a:miter lim="800000"/>
            <a:headEnd/>
            <a:tailEnd/>
          </a:ln>
          <a:effectLst/>
        </p:spPr>
        <p:txBody>
          <a:bodyPr>
            <a:spAutoFit/>
          </a:bodyPr>
          <a:lstStyle/>
          <a:p>
            <a:endParaRPr lang="el-GR" altLang="el-GR">
              <a:solidFill>
                <a:srgbClr val="000000"/>
              </a:solidFill>
            </a:endParaRPr>
          </a:p>
        </p:txBody>
      </p:sp>
      <p:pic>
        <p:nvPicPr>
          <p:cNvPr id="145411" name="Picture 3" descr="TEMP"/>
          <p:cNvPicPr>
            <a:picLocks noChangeAspect="1" noChangeArrowheads="1"/>
          </p:cNvPicPr>
          <p:nvPr/>
        </p:nvPicPr>
        <p:blipFill>
          <a:blip r:embed="rId2" cstate="print"/>
          <a:srcRect/>
          <a:stretch>
            <a:fillRect/>
          </a:stretch>
        </p:blipFill>
        <p:spPr bwMode="auto">
          <a:xfrm>
            <a:off x="0" y="1371600"/>
            <a:ext cx="4724400" cy="5486400"/>
          </a:xfrm>
          <a:prstGeom prst="rect">
            <a:avLst/>
          </a:prstGeom>
          <a:noFill/>
          <a:ln w="9525">
            <a:noFill/>
            <a:miter lim="800000"/>
            <a:headEnd/>
            <a:tailEnd/>
          </a:ln>
        </p:spPr>
      </p:pic>
      <p:pic>
        <p:nvPicPr>
          <p:cNvPr id="145412" name="Picture 4" descr="atyxee31"/>
          <p:cNvPicPr>
            <a:picLocks noChangeAspect="1" noChangeArrowheads="1"/>
          </p:cNvPicPr>
          <p:nvPr/>
        </p:nvPicPr>
        <p:blipFill>
          <a:blip r:embed="rId3" cstate="print"/>
          <a:srcRect/>
          <a:stretch>
            <a:fillRect/>
          </a:stretch>
        </p:blipFill>
        <p:spPr bwMode="auto">
          <a:xfrm>
            <a:off x="4648200" y="0"/>
            <a:ext cx="4495800" cy="1447800"/>
          </a:xfrm>
          <a:prstGeom prst="rect">
            <a:avLst/>
          </a:prstGeom>
          <a:noFill/>
          <a:ln w="9525">
            <a:noFill/>
            <a:miter lim="800000"/>
            <a:headEnd/>
            <a:tailEnd/>
          </a:ln>
        </p:spPr>
      </p:pic>
      <p:pic>
        <p:nvPicPr>
          <p:cNvPr id="145413" name="Picture 5" descr="atyxee32"/>
          <p:cNvPicPr>
            <a:picLocks noChangeAspect="1" noChangeArrowheads="1"/>
          </p:cNvPicPr>
          <p:nvPr/>
        </p:nvPicPr>
        <p:blipFill>
          <a:blip r:embed="rId4" cstate="print"/>
          <a:srcRect/>
          <a:stretch>
            <a:fillRect/>
          </a:stretch>
        </p:blipFill>
        <p:spPr bwMode="auto">
          <a:xfrm>
            <a:off x="4419600" y="1371600"/>
            <a:ext cx="4724400" cy="1920875"/>
          </a:xfrm>
          <a:prstGeom prst="rect">
            <a:avLst/>
          </a:prstGeom>
          <a:noFill/>
          <a:ln w="9525">
            <a:noFill/>
            <a:miter lim="800000"/>
            <a:headEnd/>
            <a:tailEnd/>
          </a:ln>
        </p:spPr>
      </p:pic>
      <p:pic>
        <p:nvPicPr>
          <p:cNvPr id="145414" name="Picture 6" descr="atyxee33"/>
          <p:cNvPicPr>
            <a:picLocks noChangeAspect="1" noChangeArrowheads="1"/>
          </p:cNvPicPr>
          <p:nvPr/>
        </p:nvPicPr>
        <p:blipFill>
          <a:blip r:embed="rId5" cstate="print"/>
          <a:srcRect/>
          <a:stretch>
            <a:fillRect/>
          </a:stretch>
        </p:blipFill>
        <p:spPr bwMode="auto">
          <a:xfrm>
            <a:off x="4419600" y="3276600"/>
            <a:ext cx="4724400" cy="1530350"/>
          </a:xfrm>
          <a:prstGeom prst="rect">
            <a:avLst/>
          </a:prstGeom>
          <a:noFill/>
          <a:ln w="9525">
            <a:noFill/>
            <a:miter lim="800000"/>
            <a:headEnd/>
            <a:tailEnd/>
          </a:ln>
        </p:spPr>
      </p:pic>
      <p:pic>
        <p:nvPicPr>
          <p:cNvPr id="145415" name="Picture 7" descr="atyxee34"/>
          <p:cNvPicPr>
            <a:picLocks noChangeAspect="1" noChangeArrowheads="1"/>
          </p:cNvPicPr>
          <p:nvPr/>
        </p:nvPicPr>
        <p:blipFill>
          <a:blip r:embed="rId6" cstate="print"/>
          <a:srcRect/>
          <a:stretch>
            <a:fillRect/>
          </a:stretch>
        </p:blipFill>
        <p:spPr bwMode="auto">
          <a:xfrm>
            <a:off x="4495800" y="4765675"/>
            <a:ext cx="4648200" cy="2092325"/>
          </a:xfrm>
          <a:prstGeom prst="rect">
            <a:avLst/>
          </a:prstGeom>
          <a:noFill/>
          <a:ln w="9525">
            <a:noFill/>
            <a:miter lim="800000"/>
            <a:headEnd/>
            <a:tailEnd/>
          </a:ln>
        </p:spPr>
      </p:pic>
      <p:sp>
        <p:nvSpPr>
          <p:cNvPr id="145416" name="Text Box 8" descr="Woven mat"/>
          <p:cNvSpPr txBox="1">
            <a:spLocks noChangeArrowheads="1"/>
          </p:cNvSpPr>
          <p:nvPr/>
        </p:nvSpPr>
        <p:spPr bwMode="auto">
          <a:xfrm>
            <a:off x="0" y="0"/>
            <a:ext cx="4643438" cy="1406525"/>
          </a:xfrm>
          <a:prstGeom prst="rect">
            <a:avLst/>
          </a:prstGeom>
          <a:blipFill dpi="0" rotWithShape="1">
            <a:blip r:embed="rId7" cstate="print"/>
            <a:srcRect/>
            <a:tile tx="0" ty="0" sx="100000" sy="100000" flip="none" algn="tl"/>
          </a:blipFill>
          <a:ln w="9525">
            <a:noFill/>
            <a:miter lim="800000"/>
            <a:headEnd/>
            <a:tailEnd/>
          </a:ln>
          <a:effectLst/>
        </p:spPr>
        <p:txBody>
          <a:bodyPr>
            <a:spAutoFit/>
          </a:bodyPr>
          <a:lstStyle/>
          <a:p>
            <a:pPr algn="ctr" eaLnBrk="0" hangingPunct="0">
              <a:lnSpc>
                <a:spcPct val="90000"/>
              </a:lnSpc>
              <a:spcBef>
                <a:spcPct val="40000"/>
              </a:spcBef>
            </a:pPr>
            <a:r>
              <a:rPr lang="el-GR" altLang="el-GR" sz="3200" b="1">
                <a:solidFill>
                  <a:srgbClr val="CCFF33"/>
                </a:solidFill>
                <a:latin typeface="Tahoma" pitchFamily="34" charset="0"/>
              </a:rPr>
              <a:t>ΒΗΜΑΤΑ ΕΚΤΙΜΗΣΗΣ ΕΠΑΓΓΕΛΜΑΤΙΚΟΥ ΚΙΝΔΥΝΟΥ</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468313" y="5734050"/>
            <a:ext cx="8291512" cy="936625"/>
          </a:xfrm>
        </p:spPr>
        <p:txBody>
          <a:bodyPr/>
          <a:lstStyle/>
          <a:p>
            <a:pPr eaLnBrk="1" hangingPunct="1">
              <a:lnSpc>
                <a:spcPct val="80000"/>
              </a:lnSpc>
              <a:defRPr/>
            </a:pPr>
            <a:r>
              <a:rPr lang="el-GR" altLang="el-GR" sz="2800" i="1" smtClean="0">
                <a:solidFill>
                  <a:srgbClr val="CC6600"/>
                </a:solidFill>
                <a:effectLst>
                  <a:outerShdw blurRad="38100" dist="38100" dir="2700000" algn="tl">
                    <a:srgbClr val="C0C0C0"/>
                  </a:outerShdw>
                </a:effectLst>
              </a:rPr>
              <a:t>Οι κίνδυνοι πρέπει να παραμένουν τόσο</a:t>
            </a:r>
            <a:r>
              <a:rPr lang="el-GR" altLang="el-GR" sz="2800" smtClean="0">
                <a:solidFill>
                  <a:srgbClr val="CC6600"/>
                </a:solidFill>
                <a:effectLst>
                  <a:outerShdw blurRad="38100" dist="38100" dir="2700000" algn="tl">
                    <a:srgbClr val="C0C0C0"/>
                  </a:outerShdw>
                </a:effectLst>
              </a:rPr>
              <a:t> </a:t>
            </a:r>
            <a:r>
              <a:rPr lang="el-GR" altLang="el-GR" sz="2800" i="1" smtClean="0">
                <a:solidFill>
                  <a:srgbClr val="CC6600"/>
                </a:solidFill>
                <a:effectLst>
                  <a:outerShdw blurRad="38100" dist="38100" dir="2700000" algn="tl">
                    <a:srgbClr val="C0C0C0"/>
                  </a:outerShdw>
                </a:effectLst>
              </a:rPr>
              <a:t>χαμηλά όσο είναι λογικά πρακτικό!</a:t>
            </a:r>
            <a:endParaRPr lang="el-GR" altLang="el-GR" sz="2800" smtClean="0">
              <a:solidFill>
                <a:srgbClr val="CC6600"/>
              </a:solidFill>
              <a:effectLst>
                <a:outerShdw blurRad="38100" dist="38100" dir="2700000" algn="tl">
                  <a:srgbClr val="C0C0C0"/>
                </a:outerShdw>
              </a:effectLst>
            </a:endParaRPr>
          </a:p>
        </p:txBody>
      </p:sp>
      <p:pic>
        <p:nvPicPr>
          <p:cNvPr id="675843" name="Picture 3" descr="alrp"/>
          <p:cNvPicPr>
            <a:picLocks noChangeAspect="1" noChangeArrowheads="1"/>
          </p:cNvPicPr>
          <p:nvPr/>
        </p:nvPicPr>
        <p:blipFill>
          <a:blip r:embed="rId3" cstate="print"/>
          <a:srcRect/>
          <a:stretch>
            <a:fillRect/>
          </a:stretch>
        </p:blipFill>
        <p:spPr bwMode="auto">
          <a:xfrm>
            <a:off x="1042988" y="1149350"/>
            <a:ext cx="6913562" cy="4675188"/>
          </a:xfrm>
          <a:prstGeom prst="rect">
            <a:avLst/>
          </a:prstGeom>
          <a:noFill/>
          <a:ln w="9525">
            <a:noFill/>
            <a:miter lim="800000"/>
            <a:headEnd/>
            <a:tailEnd/>
          </a:ln>
        </p:spPr>
      </p:pic>
      <p:sp>
        <p:nvSpPr>
          <p:cNvPr id="675844" name="Rectangle 4"/>
          <p:cNvSpPr>
            <a:spLocks noChangeArrowheads="1"/>
          </p:cNvSpPr>
          <p:nvPr/>
        </p:nvSpPr>
        <p:spPr bwMode="auto">
          <a:xfrm>
            <a:off x="0" y="0"/>
            <a:ext cx="9144000" cy="1066800"/>
          </a:xfrm>
          <a:prstGeom prst="rect">
            <a:avLst/>
          </a:prstGeom>
          <a:gradFill rotWithShape="1">
            <a:gsLst>
              <a:gs pos="0">
                <a:srgbClr val="FFFFFF"/>
              </a:gs>
              <a:gs pos="50000">
                <a:schemeClr val="bg2">
                  <a:alpha val="72000"/>
                </a:schemeClr>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l-GR" altLang="el-GR" sz="3200" b="1">
                <a:solidFill>
                  <a:srgbClr val="990099"/>
                </a:solidFill>
                <a:effectLst>
                  <a:outerShdw blurRad="38100" dist="38100" dir="2700000" algn="tl">
                    <a:srgbClr val="000000"/>
                  </a:outerShdw>
                </a:effectLst>
                <a:latin typeface="Arial" charset="0"/>
              </a:rPr>
              <a:t>ΣΤΟΧΟΙ  ΕΚΤΙΜΗΣΗΣ  ΕΠΑΓΓΕΛΜΑΤΙΚΟΥ ΚΙΝΔΥΝΟΥ</a:t>
            </a:r>
          </a:p>
        </p:txBody>
      </p:sp>
      <p:sp>
        <p:nvSpPr>
          <p:cNvPr id="675845" name="AutoShape 5">
            <a:hlinkClick r:id="rId4" action="ppaction://hlinksldjump" highlightClick="1"/>
          </p:cNvPr>
          <p:cNvSpPr>
            <a:spLocks noChangeArrowheads="1"/>
          </p:cNvSpPr>
          <p:nvPr/>
        </p:nvSpPr>
        <p:spPr bwMode="auto">
          <a:xfrm>
            <a:off x="8027988" y="6453188"/>
            <a:ext cx="1008062" cy="287337"/>
          </a:xfrm>
          <a:prstGeom prst="actionButtonBackPrevious">
            <a:avLst/>
          </a:prstGeom>
          <a:gradFill rotWithShape="1">
            <a:gsLst>
              <a:gs pos="0">
                <a:schemeClr val="folHlink">
                  <a:gamma/>
                  <a:shade val="46275"/>
                  <a:invGamma/>
                </a:schemeClr>
              </a:gs>
              <a:gs pos="100000">
                <a:schemeClr val="folHlink">
                  <a:alpha val="39999"/>
                </a:schemeClr>
              </a:gs>
            </a:gsLst>
            <a:path path="rect">
              <a:fillToRect l="50000" t="50000" r="50000" b="50000"/>
            </a:path>
          </a:gradFill>
          <a:ln w="63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l-GR" altLang="el-GR" b="1" i="1">
                <a:solidFill>
                  <a:srgbClr val="000000"/>
                </a:solidFill>
                <a:latin typeface="Arial" charset="0"/>
              </a:rPr>
              <a:t>ΑΡΧΗ</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75843"/>
                                        </p:tgtEl>
                                        <p:attrNameLst>
                                          <p:attrName>style.visibility</p:attrName>
                                        </p:attrNameLst>
                                      </p:cBhvr>
                                      <p:to>
                                        <p:strVal val="visible"/>
                                      </p:to>
                                    </p:set>
                                    <p:animEffect transition="in" filter="box(in)">
                                      <p:cBhvr>
                                        <p:cTn id="7" dur="2000"/>
                                        <p:tgtEl>
                                          <p:spTgt spid="67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395288" y="2276475"/>
            <a:ext cx="8229600" cy="1143000"/>
          </a:xfrm>
          <a:gradFill rotWithShape="1">
            <a:gsLst>
              <a:gs pos="0">
                <a:srgbClr val="CCCC00">
                  <a:alpha val="27000"/>
                </a:srgbClr>
              </a:gs>
              <a:gs pos="100000">
                <a:srgbClr val="CCCC00">
                  <a:gamma/>
                  <a:shade val="46275"/>
                  <a:invGamma/>
                </a:srgbClr>
              </a:gs>
            </a:gsLst>
            <a:path path="shape">
              <a:fillToRect l="50000" t="50000" r="50000" b="50000"/>
            </a:path>
          </a:gradFill>
        </p:spPr>
        <p:txBody>
          <a:bodyPr/>
          <a:lstStyle/>
          <a:p>
            <a:pPr eaLnBrk="1" hangingPunct="1">
              <a:lnSpc>
                <a:spcPct val="80000"/>
              </a:lnSpc>
              <a:defRPr/>
            </a:pPr>
            <a:r>
              <a:rPr lang="el-GR" altLang="el-GR" sz="3600" b="1" i="1" smtClean="0">
                <a:solidFill>
                  <a:srgbClr val="FF3300"/>
                </a:solidFill>
                <a:effectLst>
                  <a:outerShdw blurRad="38100" dist="38100" dir="2700000" algn="tl">
                    <a:srgbClr val="000000"/>
                  </a:outerShdw>
                </a:effectLst>
              </a:rPr>
              <a:t>ΠΑΡΑΔΕΙΓΜΑΤΑ  ΠΡΟΣ  ΑΠΟΦΥΓΗ</a:t>
            </a:r>
            <a:endParaRPr lang="el-GR" altLang="el-GR" sz="3600" b="1" smtClean="0">
              <a:solidFill>
                <a:srgbClr val="FF3300"/>
              </a:solidFill>
              <a:effectLst>
                <a:outerShdw blurRad="38100" dist="38100" dir="2700000" algn="tl">
                  <a:srgbClr val="000000"/>
                </a:outerShdw>
              </a:effectLst>
            </a:endParaRPr>
          </a:p>
        </p:txBody>
      </p:sp>
      <p:sp>
        <p:nvSpPr>
          <p:cNvPr id="668675" name="Rectangle 3"/>
          <p:cNvSpPr>
            <a:spLocks noChangeArrowheads="1"/>
          </p:cNvSpPr>
          <p:nvPr/>
        </p:nvSpPr>
        <p:spPr bwMode="auto">
          <a:xfrm>
            <a:off x="0" y="0"/>
            <a:ext cx="9144000" cy="641350"/>
          </a:xfrm>
          <a:prstGeom prst="rect">
            <a:avLst/>
          </a:prstGeom>
          <a:gradFill rotWithShape="1">
            <a:gsLst>
              <a:gs pos="0">
                <a:schemeClr val="bg2">
                  <a:alpha val="72000"/>
                </a:schemeClr>
              </a:gs>
              <a:gs pos="50000">
                <a:srgbClr val="FFFFFF"/>
              </a:gs>
              <a:gs pos="100000">
                <a:schemeClr val="bg2">
                  <a:alpha val="72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l-GR" altLang="el-GR" sz="3600" b="1">
                <a:solidFill>
                  <a:srgbClr val="990099"/>
                </a:solidFill>
                <a:effectLst>
                  <a:outerShdw blurRad="38100" dist="38100" dir="2700000" algn="tl">
                    <a:srgbClr val="000000"/>
                  </a:outerShdw>
                </a:effectLst>
                <a:latin typeface="Arial" charset="0"/>
              </a:rPr>
              <a:t>ΠΑΡΑΔΕΙΓΜΑΤΑ</a:t>
            </a:r>
          </a:p>
        </p:txBody>
      </p:sp>
      <p:pic>
        <p:nvPicPr>
          <p:cNvPr id="668676" name="Picture 4" descr="j0295183"/>
          <p:cNvPicPr>
            <a:picLocks noGrp="1" noChangeAspect="1" noChangeArrowheads="1" noCrop="1"/>
          </p:cNvPicPr>
          <p:nvPr>
            <p:ph idx="1"/>
          </p:nvPr>
        </p:nvPicPr>
        <p:blipFill>
          <a:blip r:embed="rId3" cstate="print"/>
          <a:srcRect/>
          <a:stretch>
            <a:fillRect/>
          </a:stretch>
        </p:blipFill>
        <p:spPr>
          <a:xfrm>
            <a:off x="250825" y="5734050"/>
            <a:ext cx="1223963" cy="903288"/>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68676"/>
                                        </p:tgtEl>
                                        <p:attrNameLst>
                                          <p:attrName>style.visibility</p:attrName>
                                        </p:attrNameLst>
                                      </p:cBhvr>
                                      <p:to>
                                        <p:strVal val="visible"/>
                                      </p:to>
                                    </p:set>
                                    <p:anim calcmode="lin" valueType="num">
                                      <p:cBhvr additive="base">
                                        <p:cTn id="7" dur="1000" fill="hold"/>
                                        <p:tgtEl>
                                          <p:spTgt spid="668676"/>
                                        </p:tgtEl>
                                        <p:attrNameLst>
                                          <p:attrName>ppt_x</p:attrName>
                                        </p:attrNameLst>
                                      </p:cBhvr>
                                      <p:tavLst>
                                        <p:tav tm="0">
                                          <p:val>
                                            <p:strVal val="0-#ppt_w/2"/>
                                          </p:val>
                                        </p:tav>
                                        <p:tav tm="100000">
                                          <p:val>
                                            <p:strVal val="#ppt_x"/>
                                          </p:val>
                                        </p:tav>
                                      </p:tavLst>
                                    </p:anim>
                                    <p:anim calcmode="lin" valueType="num">
                                      <p:cBhvr additive="base">
                                        <p:cTn id="8" dur="1000" fill="hold"/>
                                        <p:tgtEl>
                                          <p:spTgt spid="66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719" name="Picture 7" descr="Εικόνα1"/>
          <p:cNvPicPr>
            <a:picLocks noGrp="1" noChangeAspect="1" noChangeArrowheads="1"/>
          </p:cNvPicPr>
          <p:nvPr>
            <p:ph sz="half" idx="1"/>
          </p:nvPr>
        </p:nvPicPr>
        <p:blipFill>
          <a:blip r:embed="rId3" cstate="print"/>
          <a:srcRect/>
          <a:stretch>
            <a:fillRect/>
          </a:stretch>
        </p:blipFill>
        <p:spPr>
          <a:xfrm>
            <a:off x="0" y="0"/>
            <a:ext cx="4546600" cy="3394075"/>
          </a:xfrm>
          <a:noFill/>
        </p:spPr>
      </p:pic>
      <p:pic>
        <p:nvPicPr>
          <p:cNvPr id="499720" name="Picture 8" descr="Εικόνα2"/>
          <p:cNvPicPr>
            <a:picLocks noGrp="1" noChangeAspect="1" noChangeArrowheads="1"/>
          </p:cNvPicPr>
          <p:nvPr>
            <p:ph sz="half" idx="2"/>
          </p:nvPr>
        </p:nvPicPr>
        <p:blipFill>
          <a:blip r:embed="rId4" cstate="print"/>
          <a:srcRect/>
          <a:stretch>
            <a:fillRect/>
          </a:stretch>
        </p:blipFill>
        <p:spPr>
          <a:xfrm>
            <a:off x="4589770" y="1628799"/>
            <a:ext cx="4554229" cy="5229201"/>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99719"/>
                                        </p:tgtEl>
                                        <p:attrNameLst>
                                          <p:attrName>style.visibility</p:attrName>
                                        </p:attrNameLst>
                                      </p:cBhvr>
                                      <p:to>
                                        <p:strVal val="visible"/>
                                      </p:to>
                                    </p:set>
                                    <p:anim calcmode="lin" valueType="num">
                                      <p:cBhvr additive="base">
                                        <p:cTn id="7" dur="1000" fill="hold"/>
                                        <p:tgtEl>
                                          <p:spTgt spid="499719"/>
                                        </p:tgtEl>
                                        <p:attrNameLst>
                                          <p:attrName>ppt_x</p:attrName>
                                        </p:attrNameLst>
                                      </p:cBhvr>
                                      <p:tavLst>
                                        <p:tav tm="0">
                                          <p:val>
                                            <p:strVal val="#ppt_x"/>
                                          </p:val>
                                        </p:tav>
                                        <p:tav tm="100000">
                                          <p:val>
                                            <p:strVal val="#ppt_x"/>
                                          </p:val>
                                        </p:tav>
                                      </p:tavLst>
                                    </p:anim>
                                    <p:anim calcmode="lin" valueType="num">
                                      <p:cBhvr additive="base">
                                        <p:cTn id="8" dur="1000" fill="hold"/>
                                        <p:tgtEl>
                                          <p:spTgt spid="4997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99720"/>
                                        </p:tgtEl>
                                        <p:attrNameLst>
                                          <p:attrName>style.visibility</p:attrName>
                                        </p:attrNameLst>
                                      </p:cBhvr>
                                      <p:to>
                                        <p:strVal val="visible"/>
                                      </p:to>
                                    </p:set>
                                    <p:anim calcmode="lin" valueType="num">
                                      <p:cBhvr additive="base">
                                        <p:cTn id="13" dur="2000" fill="hold"/>
                                        <p:tgtEl>
                                          <p:spTgt spid="499720"/>
                                        </p:tgtEl>
                                        <p:attrNameLst>
                                          <p:attrName>ppt_x</p:attrName>
                                        </p:attrNameLst>
                                      </p:cBhvr>
                                      <p:tavLst>
                                        <p:tav tm="0">
                                          <p:val>
                                            <p:strVal val="#ppt_x"/>
                                          </p:val>
                                        </p:tav>
                                        <p:tav tm="100000">
                                          <p:val>
                                            <p:strVal val="#ppt_x"/>
                                          </p:val>
                                        </p:tav>
                                      </p:tavLst>
                                    </p:anim>
                                    <p:anim calcmode="lin" valueType="num">
                                      <p:cBhvr additive="base">
                                        <p:cTn id="14" dur="2000" fill="hold"/>
                                        <p:tgtEl>
                                          <p:spTgt spid="4997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3623" name="Picture 7" descr="Εικόνα3"/>
          <p:cNvPicPr>
            <a:picLocks noGrp="1" noChangeAspect="1" noChangeArrowheads="1"/>
          </p:cNvPicPr>
          <p:nvPr>
            <p:ph sz="half" idx="1"/>
          </p:nvPr>
        </p:nvPicPr>
        <p:blipFill>
          <a:blip r:embed="rId3" cstate="print"/>
          <a:srcRect/>
          <a:stretch>
            <a:fillRect/>
          </a:stretch>
        </p:blipFill>
        <p:spPr>
          <a:xfrm>
            <a:off x="977533" y="0"/>
            <a:ext cx="6477109" cy="6858000"/>
          </a:xfrm>
          <a:noFill/>
        </p:spPr>
      </p:pic>
      <p:sp>
        <p:nvSpPr>
          <p:cNvPr id="623626" name="AutoShape 10"/>
          <p:cNvSpPr>
            <a:spLocks noChangeArrowheads="1"/>
          </p:cNvSpPr>
          <p:nvPr/>
        </p:nvSpPr>
        <p:spPr bwMode="auto">
          <a:xfrm>
            <a:off x="3132138" y="2565400"/>
            <a:ext cx="2376487" cy="3240088"/>
          </a:xfrm>
          <a:prstGeom prst="roundRect">
            <a:avLst>
              <a:gd name="adj" fmla="val 16667"/>
            </a:avLst>
          </a:prstGeom>
          <a:noFill/>
          <a:ln w="25400">
            <a:solidFill>
              <a:srgbClr val="FF6600"/>
            </a:solidFill>
            <a:prstDash val="dash"/>
            <a:round/>
            <a:headEnd/>
            <a:tailEnd/>
          </a:ln>
          <a:effectLst/>
        </p:spPr>
        <p:txBody>
          <a:bodyPr wrap="none" anchor="ctr"/>
          <a:lstStyle/>
          <a:p>
            <a:endParaRPr lang="el-GR" altLang="el-GR" smtClean="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23623"/>
                                        </p:tgtEl>
                                        <p:attrNameLst>
                                          <p:attrName>style.visibility</p:attrName>
                                        </p:attrNameLst>
                                      </p:cBhvr>
                                      <p:to>
                                        <p:strVal val="visible"/>
                                      </p:to>
                                    </p:set>
                                    <p:animEffect transition="in" filter="blinds(horizontal)">
                                      <p:cBhvr>
                                        <p:cTn id="7" dur="1000"/>
                                        <p:tgtEl>
                                          <p:spTgt spid="6236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3626"/>
                                        </p:tgtEl>
                                        <p:attrNameLst>
                                          <p:attrName>style.visibility</p:attrName>
                                        </p:attrNameLst>
                                      </p:cBhvr>
                                      <p:to>
                                        <p:strVal val="visible"/>
                                      </p:to>
                                    </p:set>
                                    <p:animEffect transition="in" filter="dissolve">
                                      <p:cBhvr>
                                        <p:cTn id="12" dur="2000"/>
                                        <p:tgtEl>
                                          <p:spTgt spid="623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0248" name="Picture 8" descr="Εικόνα1a"/>
          <p:cNvPicPr>
            <a:picLocks noGrp="1" noChangeAspect="1" noChangeArrowheads="1"/>
          </p:cNvPicPr>
          <p:nvPr>
            <p:ph sz="quarter" idx="2"/>
          </p:nvPr>
        </p:nvPicPr>
        <p:blipFill>
          <a:blip r:embed="rId3" cstate="print"/>
          <a:srcRect/>
          <a:stretch>
            <a:fillRect/>
          </a:stretch>
        </p:blipFill>
        <p:spPr>
          <a:xfrm>
            <a:off x="1648024" y="0"/>
            <a:ext cx="5472688" cy="6857999"/>
          </a:xfrm>
          <a:noFill/>
        </p:spPr>
      </p:pic>
      <p:sp>
        <p:nvSpPr>
          <p:cNvPr id="650249" name="Oval 9"/>
          <p:cNvSpPr>
            <a:spLocks noChangeArrowheads="1"/>
          </p:cNvSpPr>
          <p:nvPr/>
        </p:nvSpPr>
        <p:spPr bwMode="auto">
          <a:xfrm>
            <a:off x="3779838" y="5300663"/>
            <a:ext cx="938212" cy="504825"/>
          </a:xfrm>
          <a:prstGeom prst="ellipse">
            <a:avLst/>
          </a:prstGeom>
          <a:noFill/>
          <a:ln w="25400">
            <a:solidFill>
              <a:srgbClr val="FF0000"/>
            </a:solidFill>
            <a:round/>
            <a:headEnd/>
            <a:tailEnd/>
          </a:ln>
          <a:effectLst/>
        </p:spPr>
        <p:txBody>
          <a:bodyPr wrap="none" anchor="ctr"/>
          <a:lstStyle/>
          <a:p>
            <a:endParaRPr lang="el-GR" altLang="el-GR" smtClean="0">
              <a:solidFill>
                <a:srgbClr val="000000"/>
              </a:solidFill>
            </a:endParaRPr>
          </a:p>
        </p:txBody>
      </p:sp>
      <p:sp>
        <p:nvSpPr>
          <p:cNvPr id="650250" name="Oval 10"/>
          <p:cNvSpPr>
            <a:spLocks noChangeArrowheads="1"/>
          </p:cNvSpPr>
          <p:nvPr/>
        </p:nvSpPr>
        <p:spPr bwMode="auto">
          <a:xfrm>
            <a:off x="3563938" y="3933825"/>
            <a:ext cx="865187" cy="515938"/>
          </a:xfrm>
          <a:prstGeom prst="ellipse">
            <a:avLst/>
          </a:prstGeom>
          <a:noFill/>
          <a:ln w="25400">
            <a:solidFill>
              <a:srgbClr val="FF0000"/>
            </a:solidFill>
            <a:round/>
            <a:headEnd/>
            <a:tailEnd/>
          </a:ln>
          <a:effectLst/>
        </p:spPr>
        <p:txBody>
          <a:bodyPr wrap="none" anchor="ctr"/>
          <a:lstStyle/>
          <a:p>
            <a:endParaRPr lang="el-GR" altLang="el-GR" smtClean="0">
              <a:solidFill>
                <a:srgbClr val="000000"/>
              </a:solidFill>
            </a:endParaRPr>
          </a:p>
        </p:txBody>
      </p:sp>
      <p:sp>
        <p:nvSpPr>
          <p:cNvPr id="650251" name="Oval 11"/>
          <p:cNvSpPr>
            <a:spLocks noChangeArrowheads="1"/>
          </p:cNvSpPr>
          <p:nvPr/>
        </p:nvSpPr>
        <p:spPr bwMode="auto">
          <a:xfrm>
            <a:off x="4211638" y="4581525"/>
            <a:ext cx="1009650" cy="515938"/>
          </a:xfrm>
          <a:prstGeom prst="ellipse">
            <a:avLst/>
          </a:prstGeom>
          <a:noFill/>
          <a:ln w="25400">
            <a:solidFill>
              <a:srgbClr val="FF0000"/>
            </a:solidFill>
            <a:round/>
            <a:headEnd/>
            <a:tailEnd/>
          </a:ln>
          <a:effectLst/>
        </p:spPr>
        <p:txBody>
          <a:bodyPr wrap="none" anchor="ctr"/>
          <a:lstStyle/>
          <a:p>
            <a:endParaRPr lang="el-GR" altLang="el-GR" smtClean="0">
              <a:solidFill>
                <a:srgbClr val="000000"/>
              </a:solidFill>
            </a:endParaRPr>
          </a:p>
        </p:txBody>
      </p:sp>
      <p:sp>
        <p:nvSpPr>
          <p:cNvPr id="650252" name="Oval 12"/>
          <p:cNvSpPr>
            <a:spLocks noChangeArrowheads="1"/>
          </p:cNvSpPr>
          <p:nvPr/>
        </p:nvSpPr>
        <p:spPr bwMode="auto">
          <a:xfrm>
            <a:off x="2771775" y="5734050"/>
            <a:ext cx="1009650" cy="517525"/>
          </a:xfrm>
          <a:prstGeom prst="ellipse">
            <a:avLst/>
          </a:prstGeom>
          <a:noFill/>
          <a:ln w="25400">
            <a:solidFill>
              <a:srgbClr val="FF0000"/>
            </a:solidFill>
            <a:round/>
            <a:headEnd/>
            <a:tailEnd/>
          </a:ln>
          <a:effectLst/>
        </p:spPr>
        <p:txBody>
          <a:bodyPr wrap="none" anchor="ctr"/>
          <a:lstStyle/>
          <a:p>
            <a:endParaRPr lang="el-GR" altLang="el-GR" smtClean="0">
              <a:solidFill>
                <a:srgbClr val="000000"/>
              </a:solidFill>
            </a:endParaRPr>
          </a:p>
        </p:txBody>
      </p:sp>
      <p:sp>
        <p:nvSpPr>
          <p:cNvPr id="650253" name="Oval 13"/>
          <p:cNvSpPr>
            <a:spLocks noChangeArrowheads="1"/>
          </p:cNvSpPr>
          <p:nvPr/>
        </p:nvSpPr>
        <p:spPr bwMode="auto">
          <a:xfrm>
            <a:off x="5867400" y="5734050"/>
            <a:ext cx="1009650" cy="517525"/>
          </a:xfrm>
          <a:prstGeom prst="ellipse">
            <a:avLst/>
          </a:prstGeom>
          <a:noFill/>
          <a:ln w="25400">
            <a:solidFill>
              <a:srgbClr val="FF0000"/>
            </a:solidFill>
            <a:round/>
            <a:headEnd/>
            <a:tailEnd/>
          </a:ln>
          <a:effectLst/>
        </p:spPr>
        <p:txBody>
          <a:bodyPr wrap="none" anchor="ctr"/>
          <a:lstStyle/>
          <a:p>
            <a:endParaRPr lang="el-GR" altLang="el-GR" smtClean="0">
              <a:solidFill>
                <a:srgbClr val="000000"/>
              </a:solidFill>
            </a:endParaRPr>
          </a:p>
        </p:txBody>
      </p:sp>
      <p:sp>
        <p:nvSpPr>
          <p:cNvPr id="650254" name="Oval 14"/>
          <p:cNvSpPr>
            <a:spLocks noChangeArrowheads="1"/>
          </p:cNvSpPr>
          <p:nvPr/>
        </p:nvSpPr>
        <p:spPr bwMode="auto">
          <a:xfrm>
            <a:off x="3779838" y="1196975"/>
            <a:ext cx="865187" cy="515938"/>
          </a:xfrm>
          <a:prstGeom prst="ellipse">
            <a:avLst/>
          </a:prstGeom>
          <a:noFill/>
          <a:ln w="25400">
            <a:solidFill>
              <a:srgbClr val="3333FF"/>
            </a:solidFill>
            <a:round/>
            <a:headEnd/>
            <a:tailEnd/>
          </a:ln>
          <a:effectLst/>
        </p:spPr>
        <p:txBody>
          <a:bodyPr wrap="none" anchor="ctr"/>
          <a:lstStyle/>
          <a:p>
            <a:endParaRPr lang="el-GR" altLang="el-GR" smtClean="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0248"/>
                                        </p:tgtEl>
                                        <p:attrNameLst>
                                          <p:attrName>style.visibility</p:attrName>
                                        </p:attrNameLst>
                                      </p:cBhvr>
                                      <p:to>
                                        <p:strVal val="visible"/>
                                      </p:to>
                                    </p:set>
                                    <p:animEffect transition="in" filter="dissolve">
                                      <p:cBhvr>
                                        <p:cTn id="7" dur="2000"/>
                                        <p:tgtEl>
                                          <p:spTgt spid="650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0254"/>
                                        </p:tgtEl>
                                        <p:attrNameLst>
                                          <p:attrName>style.visibility</p:attrName>
                                        </p:attrNameLst>
                                      </p:cBhvr>
                                      <p:to>
                                        <p:strVal val="visible"/>
                                      </p:to>
                                    </p:set>
                                    <p:animEffect transition="in" filter="dissolve">
                                      <p:cBhvr>
                                        <p:cTn id="12" dur="2000"/>
                                        <p:tgtEl>
                                          <p:spTgt spid="650254"/>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02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50250"/>
                                        </p:tgtEl>
                                        <p:attrNameLst>
                                          <p:attrName>style.visibility</p:attrName>
                                        </p:attrNameLst>
                                      </p:cBhvr>
                                      <p:to>
                                        <p:strVal val="visible"/>
                                      </p:to>
                                    </p:set>
                                    <p:animEffect transition="in" filter="dissolve">
                                      <p:cBhvr>
                                        <p:cTn id="21" dur="2000"/>
                                        <p:tgtEl>
                                          <p:spTgt spid="6502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0249"/>
                                        </p:tgtEl>
                                        <p:attrNameLst>
                                          <p:attrName>style.visibility</p:attrName>
                                        </p:attrNameLst>
                                      </p:cBhvr>
                                      <p:to>
                                        <p:strVal val="visible"/>
                                      </p:to>
                                    </p:set>
                                    <p:animEffect transition="in" filter="dissolve">
                                      <p:cBhvr>
                                        <p:cTn id="26" dur="2000"/>
                                        <p:tgtEl>
                                          <p:spTgt spid="6502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50252"/>
                                        </p:tgtEl>
                                        <p:attrNameLst>
                                          <p:attrName>style.visibility</p:attrName>
                                        </p:attrNameLst>
                                      </p:cBhvr>
                                      <p:to>
                                        <p:strVal val="visible"/>
                                      </p:to>
                                    </p:set>
                                    <p:animEffect transition="in" filter="dissolve">
                                      <p:cBhvr>
                                        <p:cTn id="31" dur="2000"/>
                                        <p:tgtEl>
                                          <p:spTgt spid="6502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50253"/>
                                        </p:tgtEl>
                                        <p:attrNameLst>
                                          <p:attrName>style.visibility</p:attrName>
                                        </p:attrNameLst>
                                      </p:cBhvr>
                                      <p:to>
                                        <p:strVal val="visible"/>
                                      </p:to>
                                    </p:set>
                                    <p:animEffect transition="in" filter="dissolve">
                                      <p:cBhvr>
                                        <p:cTn id="34" dur="2000"/>
                                        <p:tgtEl>
                                          <p:spTgt spid="65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9" grpId="0" animBg="1"/>
      <p:bldP spid="650250" grpId="0" animBg="1"/>
      <p:bldP spid="650251" grpId="0" animBg="1"/>
      <p:bldP spid="650252" grpId="0" animBg="1"/>
      <p:bldP spid="650253" grpId="0" animBg="1"/>
      <p:bldP spid="65025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9767" name="Picture 7" descr="Εικόνα10"/>
          <p:cNvPicPr>
            <a:picLocks noGrp="1" noChangeAspect="1" noChangeArrowheads="1"/>
          </p:cNvPicPr>
          <p:nvPr>
            <p:ph sz="half" idx="1"/>
          </p:nvPr>
        </p:nvPicPr>
        <p:blipFill>
          <a:blip r:embed="rId3" cstate="print"/>
          <a:srcRect/>
          <a:stretch>
            <a:fillRect/>
          </a:stretch>
        </p:blipFill>
        <p:spPr>
          <a:xfrm>
            <a:off x="0" y="0"/>
            <a:ext cx="4283968" cy="3212977"/>
          </a:xfrm>
          <a:noFill/>
        </p:spPr>
      </p:pic>
      <p:pic>
        <p:nvPicPr>
          <p:cNvPr id="629771" name="Picture 11" descr="Dsc_2090-768246A"/>
          <p:cNvPicPr>
            <a:picLocks noGrp="1" noChangeAspect="1" noChangeArrowheads="1"/>
          </p:cNvPicPr>
          <p:nvPr>
            <p:ph sz="half" idx="2"/>
          </p:nvPr>
        </p:nvPicPr>
        <p:blipFill>
          <a:blip r:embed="rId4" cstate="print"/>
          <a:srcRect/>
          <a:stretch>
            <a:fillRect/>
          </a:stretch>
        </p:blipFill>
        <p:spPr>
          <a:xfrm>
            <a:off x="4253799" y="3284985"/>
            <a:ext cx="4890202" cy="3573016"/>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29767"/>
                                        </p:tgtEl>
                                        <p:attrNameLst>
                                          <p:attrName>style.visibility</p:attrName>
                                        </p:attrNameLst>
                                      </p:cBhvr>
                                      <p:to>
                                        <p:strVal val="visible"/>
                                      </p:to>
                                    </p:set>
                                    <p:animEffect transition="in" filter="box(in)">
                                      <p:cBhvr>
                                        <p:cTn id="7" dur="1000"/>
                                        <p:tgtEl>
                                          <p:spTgt spid="6297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29771"/>
                                        </p:tgtEl>
                                        <p:attrNameLst>
                                          <p:attrName>style.visibility</p:attrName>
                                        </p:attrNameLst>
                                      </p:cBhvr>
                                      <p:to>
                                        <p:strVal val="visible"/>
                                      </p:to>
                                    </p:set>
                                    <p:animEffect transition="in" filter="diamond(in)">
                                      <p:cBhvr>
                                        <p:cTn id="12" dur="2000"/>
                                        <p:tgtEl>
                                          <p:spTgt spid="62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914" name="Picture 2" descr="Image may contain: outdoor"/>
          <p:cNvPicPr>
            <a:picLocks noChangeAspect="1" noChangeArrowheads="1"/>
          </p:cNvPicPr>
          <p:nvPr/>
        </p:nvPicPr>
        <p:blipFill>
          <a:blip r:embed="rId3" cstate="print"/>
          <a:srcRect/>
          <a:stretch>
            <a:fillRect/>
          </a:stretch>
        </p:blipFill>
        <p:spPr bwMode="auto">
          <a:xfrm>
            <a:off x="0" y="1"/>
            <a:ext cx="4974528"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3026" name="Picture 2" descr="No automatic alt text available."/>
          <p:cNvPicPr>
            <a:picLocks noChangeAspect="1" noChangeArrowheads="1"/>
          </p:cNvPicPr>
          <p:nvPr/>
        </p:nvPicPr>
        <p:blipFill>
          <a:blip r:embed="rId3" cstate="print"/>
          <a:srcRect/>
          <a:stretch>
            <a:fillRect/>
          </a:stretch>
        </p:blipFill>
        <p:spPr bwMode="auto">
          <a:xfrm>
            <a:off x="-48715" y="0"/>
            <a:ext cx="919271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0978" name="Picture 2" descr="Image may contain: one or more people and outdoor"/>
          <p:cNvPicPr>
            <a:picLocks noChangeAspect="1" noChangeArrowheads="1"/>
          </p:cNvPicPr>
          <p:nvPr/>
        </p:nvPicPr>
        <p:blipFill>
          <a:blip r:embed="rId3" cstate="print"/>
          <a:srcRect/>
          <a:stretch>
            <a:fillRect/>
          </a:stretch>
        </p:blipFill>
        <p:spPr bwMode="auto">
          <a:xfrm>
            <a:off x="-1" y="0"/>
            <a:ext cx="916911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descr="Ροζ χαρτομάντιλο"/>
          <p:cNvSpPr>
            <a:spLocks noGrp="1" noChangeArrowheads="1"/>
          </p:cNvSpPr>
          <p:nvPr>
            <p:ph type="title"/>
          </p:nvPr>
        </p:nvSpPr>
        <p:spPr>
          <a:xfrm>
            <a:off x="0" y="0"/>
            <a:ext cx="9144000" cy="981075"/>
          </a:xfrm>
          <a:blipFill dpi="0" rotWithShape="0">
            <a:blip r:embed="rId3" cstate="print"/>
            <a:srcRect/>
            <a:tile tx="0" ty="0" sx="100000" sy="100000" flip="none" algn="tl"/>
          </a:blipFill>
        </p:spPr>
        <p:txBody>
          <a:bodyPr/>
          <a:lstStyle/>
          <a:p>
            <a:pPr eaLnBrk="1" hangingPunct="1"/>
            <a:r>
              <a:rPr lang="el-GR" altLang="el-GR" sz="3600" b="1" smtClean="0">
                <a:solidFill>
                  <a:srgbClr val="0066FF"/>
                </a:solidFill>
                <a:latin typeface="Tahoma" pitchFamily="34" charset="0"/>
              </a:rPr>
              <a:t>ΕΙΔΙΚΕΣ ΥΠΟΧΡΕΩΣΕΙΣ ΕΡΓΟΔΟΤΩΝ</a:t>
            </a:r>
            <a:r>
              <a:rPr lang="el-GR" altLang="el-GR" sz="3600" b="1" smtClean="0">
                <a:solidFill>
                  <a:srgbClr val="0099FF"/>
                </a:solidFill>
                <a:latin typeface="Tahoma" pitchFamily="34" charset="0"/>
              </a:rPr>
              <a:t> </a:t>
            </a:r>
            <a:r>
              <a:rPr lang="el-GR" altLang="el-GR" sz="3200" b="1" smtClean="0">
                <a:solidFill>
                  <a:srgbClr val="0099FF"/>
                </a:solidFill>
                <a:latin typeface="Tahoma" pitchFamily="34" charset="0"/>
              </a:rPr>
              <a:t/>
            </a:r>
            <a:br>
              <a:rPr lang="el-GR" altLang="el-GR" sz="3200" b="1" smtClean="0">
                <a:solidFill>
                  <a:srgbClr val="0099FF"/>
                </a:solidFill>
                <a:latin typeface="Tahoma" pitchFamily="34" charset="0"/>
              </a:rPr>
            </a:br>
            <a:r>
              <a:rPr lang="el-GR" altLang="el-GR" sz="2400" b="1" smtClean="0">
                <a:solidFill>
                  <a:srgbClr val="0099FF"/>
                </a:solidFill>
                <a:latin typeface="Tahoma" pitchFamily="34" charset="0"/>
              </a:rPr>
              <a:t>ΚΝΥΑΕ (ΚΕΦ. Ζ’ Άρθρο 43)</a:t>
            </a:r>
          </a:p>
        </p:txBody>
      </p:sp>
      <p:sp>
        <p:nvSpPr>
          <p:cNvPr id="598019" name="Rectangle 3"/>
          <p:cNvSpPr>
            <a:spLocks noGrp="1" noChangeArrowheads="1"/>
          </p:cNvSpPr>
          <p:nvPr>
            <p:ph type="body" idx="1"/>
          </p:nvPr>
        </p:nvSpPr>
        <p:spPr>
          <a:xfrm>
            <a:off x="0" y="980728"/>
            <a:ext cx="9144000" cy="5877271"/>
          </a:xfrm>
        </p:spPr>
        <p:txBody>
          <a:bodyPr/>
          <a:lstStyle/>
          <a:p>
            <a:pPr marL="84138" indent="0" eaLnBrk="1" hangingPunct="1">
              <a:lnSpc>
                <a:spcPct val="80000"/>
              </a:lnSpc>
              <a:buFontTx/>
              <a:buNone/>
              <a:defRPr/>
            </a:pPr>
            <a:r>
              <a:rPr lang="el-GR" altLang="el-GR" sz="2000" b="1" u="sng" dirty="0" smtClean="0">
                <a:effectLst>
                  <a:outerShdw blurRad="38100" dist="38100" dir="2700000" algn="tl">
                    <a:srgbClr val="C0C0C0"/>
                  </a:outerShdw>
                </a:effectLst>
              </a:rPr>
              <a:t>Ο ΕΡΓΟΔΟΤΗΣ ΟΦΕΙΛΕΙ: </a:t>
            </a:r>
          </a:p>
          <a:p>
            <a:pPr marL="84138" indent="0" eaLnBrk="1" hangingPunct="1">
              <a:lnSpc>
                <a:spcPct val="80000"/>
              </a:lnSpc>
              <a:buFontTx/>
              <a:buNone/>
              <a:defRPr/>
            </a:pPr>
            <a:endParaRPr lang="el-GR" altLang="el-GR" sz="800" b="1" u="sng" dirty="0" smtClean="0">
              <a:effectLst>
                <a:outerShdw blurRad="38100" dist="38100" dir="2700000" algn="tl">
                  <a:srgbClr val="C0C0C0"/>
                </a:outerShdw>
              </a:effectLst>
            </a:endParaRPr>
          </a:p>
          <a:p>
            <a:pPr marL="84138" indent="0" eaLnBrk="1" hangingPunct="1">
              <a:lnSpc>
                <a:spcPct val="80000"/>
              </a:lnSpc>
              <a:spcAft>
                <a:spcPct val="20000"/>
              </a:spcAft>
              <a:buFontTx/>
              <a:buNone/>
              <a:defRPr/>
            </a:pPr>
            <a:r>
              <a:rPr lang="el-GR" altLang="el-GR" sz="2000" b="1" dirty="0" err="1" smtClean="0"/>
              <a:t>Nα</a:t>
            </a:r>
            <a:r>
              <a:rPr lang="el-GR" altLang="el-GR" sz="2000" b="1" dirty="0" smtClean="0"/>
              <a:t> έχει µια </a:t>
            </a:r>
            <a:r>
              <a:rPr lang="el-GR" altLang="el-GR" sz="2000" b="1" u="sng" dirty="0" smtClean="0">
                <a:solidFill>
                  <a:srgbClr val="0033CC"/>
                </a:solidFill>
              </a:rPr>
              <a:t>γραπτή εκτίµηση των </a:t>
            </a:r>
            <a:r>
              <a:rPr lang="el-GR" altLang="el-GR" sz="2000" b="1" u="sng" dirty="0" err="1" smtClean="0">
                <a:solidFill>
                  <a:srgbClr val="0033CC"/>
                </a:solidFill>
              </a:rPr>
              <a:t>υφισταµένων</a:t>
            </a:r>
            <a:r>
              <a:rPr lang="el-GR" altLang="el-GR" sz="2000" b="1" u="sng" dirty="0" smtClean="0">
                <a:solidFill>
                  <a:srgbClr val="0033CC"/>
                </a:solidFill>
              </a:rPr>
              <a:t> κατά την εργασία κινδύνων για την ασφάλεια και την υγεία</a:t>
            </a:r>
            <a:r>
              <a:rPr lang="el-GR" altLang="el-GR" sz="2000" b="1" dirty="0" smtClean="0"/>
              <a:t>, (ομάδες εργαζομένων που εκτίθενται σε ιδιαίτερους κινδύνους). </a:t>
            </a:r>
          </a:p>
          <a:p>
            <a:pPr marL="84138" indent="0" eaLnBrk="1" hangingPunct="1">
              <a:lnSpc>
                <a:spcPct val="80000"/>
              </a:lnSpc>
              <a:spcBef>
                <a:spcPts val="0"/>
              </a:spcBef>
              <a:spcAft>
                <a:spcPts val="0"/>
              </a:spcAft>
              <a:buFontTx/>
              <a:buNone/>
              <a:defRPr/>
            </a:pPr>
            <a:r>
              <a:rPr lang="el-GR" altLang="el-GR" sz="2000" b="1" dirty="0" smtClean="0"/>
              <a:t>H εκτίμηση πραγματοποιείται από τον ΤΑ, ΙΕ, EΣ.Y.Π.Π. ή EΞ.Y.Π.Π.</a:t>
            </a:r>
          </a:p>
          <a:p>
            <a:pPr marL="84138" indent="0" eaLnBrk="1" hangingPunct="1">
              <a:lnSpc>
                <a:spcPct val="80000"/>
              </a:lnSpc>
              <a:spcBef>
                <a:spcPts val="0"/>
              </a:spcBef>
              <a:spcAft>
                <a:spcPts val="0"/>
              </a:spcAft>
              <a:buFontTx/>
              <a:buNone/>
              <a:defRPr/>
            </a:pPr>
            <a:endParaRPr lang="el-GR" altLang="el-GR" sz="800" b="1" dirty="0" smtClean="0"/>
          </a:p>
          <a:p>
            <a:pPr marL="84138" indent="0" eaLnBrk="1" hangingPunct="1">
              <a:lnSpc>
                <a:spcPct val="95000"/>
              </a:lnSpc>
              <a:spcBef>
                <a:spcPts val="0"/>
              </a:spcBef>
              <a:spcAft>
                <a:spcPts val="0"/>
              </a:spcAft>
              <a:buFontTx/>
              <a:buNone/>
              <a:defRPr/>
            </a:pPr>
            <a:r>
              <a:rPr lang="el-GR" altLang="el-GR" sz="2000" b="1" dirty="0" smtClean="0"/>
              <a:t>Η εκτίμηση του επαγγελματικού κινδύνου, αποτελεί µια συστηματική εξέταση </a:t>
            </a:r>
            <a:r>
              <a:rPr lang="el-GR" altLang="el-GR" sz="2000" b="1" dirty="0" smtClean="0">
                <a:solidFill>
                  <a:srgbClr val="3333FF"/>
                </a:solidFill>
              </a:rPr>
              <a:t>όλων των πλευρών κάθε εργασίας</a:t>
            </a:r>
            <a:r>
              <a:rPr lang="el-GR" altLang="el-GR" sz="2000" b="1" dirty="0" smtClean="0"/>
              <a:t> µε σκοπό:</a:t>
            </a:r>
          </a:p>
          <a:p>
            <a:pPr marL="84138" indent="0" eaLnBrk="1" hangingPunct="1">
              <a:lnSpc>
                <a:spcPct val="90000"/>
              </a:lnSpc>
              <a:spcBef>
                <a:spcPts val="0"/>
              </a:spcBef>
              <a:spcAft>
                <a:spcPts val="0"/>
              </a:spcAft>
              <a:buFontTx/>
              <a:buNone/>
              <a:defRPr/>
            </a:pPr>
            <a:r>
              <a:rPr lang="el-GR" altLang="el-GR" sz="2000" b="1" dirty="0" smtClean="0"/>
              <a:t>α) να εντοπισθούν οι πηγές του κινδύνου, δηλαδή τι θα μπορούσε να προκαλέσει κινδύνους για την ΥΑΕ,</a:t>
            </a:r>
          </a:p>
          <a:p>
            <a:pPr marL="84138" indent="0" eaLnBrk="1" hangingPunct="1">
              <a:lnSpc>
                <a:spcPct val="90000"/>
              </a:lnSpc>
              <a:spcBef>
                <a:spcPts val="0"/>
              </a:spcBef>
              <a:spcAft>
                <a:spcPts val="0"/>
              </a:spcAft>
              <a:buFontTx/>
              <a:buNone/>
              <a:defRPr/>
            </a:pPr>
            <a:r>
              <a:rPr lang="el-GR" altLang="el-GR" sz="2000" b="1" dirty="0" smtClean="0"/>
              <a:t>β) να διαπιστωθεί αν και µε τι μέτρα μπορούν οι πηγές κινδύνων να εξαλειφθούν ή οι κίνδυνοι να αποφευχθούν, κι αν αυτό δεν είναι δυνατόν,</a:t>
            </a:r>
          </a:p>
          <a:p>
            <a:pPr marL="84138" indent="0" eaLnBrk="1" hangingPunct="1">
              <a:lnSpc>
                <a:spcPct val="90000"/>
              </a:lnSpc>
              <a:spcBef>
                <a:spcPts val="0"/>
              </a:spcBef>
              <a:spcAft>
                <a:spcPts val="0"/>
              </a:spcAft>
              <a:buFontTx/>
              <a:buNone/>
              <a:defRPr/>
            </a:pPr>
            <a:r>
              <a:rPr lang="el-GR" altLang="el-GR" sz="2000" b="1" dirty="0" smtClean="0"/>
              <a:t>γ) να καταγραφούν τα μέτρα πρόληψης που εφαρμόζονται και να προταθούν αν απαιτούνται </a:t>
            </a:r>
            <a:r>
              <a:rPr lang="el-GR" altLang="el-GR" sz="2000" b="1" dirty="0" err="1" smtClean="0"/>
              <a:t>συµπληρωµατικά</a:t>
            </a:r>
            <a:r>
              <a:rPr lang="el-GR" altLang="el-GR" sz="2000" b="1" dirty="0" smtClean="0"/>
              <a:t> για τον έλεγχο των κινδύνων και την προστασία των εργαζομένων.</a:t>
            </a:r>
          </a:p>
          <a:p>
            <a:pPr marL="84138" indent="0" eaLnBrk="1" hangingPunct="1">
              <a:lnSpc>
                <a:spcPct val="95000"/>
              </a:lnSpc>
              <a:spcAft>
                <a:spcPct val="20000"/>
              </a:spcAft>
              <a:buFontTx/>
              <a:buNone/>
              <a:defRPr/>
            </a:pPr>
            <a:r>
              <a:rPr lang="el-GR" altLang="el-GR" sz="2000" b="1" dirty="0" smtClean="0">
                <a:solidFill>
                  <a:srgbClr val="990000"/>
                </a:solidFill>
              </a:rPr>
              <a:t>Η εκτίµηση πρέπει να περιλαμβάνει</a:t>
            </a:r>
            <a:r>
              <a:rPr lang="el-GR" altLang="el-GR" sz="2000" b="1" dirty="0" smtClean="0"/>
              <a:t> αναγνώριση-καταγραφή των κινδύνων που υπάρχουν στην επιχείρηση, και αυτών που ενδέχεται να εμφανισθούν, [κίνδυνος πτώσης, από εξοπλισμό, κίνδυνος πυρκαγιάς, ηλεκτροπληξίας, έκρηξης, από έκθεση σε βλαπτικούς παράγοντες (φυσικούς, χηµικούς, βιολογικούς), από οργάνωση εργασίας].</a:t>
            </a:r>
          </a:p>
          <a:p>
            <a:pPr marL="84138" indent="0" eaLnBrk="1" hangingPunct="1">
              <a:lnSpc>
                <a:spcPct val="95000"/>
              </a:lnSpc>
              <a:spcAft>
                <a:spcPct val="20000"/>
              </a:spcAft>
              <a:buFontTx/>
              <a:buNone/>
              <a:defRPr/>
            </a:pPr>
            <a:endParaRPr lang="el-GR" altLang="el-GR" sz="2000" b="1" dirty="0" smtClean="0"/>
          </a:p>
          <a:p>
            <a:pPr marL="84138" indent="0" eaLnBrk="1" hangingPunct="1">
              <a:lnSpc>
                <a:spcPct val="80000"/>
              </a:lnSpc>
              <a:spcAft>
                <a:spcPct val="20000"/>
              </a:spcAft>
              <a:buFontTx/>
              <a:buNone/>
              <a:defRPr/>
            </a:pPr>
            <a:endParaRPr lang="el-GR" altLang="el-GR" sz="2000" b="1" dirty="0" smtClean="0"/>
          </a:p>
          <a:p>
            <a:pPr marL="84138" indent="0" eaLnBrk="1" hangingPunct="1">
              <a:lnSpc>
                <a:spcPct val="80000"/>
              </a:lnSpc>
              <a:spcAft>
                <a:spcPct val="20000"/>
              </a:spcAft>
              <a:buFontTx/>
              <a:buNone/>
              <a:defRPr/>
            </a:pPr>
            <a:endParaRPr lang="el-GR" altLang="el-GR" sz="2000" b="1" dirty="0" smtClean="0"/>
          </a:p>
        </p:txBody>
      </p:sp>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0746" name="Picture 10" descr="473_high_resolution3a"/>
          <p:cNvPicPr>
            <a:picLocks noGrp="1" noChangeAspect="1" noChangeArrowheads="1"/>
          </p:cNvPicPr>
          <p:nvPr>
            <p:ph sz="quarter" idx="3"/>
          </p:nvPr>
        </p:nvPicPr>
        <p:blipFill>
          <a:blip r:embed="rId3" cstate="print"/>
          <a:srcRect/>
          <a:stretch>
            <a:fillRect/>
          </a:stretch>
        </p:blipFill>
        <p:spPr>
          <a:xfrm>
            <a:off x="3286801" y="1"/>
            <a:ext cx="5857200" cy="6858000"/>
          </a:xfrm>
          <a:noFill/>
        </p:spPr>
      </p:pic>
      <p:pic>
        <p:nvPicPr>
          <p:cNvPr id="500743" name="Picture 7" descr="rankinga"/>
          <p:cNvPicPr>
            <a:picLocks noGrp="1" noChangeAspect="1" noChangeArrowheads="1"/>
          </p:cNvPicPr>
          <p:nvPr>
            <p:ph sz="quarter" idx="2"/>
          </p:nvPr>
        </p:nvPicPr>
        <p:blipFill>
          <a:blip r:embed="rId4" cstate="print"/>
          <a:srcRect/>
          <a:stretch>
            <a:fillRect/>
          </a:stretch>
        </p:blipFill>
        <p:spPr>
          <a:xfrm>
            <a:off x="0" y="0"/>
            <a:ext cx="3275856" cy="6828268"/>
          </a:xfrm>
          <a:noFill/>
        </p:spPr>
      </p:pic>
      <p:sp>
        <p:nvSpPr>
          <p:cNvPr id="500742" name="Rectangle 6"/>
          <p:cNvSpPr>
            <a:spLocks noChangeArrowheads="1"/>
          </p:cNvSpPr>
          <p:nvPr/>
        </p:nvSpPr>
        <p:spPr bwMode="auto">
          <a:xfrm>
            <a:off x="0" y="3213100"/>
            <a:ext cx="9144000" cy="1143000"/>
          </a:xfrm>
          <a:prstGeom prst="rect">
            <a:avLst/>
          </a:prstGeom>
          <a:solidFill>
            <a:srgbClr val="CC6600">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r>
              <a:rPr lang="el-GR" altLang="el-GR" sz="4000" b="1" i="1" smtClean="0">
                <a:solidFill>
                  <a:srgbClr val="FFFF99"/>
                </a:solidFill>
                <a:effectLst>
                  <a:outerShdw blurRad="38100" dist="38100" dir="2700000" algn="tl">
                    <a:srgbClr val="000000"/>
                  </a:outerShdw>
                </a:effectLst>
              </a:rPr>
              <a:t>Ευχαριστώ για την προσοχή σας</a:t>
            </a:r>
            <a:endParaRPr lang="en-US" altLang="zh-CN" sz="4000" b="1" i="1" smtClean="0">
              <a:solidFill>
                <a:srgbClr val="FFFF99"/>
              </a:solidFill>
              <a:ea typeface="SimSun" pitchFamily="2" charset="-122"/>
            </a:endParaRPr>
          </a:p>
        </p:txBody>
      </p:sp>
      <p:sp>
        <p:nvSpPr>
          <p:cNvPr id="7" name="Rectangle 4"/>
          <p:cNvSpPr>
            <a:spLocks noChangeArrowheads="1"/>
          </p:cNvSpPr>
          <p:nvPr/>
        </p:nvSpPr>
        <p:spPr bwMode="auto">
          <a:xfrm>
            <a:off x="5220072" y="6165304"/>
            <a:ext cx="37449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l-GR" sz="2400" dirty="0" smtClean="0">
                <a:solidFill>
                  <a:srgbClr val="CCFFFF"/>
                </a:solidFill>
                <a:effectLst>
                  <a:outerShdw blurRad="38100" dist="38100" dir="2700000" algn="tl">
                    <a:srgbClr val="C0C0C0"/>
                  </a:outerShdw>
                </a:effectLst>
              </a:rPr>
              <a:t>fmosxopoulos@ypakp.gr</a:t>
            </a:r>
            <a:endParaRPr lang="en-US" altLang="el-GR" sz="2400" i="1" dirty="0" smtClean="0">
              <a:solidFill>
                <a:srgbClr val="CCFFFF"/>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00743"/>
                                        </p:tgtEl>
                                        <p:attrNameLst>
                                          <p:attrName>style.visibility</p:attrName>
                                        </p:attrNameLst>
                                      </p:cBhvr>
                                      <p:to>
                                        <p:strVal val="visible"/>
                                      </p:to>
                                    </p:set>
                                    <p:animEffect transition="in" filter="wheel(4)">
                                      <p:cBhvr>
                                        <p:cTn id="7" dur="2000"/>
                                        <p:tgtEl>
                                          <p:spTgt spid="500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500743"/>
                                        </p:tgtEl>
                                      </p:cBhvr>
                                    </p:animEffect>
                                    <p:set>
                                      <p:cBhvr>
                                        <p:cTn id="12" dur="1" fill="hold">
                                          <p:stCondLst>
                                            <p:cond delay="1999"/>
                                          </p:stCondLst>
                                        </p:cTn>
                                        <p:tgtEl>
                                          <p:spTgt spid="500743"/>
                                        </p:tgtEl>
                                        <p:attrNameLst>
                                          <p:attrName>style.visibility</p:attrName>
                                        </p:attrNameLst>
                                      </p:cBhvr>
                                      <p:to>
                                        <p:strVal val="hidden"/>
                                      </p:to>
                                    </p:set>
                                  </p:childTnLst>
                                </p:cTn>
                              </p:par>
                            </p:childTnLst>
                          </p:cTn>
                        </p:par>
                        <p:par>
                          <p:cTn id="13" fill="hold" nodeType="afterGroup">
                            <p:stCondLst>
                              <p:cond delay="2000"/>
                            </p:stCondLst>
                            <p:childTnLst>
                              <p:par>
                                <p:cTn id="14" presetID="9" presetClass="entr" presetSubtype="0" fill="hold" nodeType="afterEffect">
                                  <p:stCondLst>
                                    <p:cond delay="0"/>
                                  </p:stCondLst>
                                  <p:childTnLst>
                                    <p:set>
                                      <p:cBhvr>
                                        <p:cTn id="15" dur="1" fill="hold">
                                          <p:stCondLst>
                                            <p:cond delay="0"/>
                                          </p:stCondLst>
                                        </p:cTn>
                                        <p:tgtEl>
                                          <p:spTgt spid="500746"/>
                                        </p:tgtEl>
                                        <p:attrNameLst>
                                          <p:attrName>style.visibility</p:attrName>
                                        </p:attrNameLst>
                                      </p:cBhvr>
                                      <p:to>
                                        <p:strVal val="visible"/>
                                      </p:to>
                                    </p:set>
                                    <p:animEffect transition="in" filter="dissolve">
                                      <p:cBhvr>
                                        <p:cTn id="16" dur="2000"/>
                                        <p:tgtEl>
                                          <p:spTgt spid="500746"/>
                                        </p:tgtEl>
                                      </p:cBhvr>
                                    </p:animEffect>
                                  </p:childTnLst>
                                </p:cTn>
                              </p:par>
                            </p:childTnLst>
                          </p:cTn>
                        </p:par>
                        <p:par>
                          <p:cTn id="17" fill="hold" nodeType="afterGroup">
                            <p:stCondLst>
                              <p:cond delay="4000"/>
                            </p:stCondLst>
                            <p:childTnLst>
                              <p:par>
                                <p:cTn id="18" presetID="55" presetClass="entr" presetSubtype="0" fill="hold" grpId="0" nodeType="afterEffect">
                                  <p:stCondLst>
                                    <p:cond delay="0"/>
                                  </p:stCondLst>
                                  <p:childTnLst>
                                    <p:set>
                                      <p:cBhvr>
                                        <p:cTn id="19" dur="1" fill="hold">
                                          <p:stCondLst>
                                            <p:cond delay="0"/>
                                          </p:stCondLst>
                                        </p:cTn>
                                        <p:tgtEl>
                                          <p:spTgt spid="500742"/>
                                        </p:tgtEl>
                                        <p:attrNameLst>
                                          <p:attrName>style.visibility</p:attrName>
                                        </p:attrNameLst>
                                      </p:cBhvr>
                                      <p:to>
                                        <p:strVal val="visible"/>
                                      </p:to>
                                    </p:set>
                                    <p:anim calcmode="lin" valueType="num">
                                      <p:cBhvr>
                                        <p:cTn id="20" dur="1000" fill="hold"/>
                                        <p:tgtEl>
                                          <p:spTgt spid="500742"/>
                                        </p:tgtEl>
                                        <p:attrNameLst>
                                          <p:attrName>ppt_w</p:attrName>
                                        </p:attrNameLst>
                                      </p:cBhvr>
                                      <p:tavLst>
                                        <p:tav tm="0">
                                          <p:val>
                                            <p:strVal val="#ppt_w*0.70"/>
                                          </p:val>
                                        </p:tav>
                                        <p:tav tm="100000">
                                          <p:val>
                                            <p:strVal val="#ppt_w"/>
                                          </p:val>
                                        </p:tav>
                                      </p:tavLst>
                                    </p:anim>
                                    <p:anim calcmode="lin" valueType="num">
                                      <p:cBhvr>
                                        <p:cTn id="21" dur="1000" fill="hold"/>
                                        <p:tgtEl>
                                          <p:spTgt spid="500742"/>
                                        </p:tgtEl>
                                        <p:attrNameLst>
                                          <p:attrName>ppt_h</p:attrName>
                                        </p:attrNameLst>
                                      </p:cBhvr>
                                      <p:tavLst>
                                        <p:tav tm="0">
                                          <p:val>
                                            <p:strVal val="#ppt_h"/>
                                          </p:val>
                                        </p:tav>
                                        <p:tav tm="100000">
                                          <p:val>
                                            <p:strVal val="#ppt_h"/>
                                          </p:val>
                                        </p:tav>
                                      </p:tavLst>
                                    </p:anim>
                                    <p:animEffect transition="in" filter="fade">
                                      <p:cBhvr>
                                        <p:cTn id="22" dur="1000"/>
                                        <p:tgtEl>
                                          <p:spTgt spid="500742"/>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0" y="2276872"/>
            <a:ext cx="9144000" cy="1143000"/>
          </a:xfrm>
        </p:spPr>
        <p:txBody>
          <a:bodyPr/>
          <a:lstStyle/>
          <a:p>
            <a:pPr eaLnBrk="1" hangingPunct="1">
              <a:defRPr/>
            </a:pPr>
            <a:r>
              <a:rPr lang="el-GR" altLang="el-GR" sz="4800" b="1" i="1" dirty="0" smtClean="0">
                <a:solidFill>
                  <a:srgbClr val="FFFF00"/>
                </a:solidFill>
                <a:effectLst>
                  <a:outerShdw blurRad="38100" dist="38100" dir="2700000" algn="tl">
                    <a:srgbClr val="000000"/>
                  </a:outerShdw>
                </a:effectLst>
                <a:latin typeface="Antique Olive CompactPS" pitchFamily="34" charset="0"/>
              </a:rPr>
              <a:t>ΜΕΘΟΔΟΛΟΓΙΕΣ </a:t>
            </a:r>
            <a:br>
              <a:rPr lang="el-GR" altLang="el-GR" sz="4800" b="1" i="1" dirty="0" smtClean="0">
                <a:solidFill>
                  <a:srgbClr val="FFFF00"/>
                </a:solidFill>
                <a:effectLst>
                  <a:outerShdw blurRad="38100" dist="38100" dir="2700000" algn="tl">
                    <a:srgbClr val="000000"/>
                  </a:outerShdw>
                </a:effectLst>
                <a:latin typeface="Antique Olive CompactPS" pitchFamily="34" charset="0"/>
              </a:rPr>
            </a:br>
            <a:r>
              <a:rPr lang="el-GR" altLang="el-GR" sz="4800" b="1" i="1" dirty="0" smtClean="0">
                <a:solidFill>
                  <a:srgbClr val="FFFF00"/>
                </a:solidFill>
                <a:effectLst>
                  <a:outerShdw blurRad="38100" dist="38100" dir="2700000" algn="tl">
                    <a:srgbClr val="000000"/>
                  </a:outerShdw>
                </a:effectLst>
                <a:latin typeface="Antique Olive CompactPS" pitchFamily="34" charset="0"/>
              </a:rPr>
              <a:t>ΕΚΤΙΜΗΣΗΣ ΚΙΝΔΥΝΟΥ – ΣΥΝΘΕΤΕΣ ΕΓΚΑΤΑΣΤΑΣΕΙΣ</a:t>
            </a:r>
          </a:p>
        </p:txBody>
      </p:sp>
      <p:sp>
        <p:nvSpPr>
          <p:cNvPr id="169987" name="Text Box 3"/>
          <p:cNvSpPr txBox="1">
            <a:spLocks noChangeArrowheads="1"/>
          </p:cNvSpPr>
          <p:nvPr/>
        </p:nvSpPr>
        <p:spPr bwMode="auto">
          <a:xfrm>
            <a:off x="8027988" y="6453188"/>
            <a:ext cx="1116012" cy="366712"/>
          </a:xfrm>
          <a:prstGeom prst="rect">
            <a:avLst/>
          </a:prstGeom>
          <a:noFill/>
          <a:ln w="9525">
            <a:noFill/>
            <a:miter lim="800000"/>
            <a:headEnd/>
            <a:tailEnd/>
          </a:ln>
          <a:effectLst/>
        </p:spPr>
        <p:txBody>
          <a:bodyPr>
            <a:spAutoFit/>
          </a:bodyPr>
          <a:lstStyle/>
          <a:p>
            <a:pPr>
              <a:spcBef>
                <a:spcPct val="50000"/>
              </a:spcBef>
            </a:pPr>
            <a:r>
              <a:rPr lang="el-GR" altLang="el-GR">
                <a:solidFill>
                  <a:srgbClr val="000000"/>
                </a:solidFill>
              </a:rPr>
              <a:t>10:50</a:t>
            </a:r>
          </a:p>
        </p:txBody>
      </p:sp>
    </p:spTree>
  </p:cSld>
  <p:clrMapOvr>
    <a:masterClrMapping/>
  </p:clrMapOvr>
  <p:transition advClick="0" advTm="3000">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404813"/>
            <a:ext cx="9144000" cy="1143000"/>
          </a:xfrm>
        </p:spPr>
        <p:txBody>
          <a:bodyPr/>
          <a:lstStyle/>
          <a:p>
            <a:pPr eaLnBrk="1" hangingPunct="1">
              <a:defRPr/>
            </a:pPr>
            <a:r>
              <a:rPr lang="el-GR" altLang="el-GR" sz="4000" b="1" i="1" smtClean="0"/>
              <a:t>Μεθοδολογίες ανάλυσης κινδύνου</a:t>
            </a:r>
            <a:endParaRPr lang="en-US" altLang="el-GR" sz="4000" b="1" i="1" smtClean="0"/>
          </a:p>
        </p:txBody>
      </p:sp>
      <p:sp>
        <p:nvSpPr>
          <p:cNvPr id="155651" name="Rectangle 3"/>
          <p:cNvSpPr>
            <a:spLocks noGrp="1" noChangeArrowheads="1"/>
          </p:cNvSpPr>
          <p:nvPr>
            <p:ph type="body" idx="1"/>
          </p:nvPr>
        </p:nvSpPr>
        <p:spPr>
          <a:xfrm>
            <a:off x="250825" y="1412875"/>
            <a:ext cx="8893175" cy="5445125"/>
          </a:xfrm>
        </p:spPr>
        <p:txBody>
          <a:bodyPr/>
          <a:lstStyle/>
          <a:p>
            <a:pPr eaLnBrk="1" hangingPunct="1">
              <a:defRPr/>
            </a:pPr>
            <a:r>
              <a:rPr lang="en-US" altLang="el-GR" b="1" i="1" dirty="0" smtClean="0">
                <a:solidFill>
                  <a:srgbClr val="FFFF99"/>
                </a:solidFill>
                <a:effectLst>
                  <a:outerShdw blurRad="38100" dist="38100" dir="2700000" algn="tl">
                    <a:srgbClr val="000000"/>
                  </a:outerShdw>
                </a:effectLst>
              </a:rPr>
              <a:t>What-If</a:t>
            </a:r>
            <a:r>
              <a:rPr lang="el-GR" altLang="el-GR" b="1" i="1" dirty="0" smtClean="0">
                <a:solidFill>
                  <a:srgbClr val="FFFF99"/>
                </a:solidFill>
                <a:effectLst>
                  <a:outerShdw blurRad="38100" dist="38100" dir="2700000" algn="tl">
                    <a:srgbClr val="000000"/>
                  </a:outerShdw>
                </a:effectLst>
              </a:rPr>
              <a:t> (Τι θα συμβεί εάν)</a:t>
            </a:r>
            <a:endParaRPr lang="en-US" altLang="el-GR" b="1" i="1" dirty="0" smtClean="0">
              <a:solidFill>
                <a:srgbClr val="FFFF99"/>
              </a:solidFill>
              <a:effectLst>
                <a:outerShdw blurRad="38100" dist="38100" dir="2700000" algn="tl">
                  <a:srgbClr val="000000"/>
                </a:outerShdw>
              </a:effectLst>
            </a:endParaRPr>
          </a:p>
          <a:p>
            <a:pPr eaLnBrk="1" hangingPunct="1">
              <a:defRPr/>
            </a:pPr>
            <a:r>
              <a:rPr lang="en-US" altLang="el-GR" b="1" i="1" dirty="0" smtClean="0">
                <a:solidFill>
                  <a:srgbClr val="FFFF99"/>
                </a:solidFill>
                <a:effectLst>
                  <a:outerShdw blurRad="38100" dist="38100" dir="2700000" algn="tl">
                    <a:srgbClr val="000000"/>
                  </a:outerShdw>
                </a:effectLst>
              </a:rPr>
              <a:t>Checklist</a:t>
            </a:r>
            <a:r>
              <a:rPr lang="el-GR" altLang="el-GR" b="1" i="1" dirty="0" smtClean="0">
                <a:solidFill>
                  <a:srgbClr val="FFFF99"/>
                </a:solidFill>
                <a:effectLst>
                  <a:outerShdw blurRad="38100" dist="38100" dir="2700000" algn="tl">
                    <a:srgbClr val="000000"/>
                  </a:outerShdw>
                </a:effectLst>
              </a:rPr>
              <a:t> (λίστες ελέγχου)</a:t>
            </a:r>
            <a:endParaRPr lang="en-US" altLang="el-GR" b="1" i="1" dirty="0" smtClean="0">
              <a:solidFill>
                <a:srgbClr val="FFFF99"/>
              </a:solidFill>
              <a:effectLst>
                <a:outerShdw blurRad="38100" dist="38100" dir="2700000" algn="tl">
                  <a:srgbClr val="000000"/>
                </a:outerShdw>
              </a:effectLst>
            </a:endParaRPr>
          </a:p>
          <a:p>
            <a:pPr eaLnBrk="1" hangingPunct="1">
              <a:defRPr/>
            </a:pPr>
            <a:r>
              <a:rPr lang="en-US" altLang="el-GR" b="1" i="1" dirty="0" smtClean="0">
                <a:solidFill>
                  <a:srgbClr val="FFFF99"/>
                </a:solidFill>
                <a:effectLst>
                  <a:outerShdw blurRad="38100" dist="38100" dir="2700000" algn="tl">
                    <a:srgbClr val="000000"/>
                  </a:outerShdw>
                </a:effectLst>
              </a:rPr>
              <a:t>What-If/Checklist</a:t>
            </a:r>
            <a:r>
              <a:rPr lang="el-GR" altLang="el-GR" b="1" i="1" dirty="0" smtClean="0">
                <a:solidFill>
                  <a:srgbClr val="FFFF99"/>
                </a:solidFill>
                <a:effectLst>
                  <a:outerShdw blurRad="38100" dist="38100" dir="2700000" algn="tl">
                    <a:srgbClr val="000000"/>
                  </a:outerShdw>
                </a:effectLst>
              </a:rPr>
              <a:t> (συνδυασμός)</a:t>
            </a:r>
            <a:endParaRPr lang="en-US" altLang="el-GR" b="1" i="1" dirty="0" smtClean="0">
              <a:solidFill>
                <a:srgbClr val="FFFF99"/>
              </a:solidFill>
              <a:effectLst>
                <a:outerShdw blurRad="38100" dist="38100" dir="2700000" algn="tl">
                  <a:srgbClr val="000000"/>
                </a:outerShdw>
              </a:effectLst>
            </a:endParaRPr>
          </a:p>
          <a:p>
            <a:pPr eaLnBrk="1" hangingPunct="1">
              <a:defRPr/>
            </a:pPr>
            <a:r>
              <a:rPr lang="el-GR" altLang="el-GR" b="1" i="1" dirty="0" smtClean="0">
                <a:solidFill>
                  <a:srgbClr val="FFFF99"/>
                </a:solidFill>
                <a:effectLst>
                  <a:outerShdw blurRad="38100" dist="38100" dir="2700000" algn="tl">
                    <a:srgbClr val="000000"/>
                  </a:outerShdw>
                </a:effectLst>
              </a:rPr>
              <a:t>Μελέτη επικινδυνότητας και λειτουργικότητας</a:t>
            </a:r>
            <a:r>
              <a:rPr lang="el-GR" altLang="el-GR" b="1" dirty="0" smtClean="0"/>
              <a:t> </a:t>
            </a:r>
            <a:r>
              <a:rPr lang="el-GR" altLang="el-GR" b="1" i="1" dirty="0" smtClean="0">
                <a:solidFill>
                  <a:srgbClr val="FFFF99"/>
                </a:solidFill>
                <a:effectLst>
                  <a:outerShdw blurRad="38100" dist="38100" dir="2700000" algn="tl">
                    <a:srgbClr val="000000"/>
                  </a:outerShdw>
                </a:effectLst>
              </a:rPr>
              <a:t>-</a:t>
            </a:r>
            <a:r>
              <a:rPr lang="el-GR" altLang="el-GR" b="1" dirty="0" smtClean="0"/>
              <a:t> </a:t>
            </a:r>
            <a:r>
              <a:rPr lang="en-US" altLang="el-GR" b="1" i="1" dirty="0" smtClean="0">
                <a:solidFill>
                  <a:srgbClr val="FFFF99"/>
                </a:solidFill>
                <a:effectLst>
                  <a:outerShdw blurRad="38100" dist="38100" dir="2700000" algn="tl">
                    <a:srgbClr val="000000"/>
                  </a:outerShdw>
                </a:effectLst>
              </a:rPr>
              <a:t>Hazard and Operability Study (HAZOP)</a:t>
            </a:r>
          </a:p>
          <a:p>
            <a:pPr eaLnBrk="1" hangingPunct="1">
              <a:defRPr/>
            </a:pPr>
            <a:r>
              <a:rPr lang="el-GR" altLang="el-GR" b="1" i="1" dirty="0" smtClean="0">
                <a:solidFill>
                  <a:srgbClr val="FFFF99"/>
                </a:solidFill>
                <a:effectLst>
                  <a:outerShdw blurRad="38100" dist="38100" dir="2700000" algn="tl">
                    <a:srgbClr val="000000"/>
                  </a:outerShdw>
                </a:effectLst>
              </a:rPr>
              <a:t>Κατάσταση αστοχίας και ανάλυση επιπτώσεων - </a:t>
            </a:r>
            <a:r>
              <a:rPr lang="en-US" altLang="el-GR" b="1" i="1" dirty="0" smtClean="0">
                <a:solidFill>
                  <a:srgbClr val="FFFF99"/>
                </a:solidFill>
                <a:effectLst>
                  <a:outerShdw blurRad="38100" dist="38100" dir="2700000" algn="tl">
                    <a:srgbClr val="000000"/>
                  </a:outerShdw>
                </a:effectLst>
              </a:rPr>
              <a:t>Failure Mode and Effects Analysis (FMEA)</a:t>
            </a:r>
          </a:p>
          <a:p>
            <a:pPr eaLnBrk="1" hangingPunct="1">
              <a:defRPr/>
            </a:pPr>
            <a:r>
              <a:rPr lang="el-GR" altLang="el-GR" b="1" i="1" dirty="0" smtClean="0">
                <a:solidFill>
                  <a:srgbClr val="FFFF99"/>
                </a:solidFill>
                <a:effectLst>
                  <a:outerShdw blurRad="38100" dist="38100" dir="2700000" algn="tl">
                    <a:srgbClr val="000000"/>
                  </a:outerShdw>
                </a:effectLst>
              </a:rPr>
              <a:t>Ανάλυση δένδρου γεγονότων - </a:t>
            </a:r>
            <a:r>
              <a:rPr lang="en-US" altLang="el-GR" b="1" i="1" dirty="0" smtClean="0">
                <a:solidFill>
                  <a:srgbClr val="FFFF99"/>
                </a:solidFill>
                <a:effectLst>
                  <a:outerShdw blurRad="38100" dist="38100" dir="2700000" algn="tl">
                    <a:srgbClr val="000000"/>
                  </a:outerShdw>
                </a:effectLst>
              </a:rPr>
              <a:t>Fault Tree Analysis</a:t>
            </a:r>
            <a:r>
              <a:rPr lang="el-GR" altLang="el-GR" b="1" i="1" dirty="0" smtClean="0">
                <a:solidFill>
                  <a:srgbClr val="FFFF99"/>
                </a:solidFill>
                <a:effectLst>
                  <a:outerShdw blurRad="38100" dist="38100" dir="2700000" algn="tl">
                    <a:srgbClr val="000000"/>
                  </a:outerShdw>
                </a:effectLst>
              </a:rPr>
              <a:t> (</a:t>
            </a:r>
            <a:r>
              <a:rPr lang="en-US" altLang="el-GR" b="1" i="1" dirty="0" smtClean="0">
                <a:solidFill>
                  <a:srgbClr val="FFFF99"/>
                </a:solidFill>
                <a:effectLst>
                  <a:outerShdw blurRad="38100" dist="38100" dir="2700000" algn="tl">
                    <a:srgbClr val="000000"/>
                  </a:outerShdw>
                </a:effectLst>
              </a:rPr>
              <a:t>FTA)</a:t>
            </a:r>
          </a:p>
          <a:p>
            <a:pPr eaLnBrk="1" hangingPunct="1">
              <a:defRPr/>
            </a:pPr>
            <a:r>
              <a:rPr lang="el-GR" altLang="el-GR" b="1" i="1" dirty="0" smtClean="0">
                <a:solidFill>
                  <a:srgbClr val="FFFF99"/>
                </a:solidFill>
                <a:effectLst>
                  <a:outerShdw blurRad="38100" dist="38100" dir="2700000" algn="tl">
                    <a:srgbClr val="000000"/>
                  </a:outerShdw>
                </a:effectLst>
              </a:rPr>
              <a:t>Άλλη κατάλληλη μεθοδολογία</a:t>
            </a:r>
            <a:endParaRPr lang="en-US" altLang="el-GR" b="1" i="1" dirty="0" smtClean="0">
              <a:solidFill>
                <a:srgbClr val="FFFF99"/>
              </a:solidFill>
              <a:effectLst>
                <a:outerShdw blurRad="38100" dist="38100" dir="2700000" algn="tl">
                  <a:srgbClr val="000000"/>
                </a:outerShdw>
              </a:effectLst>
            </a:endParaRPr>
          </a:p>
        </p:txBody>
      </p:sp>
      <p:sp>
        <p:nvSpPr>
          <p:cNvPr id="171012" name="TextBox 1"/>
          <p:cNvSpPr txBox="1">
            <a:spLocks noChangeArrowheads="1"/>
          </p:cNvSpPr>
          <p:nvPr/>
        </p:nvSpPr>
        <p:spPr bwMode="auto">
          <a:xfrm>
            <a:off x="6084888" y="188913"/>
            <a:ext cx="2663825" cy="368300"/>
          </a:xfrm>
          <a:prstGeom prst="rect">
            <a:avLst/>
          </a:prstGeom>
          <a:noFill/>
          <a:ln w="9525">
            <a:noFill/>
            <a:miter lim="800000"/>
            <a:headEnd/>
            <a:tailEnd/>
          </a:ln>
        </p:spPr>
        <p:txBody>
          <a:bodyPr>
            <a:spAutoFit/>
          </a:bodyPr>
          <a:lstStyle/>
          <a:p>
            <a:r>
              <a:rPr lang="el-GR" altLang="el-GR" b="1" i="1">
                <a:solidFill>
                  <a:srgbClr val="FF99FF"/>
                </a:solidFill>
                <a:hlinkClick r:id="" action="ppaction://noaction"/>
              </a:rPr>
              <a:t>Παράλειψη ανάλυσης</a:t>
            </a:r>
            <a:endParaRPr lang="el-GR" altLang="el-GR" b="1" i="1">
              <a:solidFill>
                <a:srgbClr val="FF99FF"/>
              </a:solidFill>
            </a:endParaRPr>
          </a:p>
        </p:txBody>
      </p:sp>
    </p:spTree>
  </p:cSld>
  <p:clrMapOvr>
    <a:masterClrMapping/>
  </p:clrMapOvr>
  <p:transition advClick="0" advTm="20000">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10000">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063625" y="0"/>
            <a:ext cx="8080375" cy="908050"/>
          </a:xfrm>
        </p:spPr>
        <p:txBody>
          <a:bodyPr/>
          <a:lstStyle/>
          <a:p>
            <a:pPr eaLnBrk="1" hangingPunct="1">
              <a:defRPr/>
            </a:pPr>
            <a:r>
              <a:rPr lang="en-US" altLang="el-GR" sz="4800" b="1" i="1" smtClean="0"/>
              <a:t>What-If</a:t>
            </a:r>
            <a:r>
              <a:rPr lang="en-US" altLang="el-GR" smtClean="0"/>
              <a:t> </a:t>
            </a:r>
          </a:p>
        </p:txBody>
      </p:sp>
      <p:sp>
        <p:nvSpPr>
          <p:cNvPr id="301059" name="Rectangle 3"/>
          <p:cNvSpPr>
            <a:spLocks noGrp="1" noChangeArrowheads="1"/>
          </p:cNvSpPr>
          <p:nvPr>
            <p:ph type="body" idx="1"/>
          </p:nvPr>
        </p:nvSpPr>
        <p:spPr>
          <a:xfrm>
            <a:off x="0" y="908050"/>
            <a:ext cx="9144000" cy="5732463"/>
          </a:xfrm>
        </p:spPr>
        <p:txBody>
          <a:bodyPr/>
          <a:lstStyle/>
          <a:p>
            <a:pPr eaLnBrk="1" hangingPunct="1">
              <a:defRPr/>
            </a:pPr>
            <a:r>
              <a:rPr lang="el-GR" altLang="el-GR" b="1" i="1" smtClean="0">
                <a:effectLst>
                  <a:outerShdw blurRad="38100" dist="38100" dir="2700000" algn="tl">
                    <a:srgbClr val="000000"/>
                  </a:outerShdw>
                </a:effectLst>
                <a:cs typeface="Times New Roman" pitchFamily="18" charset="0"/>
              </a:rPr>
              <a:t>Έμπειρο προσωπικό μελετά σειρά ερωτήσεων που αρχίζουν με «Τι θα συμβεί εάν …»</a:t>
            </a:r>
            <a:r>
              <a:rPr lang="en-US" altLang="el-GR" b="1" i="1" smtClean="0">
                <a:effectLst>
                  <a:outerShdw blurRad="38100" dist="38100" dir="2700000" algn="tl">
                    <a:srgbClr val="000000"/>
                  </a:outerShdw>
                </a:effectLst>
                <a:cs typeface="Times New Roman" pitchFamily="18" charset="0"/>
              </a:rPr>
              <a:t> </a:t>
            </a:r>
            <a:r>
              <a:rPr lang="el-GR" altLang="el-GR" b="1" i="1" smtClean="0">
                <a:effectLst>
                  <a:outerShdw blurRad="38100" dist="38100" dir="2700000" algn="tl">
                    <a:srgbClr val="000000"/>
                  </a:outerShdw>
                </a:effectLst>
                <a:cs typeface="Times New Roman" pitchFamily="18" charset="0"/>
              </a:rPr>
              <a:t>(</a:t>
            </a:r>
            <a:r>
              <a:rPr lang="en-US" altLang="el-GR" b="1" i="1" smtClean="0">
                <a:effectLst>
                  <a:outerShdw blurRad="38100" dist="38100" dir="2700000" algn="tl">
                    <a:srgbClr val="000000"/>
                  </a:outerShdw>
                </a:effectLst>
                <a:cs typeface="Times New Roman" pitchFamily="18" charset="0"/>
              </a:rPr>
              <a:t>What if</a:t>
            </a:r>
            <a:r>
              <a:rPr lang="en-US" altLang="el-GR" b="1" i="1" smtClean="0">
                <a:effectLst>
                  <a:outerShdw blurRad="38100" dist="38100" dir="2700000" algn="tl">
                    <a:srgbClr val="000000"/>
                  </a:outerShdw>
                </a:effectLst>
              </a:rPr>
              <a:t>?</a:t>
            </a:r>
            <a:r>
              <a:rPr lang="el-GR" altLang="el-GR" b="1" i="1" smtClean="0">
                <a:effectLst>
                  <a:outerShdw blurRad="38100" dist="38100" dir="2700000" algn="tl">
                    <a:srgbClr val="000000"/>
                  </a:outerShdw>
                </a:effectLst>
              </a:rPr>
              <a:t>)</a:t>
            </a:r>
            <a:endParaRPr lang="en-US" altLang="el-GR" b="1" i="1" smtClean="0">
              <a:effectLst>
                <a:outerShdw blurRad="38100" dist="38100" dir="2700000" algn="tl">
                  <a:srgbClr val="000000"/>
                </a:outerShdw>
              </a:effectLst>
            </a:endParaRPr>
          </a:p>
          <a:p>
            <a:pPr eaLnBrk="1" hangingPunct="1">
              <a:defRPr/>
            </a:pPr>
            <a:r>
              <a:rPr lang="el-GR" altLang="el-GR" b="1" i="1" smtClean="0">
                <a:effectLst>
                  <a:outerShdw blurRad="38100" dist="38100" dir="2700000" algn="tl">
                    <a:srgbClr val="000000"/>
                  </a:outerShdw>
                </a:effectLst>
                <a:cs typeface="Times New Roman" pitchFamily="18" charset="0"/>
              </a:rPr>
              <a:t>Κάθε ερώτηση αναπαριστά μια δυνατή αστοχία ή λάθος λειτουργία στην εγκατάσταση</a:t>
            </a:r>
          </a:p>
          <a:p>
            <a:pPr eaLnBrk="1" hangingPunct="1">
              <a:defRPr/>
            </a:pPr>
            <a:r>
              <a:rPr lang="el-GR" altLang="el-GR" b="1" i="1" smtClean="0">
                <a:effectLst>
                  <a:outerShdw blurRad="38100" dist="38100" dir="2700000" algn="tl">
                    <a:srgbClr val="000000"/>
                  </a:outerShdw>
                </a:effectLst>
                <a:cs typeface="Times New Roman" pitchFamily="18" charset="0"/>
              </a:rPr>
              <a:t>Η απόκριση της διαδικασίας ή/και του χειριστή εκτιμάται για τον καθορισμό του αν μπορεί να συμβεί ένας εν δυνάμει κίνδυνος</a:t>
            </a:r>
            <a:endParaRPr lang="en-US" altLang="el-GR" b="1" i="1" smtClean="0">
              <a:effectLst>
                <a:outerShdw blurRad="38100" dist="38100" dir="2700000" algn="tl">
                  <a:srgbClr val="000000"/>
                </a:outerShdw>
              </a:effectLst>
              <a:cs typeface="Times New Roman" pitchFamily="18" charset="0"/>
            </a:endParaRPr>
          </a:p>
          <a:p>
            <a:pPr eaLnBrk="1" hangingPunct="1">
              <a:defRPr/>
            </a:pPr>
            <a:r>
              <a:rPr lang="el-GR" altLang="el-GR" b="1" i="1" smtClean="0">
                <a:effectLst>
                  <a:outerShdw blurRad="38100" dist="38100" dir="2700000" algn="tl">
                    <a:srgbClr val="000000"/>
                  </a:outerShdw>
                </a:effectLst>
                <a:cs typeface="Times New Roman" pitchFamily="18" charset="0"/>
              </a:rPr>
              <a:t>Αν όντως μπορεί, σταθμίζεται η επάρκεια των υπαρχόντων προστατευτικών ασφαλιστικών έναντι της πιθανότητας και σοβαρότητας του σεναρίου, ώστε να καθορισθεί αν απαιτούνται ή προτείνονται τροποποιήσεις στο σύστημα</a:t>
            </a:r>
            <a:endParaRPr lang="en-US" altLang="el-GR" b="1" i="1" smtClean="0">
              <a:effectLst>
                <a:outerShdw blurRad="38100" dist="38100" dir="2700000" algn="tl">
                  <a:srgbClr val="000000"/>
                </a:outerShdw>
              </a:effectLst>
              <a:cs typeface="Times New Roman" pitchFamily="18" charset="0"/>
            </a:endParaRPr>
          </a:p>
        </p:txBody>
      </p:sp>
    </p:spTree>
  </p:cSld>
  <p:clrMapOvr>
    <a:masterClrMapping/>
  </p:clrMapOvr>
  <p:transition advClick="0" advTm="30000">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260350"/>
            <a:ext cx="9144000" cy="1143000"/>
          </a:xfrm>
        </p:spPr>
        <p:txBody>
          <a:bodyPr/>
          <a:lstStyle/>
          <a:p>
            <a:pPr eaLnBrk="1" hangingPunct="1">
              <a:defRPr/>
            </a:pPr>
            <a:r>
              <a:rPr lang="el-GR" altLang="el-GR" sz="3800" b="1" i="1" smtClean="0"/>
              <a:t>Πεδία ερωτήσεων διαδικασίας </a:t>
            </a:r>
            <a:r>
              <a:rPr lang="en-US" altLang="el-GR" sz="3800" b="1" i="1" smtClean="0"/>
              <a:t>What-If</a:t>
            </a:r>
          </a:p>
        </p:txBody>
      </p:sp>
      <p:sp>
        <p:nvSpPr>
          <p:cNvPr id="174083" name="Rectangle 3"/>
          <p:cNvSpPr>
            <a:spLocks noGrp="1" noChangeArrowheads="1"/>
          </p:cNvSpPr>
          <p:nvPr>
            <p:ph type="body" idx="1"/>
          </p:nvPr>
        </p:nvSpPr>
        <p:spPr>
          <a:xfrm>
            <a:off x="304800" y="1981200"/>
            <a:ext cx="8839200" cy="4114800"/>
          </a:xfrm>
        </p:spPr>
        <p:txBody>
          <a:bodyPr/>
          <a:lstStyle/>
          <a:p>
            <a:pPr eaLnBrk="1" hangingPunct="1"/>
            <a:r>
              <a:rPr lang="el-GR" altLang="el-GR" smtClean="0"/>
              <a:t>Αστοχίες εξοπλισμού</a:t>
            </a:r>
            <a:endParaRPr lang="en-US" altLang="el-GR" smtClean="0"/>
          </a:p>
          <a:p>
            <a:pPr eaLnBrk="1" hangingPunct="1"/>
            <a:endParaRPr lang="en-US" altLang="el-GR" smtClean="0"/>
          </a:p>
          <a:p>
            <a:pPr eaLnBrk="1" hangingPunct="1"/>
            <a:r>
              <a:rPr lang="el-GR" altLang="el-GR" smtClean="0"/>
              <a:t>Ανθρώπινα λάθη</a:t>
            </a:r>
            <a:endParaRPr lang="en-US" altLang="el-GR" smtClean="0"/>
          </a:p>
          <a:p>
            <a:pPr eaLnBrk="1" hangingPunct="1"/>
            <a:endParaRPr lang="el-GR" altLang="el-GR" smtClean="0"/>
          </a:p>
          <a:p>
            <a:pPr eaLnBrk="1" hangingPunct="1"/>
            <a:endParaRPr lang="en-US" altLang="el-GR" smtClean="0"/>
          </a:p>
          <a:p>
            <a:pPr eaLnBrk="1" hangingPunct="1"/>
            <a:r>
              <a:rPr lang="el-GR" altLang="el-GR" smtClean="0"/>
              <a:t>Εξωτερικά γεγονότα</a:t>
            </a:r>
            <a:endParaRPr lang="en-US" altLang="el-GR" smtClean="0"/>
          </a:p>
        </p:txBody>
      </p:sp>
      <p:sp>
        <p:nvSpPr>
          <p:cNvPr id="304132" name="Rectangle 4"/>
          <p:cNvSpPr>
            <a:spLocks noChangeArrowheads="1"/>
          </p:cNvSpPr>
          <p:nvPr/>
        </p:nvSpPr>
        <p:spPr bwMode="auto">
          <a:xfrm>
            <a:off x="0" y="25146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marL="342900" indent="-34290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itchFamily="18" charset="0"/>
              </a:defRPr>
            </a:lvl9pPr>
          </a:lstStyle>
          <a:p>
            <a:pPr lvl="1">
              <a:buClr>
                <a:srgbClr val="FFFFFF"/>
              </a:buClr>
              <a:defRPr/>
            </a:pPr>
            <a:r>
              <a:rPr lang="el-GR" altLang="el-GR" b="1" i="1" smtClean="0">
                <a:solidFill>
                  <a:srgbClr val="FFFF99"/>
                </a:solidFill>
                <a:effectLst>
                  <a:outerShdw blurRad="38100" dist="38100" dir="2700000" algn="tl">
                    <a:srgbClr val="000000"/>
                  </a:outerShdw>
                </a:effectLst>
              </a:rPr>
              <a:t>Τι θα συμβεί </a:t>
            </a:r>
            <a:r>
              <a:rPr lang="en-US" altLang="el-GR" smtClean="0">
                <a:solidFill>
                  <a:srgbClr val="FFFF00"/>
                </a:solidFill>
              </a:rPr>
              <a:t>… </a:t>
            </a:r>
            <a:r>
              <a:rPr lang="el-GR" altLang="el-GR" smtClean="0">
                <a:solidFill>
                  <a:srgbClr val="FFFF00"/>
                </a:solidFill>
              </a:rPr>
              <a:t>αν διαρρεύσει μια βάνα;</a:t>
            </a:r>
            <a:endParaRPr lang="en-US" altLang="el-GR" smtClean="0">
              <a:solidFill>
                <a:srgbClr val="FFFF00"/>
              </a:solidFill>
            </a:endParaRPr>
          </a:p>
          <a:p>
            <a:pPr>
              <a:buClr>
                <a:srgbClr val="FFCC66"/>
              </a:buClr>
              <a:defRPr/>
            </a:pPr>
            <a:endParaRPr lang="en-US" altLang="el-GR" smtClean="0">
              <a:solidFill>
                <a:srgbClr val="FFFFFF"/>
              </a:solidFill>
            </a:endParaRPr>
          </a:p>
          <a:p>
            <a:pPr lvl="1">
              <a:buClr>
                <a:srgbClr val="FFFFFF"/>
              </a:buClr>
              <a:defRPr/>
            </a:pPr>
            <a:r>
              <a:rPr lang="el-GR" altLang="el-GR" b="1" i="1" smtClean="0">
                <a:solidFill>
                  <a:srgbClr val="FFFF99"/>
                </a:solidFill>
                <a:effectLst>
                  <a:outerShdw blurRad="38100" dist="38100" dir="2700000" algn="tl">
                    <a:srgbClr val="000000"/>
                  </a:outerShdw>
                </a:effectLst>
              </a:rPr>
              <a:t>Τι θα συμβεί </a:t>
            </a:r>
            <a:r>
              <a:rPr lang="el-GR" altLang="el-GR" smtClean="0">
                <a:solidFill>
                  <a:srgbClr val="FFFF00"/>
                </a:solidFill>
              </a:rPr>
              <a:t>… αν ο χειριστής αποτύχει να επανεκκινήσει μια αντλία;</a:t>
            </a:r>
            <a:r>
              <a:rPr lang="el-GR" altLang="el-GR" smtClean="0">
                <a:solidFill>
                  <a:srgbClr val="FFFFFF"/>
                </a:solidFill>
              </a:rPr>
              <a:t> </a:t>
            </a:r>
            <a:endParaRPr lang="en-US" altLang="el-GR" smtClean="0">
              <a:solidFill>
                <a:srgbClr val="FFFFFF"/>
              </a:solidFill>
            </a:endParaRPr>
          </a:p>
          <a:p>
            <a:pPr lvl="1">
              <a:buClr>
                <a:srgbClr val="FFFFFF"/>
              </a:buClr>
              <a:defRPr/>
            </a:pPr>
            <a:endParaRPr lang="el-GR" altLang="el-GR" smtClean="0">
              <a:solidFill>
                <a:srgbClr val="FFFFFF"/>
              </a:solidFill>
            </a:endParaRPr>
          </a:p>
          <a:p>
            <a:pPr lvl="1">
              <a:buClr>
                <a:srgbClr val="FFFFFF"/>
              </a:buClr>
              <a:defRPr/>
            </a:pPr>
            <a:endParaRPr lang="el-GR" altLang="el-GR" sz="1200" smtClean="0">
              <a:solidFill>
                <a:srgbClr val="FFFFFF"/>
              </a:solidFill>
            </a:endParaRPr>
          </a:p>
          <a:p>
            <a:pPr lvl="1">
              <a:buClr>
                <a:srgbClr val="FFFFFF"/>
              </a:buClr>
              <a:defRPr/>
            </a:pPr>
            <a:r>
              <a:rPr lang="el-GR" altLang="el-GR" b="1" i="1" smtClean="0">
                <a:solidFill>
                  <a:srgbClr val="FFFF99"/>
                </a:solidFill>
                <a:effectLst>
                  <a:outerShdw blurRad="38100" dist="38100" dir="2700000" algn="tl">
                    <a:srgbClr val="000000"/>
                  </a:outerShdw>
                </a:effectLst>
              </a:rPr>
              <a:t>Τι θα συμβεί εάν</a:t>
            </a:r>
            <a:r>
              <a:rPr lang="en-US" altLang="el-GR" smtClean="0">
                <a:solidFill>
                  <a:srgbClr val="FFFF00"/>
                </a:solidFill>
              </a:rPr>
              <a:t> … </a:t>
            </a:r>
            <a:r>
              <a:rPr lang="el-GR" altLang="el-GR" smtClean="0">
                <a:solidFill>
                  <a:srgbClr val="FFFF00"/>
                </a:solidFill>
              </a:rPr>
              <a:t>διαρκεί πολύ χρόνο μεγάλο ψύχος ή μεγάλη ζέστη</a:t>
            </a:r>
            <a:endParaRPr lang="en-US" altLang="el-GR" smtClean="0">
              <a:solidFill>
                <a:srgbClr val="FFFF00"/>
              </a:solidFill>
            </a:endParaRPr>
          </a:p>
        </p:txBody>
      </p:sp>
    </p:spTree>
  </p:cSld>
  <p:clrMapOvr>
    <a:masterClrMapping/>
  </p:clrMapOvr>
  <p:transition advClick="0" advTm="15000">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en-US" altLang="el-GR" sz="4800" b="1" i="1" smtClean="0"/>
              <a:t>What-If – </a:t>
            </a:r>
            <a:r>
              <a:rPr lang="el-GR" altLang="el-GR" sz="4800" b="1" i="1" smtClean="0"/>
              <a:t>Σύνοψη</a:t>
            </a:r>
            <a:r>
              <a:rPr lang="en-US" altLang="el-GR" smtClean="0"/>
              <a:t> </a:t>
            </a:r>
          </a:p>
        </p:txBody>
      </p:sp>
      <p:sp>
        <p:nvSpPr>
          <p:cNvPr id="175107" name="Rectangle 3"/>
          <p:cNvSpPr>
            <a:spLocks noGrp="1" noChangeArrowheads="1"/>
          </p:cNvSpPr>
          <p:nvPr>
            <p:ph type="body" idx="1"/>
          </p:nvPr>
        </p:nvSpPr>
        <p:spPr>
          <a:xfrm>
            <a:off x="304800" y="1773238"/>
            <a:ext cx="8839200" cy="4679950"/>
          </a:xfrm>
        </p:spPr>
        <p:txBody>
          <a:bodyPr/>
          <a:lstStyle/>
          <a:p>
            <a:pPr eaLnBrk="1" hangingPunct="1"/>
            <a:r>
              <a:rPr lang="el-GR" altLang="el-GR" smtClean="0"/>
              <a:t>Ίσως η πιο συχνά χρησιμοποιούμενη μέθοδος</a:t>
            </a:r>
            <a:endParaRPr lang="en-US" altLang="el-GR" smtClean="0"/>
          </a:p>
          <a:p>
            <a:pPr eaLnBrk="1" hangingPunct="1"/>
            <a:r>
              <a:rPr lang="el-GR" altLang="el-GR" smtClean="0"/>
              <a:t>Μια από τις ελάχιστα δομημένες μεθόδους</a:t>
            </a:r>
            <a:endParaRPr lang="en-US" altLang="el-GR" smtClean="0"/>
          </a:p>
          <a:p>
            <a:pPr lvl="1" eaLnBrk="1" hangingPunct="1"/>
            <a:r>
              <a:rPr lang="el-GR" altLang="el-GR" smtClean="0"/>
              <a:t>Μπορεί να χρησιμοποιηθεί σε μια ευρεία περιοχή περιστάσεων</a:t>
            </a:r>
            <a:endParaRPr lang="en-US" altLang="el-GR" smtClean="0"/>
          </a:p>
          <a:p>
            <a:pPr lvl="1" eaLnBrk="1" hangingPunct="1"/>
            <a:r>
              <a:rPr lang="el-GR" altLang="el-GR" smtClean="0"/>
              <a:t>Η επιτυχία εξαρτάται από την εμπειρία του αναλυτή</a:t>
            </a:r>
            <a:endParaRPr lang="en-US" altLang="el-GR" smtClean="0"/>
          </a:p>
          <a:p>
            <a:pPr eaLnBrk="1" hangingPunct="1"/>
            <a:r>
              <a:rPr lang="el-GR" altLang="el-GR" smtClean="0"/>
              <a:t>Χρήσιμη σε όλα τα στάδια και σε όλο τον κύκλο ζωής της εγκατάστασης </a:t>
            </a:r>
          </a:p>
          <a:p>
            <a:pPr eaLnBrk="1" hangingPunct="1"/>
            <a:r>
              <a:rPr lang="el-GR" altLang="el-GR" smtClean="0"/>
              <a:t>Χρήσιμη όταν εστιάζει σε έλεγχο αλλαγών-ενημερώσεων</a:t>
            </a:r>
            <a:endParaRPr lang="en-US" altLang="el-GR" smtClean="0"/>
          </a:p>
        </p:txBody>
      </p:sp>
    </p:spTree>
  </p:cSld>
  <p:clrMapOvr>
    <a:masterClrMapping/>
  </p:clrMapOvr>
  <p:transition advClick="0" advTm="20000">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defRPr/>
            </a:pPr>
            <a:r>
              <a:rPr lang="el-GR" altLang="el-GR" b="1" i="1" smtClean="0"/>
              <a:t>Βήματα διαδικασίας </a:t>
            </a:r>
            <a:r>
              <a:rPr lang="en-US" altLang="el-GR" b="1" i="1" smtClean="0"/>
              <a:t>What-If</a:t>
            </a:r>
          </a:p>
        </p:txBody>
      </p:sp>
      <p:sp>
        <p:nvSpPr>
          <p:cNvPr id="303107" name="Rectangle 3"/>
          <p:cNvSpPr>
            <a:spLocks noGrp="1" noChangeArrowheads="1"/>
          </p:cNvSpPr>
          <p:nvPr>
            <p:ph type="body" idx="1"/>
          </p:nvPr>
        </p:nvSpPr>
        <p:spPr>
          <a:xfrm>
            <a:off x="0" y="1981200"/>
            <a:ext cx="9144000" cy="4114800"/>
          </a:xfrm>
        </p:spPr>
        <p:txBody>
          <a:bodyPr/>
          <a:lstStyle/>
          <a:p>
            <a:pPr marL="609600" indent="-609600" eaLnBrk="1" hangingPunct="1">
              <a:buFont typeface="Wingdings" pitchFamily="2" charset="2"/>
              <a:buAutoNum type="arabicPeriod"/>
              <a:defRPr/>
            </a:pPr>
            <a:r>
              <a:rPr lang="el-GR" altLang="el-GR" b="1" i="1" smtClean="0">
                <a:effectLst>
                  <a:outerShdw blurRad="38100" dist="38100" dir="2700000" algn="tl">
                    <a:srgbClr val="000000"/>
                  </a:outerShdw>
                </a:effectLst>
              </a:rPr>
              <a:t>Διαχωρίστε το σύστημα σε μικρότερα λογικά υποσυστήματα</a:t>
            </a:r>
            <a:endParaRPr lang="en-US" altLang="el-GR" b="1" i="1" smtClean="0">
              <a:effectLst>
                <a:outerShdw blurRad="38100" dist="38100" dir="2700000" algn="tl">
                  <a:srgbClr val="000000"/>
                </a:outerShdw>
              </a:effectLst>
            </a:endParaRPr>
          </a:p>
          <a:p>
            <a:pPr marL="609600" indent="-609600" eaLnBrk="1" hangingPunct="1">
              <a:buFont typeface="Wingdings" pitchFamily="2" charset="2"/>
              <a:buAutoNum type="arabicPeriod"/>
              <a:defRPr/>
            </a:pPr>
            <a:r>
              <a:rPr lang="el-GR" altLang="el-GR" b="1" i="1" smtClean="0">
                <a:effectLst>
                  <a:outerShdw blurRad="38100" dist="38100" dir="2700000" algn="tl">
                    <a:srgbClr val="000000"/>
                  </a:outerShdw>
                </a:effectLst>
              </a:rPr>
              <a:t>Καθορίστε κατάλογο ερωτήσεων για κάθε υποσύστημα</a:t>
            </a:r>
          </a:p>
          <a:p>
            <a:pPr marL="609600" indent="-609600" eaLnBrk="1" hangingPunct="1">
              <a:buFont typeface="Wingdings" pitchFamily="2" charset="2"/>
              <a:buAutoNum type="arabicPeriod"/>
              <a:defRPr/>
            </a:pPr>
            <a:r>
              <a:rPr lang="el-GR" altLang="el-GR" b="1" i="1" smtClean="0">
                <a:effectLst>
                  <a:outerShdw blurRad="38100" dist="38100" dir="2700000" algn="tl">
                    <a:srgbClr val="000000"/>
                  </a:outerShdw>
                </a:effectLst>
              </a:rPr>
              <a:t>Επιλέξτε μια ερώτηση</a:t>
            </a:r>
            <a:endParaRPr lang="en-US" altLang="el-GR" b="1" i="1" smtClean="0">
              <a:effectLst>
                <a:outerShdw blurRad="38100" dist="38100" dir="2700000" algn="tl">
                  <a:srgbClr val="000000"/>
                </a:outerShdw>
              </a:effectLst>
            </a:endParaRPr>
          </a:p>
          <a:p>
            <a:pPr marL="609600" indent="-609600" eaLnBrk="1" hangingPunct="1">
              <a:buFont typeface="Wingdings" pitchFamily="2" charset="2"/>
              <a:buAutoNum type="arabicPeriod"/>
              <a:defRPr/>
            </a:pPr>
            <a:r>
              <a:rPr lang="el-GR" altLang="el-GR" b="1" i="1" smtClean="0">
                <a:effectLst>
                  <a:outerShdw blurRad="38100" dist="38100" dir="2700000" algn="tl">
                    <a:srgbClr val="000000"/>
                  </a:outerShdw>
                </a:effectLst>
              </a:rPr>
              <a:t>Καθορίστε πηγές κινδύνων, επιπτώσεις, σοβαρότητες, πιθανότητα και συστάσεις</a:t>
            </a:r>
            <a:endParaRPr lang="en-US" altLang="el-GR" b="1" i="1" smtClean="0">
              <a:effectLst>
                <a:outerShdw blurRad="38100" dist="38100" dir="2700000" algn="tl">
                  <a:srgbClr val="000000"/>
                </a:outerShdw>
              </a:effectLst>
            </a:endParaRPr>
          </a:p>
          <a:p>
            <a:pPr marL="609600" indent="-609600" eaLnBrk="1" hangingPunct="1">
              <a:buFont typeface="Wingdings" pitchFamily="2" charset="2"/>
              <a:buAutoNum type="arabicPeriod"/>
              <a:defRPr/>
            </a:pPr>
            <a:r>
              <a:rPr lang="el-GR" altLang="el-GR" b="1" i="1" smtClean="0">
                <a:effectLst>
                  <a:outerShdw blurRad="38100" dist="38100" dir="2700000" algn="tl">
                    <a:srgbClr val="000000"/>
                  </a:outerShdw>
                </a:effectLst>
              </a:rPr>
              <a:t>Επαναλάβατε τα βήματα 3 έως 4 μέχρι τέλους</a:t>
            </a:r>
            <a:endParaRPr lang="en-US" altLang="el-GR" b="1" i="1" smtClean="0">
              <a:effectLst>
                <a:outerShdw blurRad="38100" dist="38100" dir="2700000" algn="tl">
                  <a:srgbClr val="000000"/>
                </a:outerShdw>
              </a:effectLst>
            </a:endParaRPr>
          </a:p>
        </p:txBody>
      </p:sp>
    </p:spTree>
  </p:cSld>
  <p:clrMapOvr>
    <a:masterClrMapping/>
  </p:clrMapOvr>
  <p:transition advClick="0" advTm="20000">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defRPr/>
            </a:pPr>
            <a:r>
              <a:rPr lang="en-US" altLang="el-GR" sz="4800" b="1" i="1" smtClean="0"/>
              <a:t>Checklist</a:t>
            </a:r>
            <a:r>
              <a:rPr lang="el-GR" altLang="el-GR" sz="4800" b="1" i="1" smtClean="0"/>
              <a:t> (Λίστες ελέγχου)</a:t>
            </a:r>
            <a:endParaRPr lang="en-US" altLang="el-GR" sz="4800" b="1" i="1" smtClean="0"/>
          </a:p>
        </p:txBody>
      </p:sp>
      <p:sp>
        <p:nvSpPr>
          <p:cNvPr id="306179" name="Rectangle 3"/>
          <p:cNvSpPr>
            <a:spLocks noGrp="1" noChangeArrowheads="1"/>
          </p:cNvSpPr>
          <p:nvPr>
            <p:ph type="body" idx="1"/>
          </p:nvPr>
        </p:nvSpPr>
        <p:spPr>
          <a:xfrm>
            <a:off x="179388" y="1981200"/>
            <a:ext cx="8785225" cy="4327525"/>
          </a:xfrm>
        </p:spPr>
        <p:txBody>
          <a:bodyPr/>
          <a:lstStyle/>
          <a:p>
            <a:pPr eaLnBrk="1" hangingPunct="1">
              <a:lnSpc>
                <a:spcPct val="80000"/>
              </a:lnSpc>
              <a:defRPr/>
            </a:pPr>
            <a:r>
              <a:rPr lang="el-GR" altLang="el-GR" b="1" i="1" smtClean="0">
                <a:effectLst>
                  <a:outerShdw blurRad="38100" dist="38100" dir="2700000" algn="tl">
                    <a:srgbClr val="000000"/>
                  </a:outerShdw>
                </a:effectLst>
              </a:rPr>
              <a:t>Στηρίζεται στη χρήση καταλόγων με έτοιμες λεπτομερείς ερωτήσεις για τη μελέτη και τη λειτουργία των εγκαταστάσεων</a:t>
            </a:r>
            <a:endParaRPr lang="en-US" altLang="el-GR" b="1" i="1" smtClean="0">
              <a:effectLst>
                <a:outerShdw blurRad="38100" dist="38100" dir="2700000" algn="tl">
                  <a:srgbClr val="000000"/>
                </a:outerShdw>
              </a:effectLst>
            </a:endParaRPr>
          </a:p>
          <a:p>
            <a:pPr eaLnBrk="1" hangingPunct="1">
              <a:lnSpc>
                <a:spcPct val="80000"/>
              </a:lnSpc>
              <a:defRPr/>
            </a:pPr>
            <a:endParaRPr lang="en-US" altLang="el-GR" b="1" i="1" smtClean="0">
              <a:effectLst>
                <a:outerShdw blurRad="38100" dist="38100" dir="2700000" algn="tl">
                  <a:srgbClr val="000000"/>
                </a:outerShdw>
              </a:effectLst>
            </a:endParaRPr>
          </a:p>
          <a:p>
            <a:pPr eaLnBrk="1" hangingPunct="1">
              <a:lnSpc>
                <a:spcPct val="80000"/>
              </a:lnSpc>
              <a:defRPr/>
            </a:pPr>
            <a:r>
              <a:rPr lang="el-GR" altLang="el-GR" b="1" i="1" smtClean="0">
                <a:effectLst>
                  <a:outerShdw blurRad="38100" dist="38100" dir="2700000" algn="tl">
                    <a:srgbClr val="000000"/>
                  </a:outerShdw>
                </a:effectLst>
              </a:rPr>
              <a:t>Οι ερωτήσεις συνήθως απαντώνται με</a:t>
            </a:r>
            <a:r>
              <a:rPr lang="en-US" altLang="el-GR" b="1" i="1" smtClean="0">
                <a:effectLst>
                  <a:outerShdw blurRad="38100" dist="38100" dir="2700000" algn="tl">
                    <a:srgbClr val="000000"/>
                  </a:outerShdw>
                </a:effectLst>
              </a:rPr>
              <a:t> “</a:t>
            </a:r>
            <a:r>
              <a:rPr lang="el-GR" altLang="el-GR" b="1" i="1" smtClean="0">
                <a:effectLst>
                  <a:outerShdw blurRad="38100" dist="38100" dir="2700000" algn="tl">
                    <a:srgbClr val="000000"/>
                  </a:outerShdw>
                </a:effectLst>
              </a:rPr>
              <a:t>ΝΑΙ</a:t>
            </a:r>
            <a:r>
              <a:rPr lang="en-US" altLang="el-GR" b="1" i="1" smtClean="0">
                <a:effectLst>
                  <a:outerShdw blurRad="38100" dist="38100" dir="2700000" algn="tl">
                    <a:srgbClr val="000000"/>
                  </a:outerShdw>
                </a:effectLst>
              </a:rPr>
              <a:t>” </a:t>
            </a:r>
            <a:r>
              <a:rPr lang="el-GR" altLang="el-GR" b="1" i="1" smtClean="0">
                <a:effectLst>
                  <a:outerShdw blurRad="38100" dist="38100" dir="2700000" algn="tl">
                    <a:srgbClr val="000000"/>
                  </a:outerShdw>
                </a:effectLst>
              </a:rPr>
              <a:t>ή</a:t>
            </a:r>
            <a:r>
              <a:rPr lang="en-US" altLang="el-GR" b="1" i="1" smtClean="0">
                <a:effectLst>
                  <a:outerShdw blurRad="38100" dist="38100" dir="2700000" algn="tl">
                    <a:srgbClr val="000000"/>
                  </a:outerShdw>
                </a:effectLst>
              </a:rPr>
              <a:t> “</a:t>
            </a:r>
            <a:r>
              <a:rPr lang="el-GR" altLang="el-GR" b="1" i="1" smtClean="0">
                <a:effectLst>
                  <a:outerShdw blurRad="38100" dist="38100" dir="2700000" algn="tl">
                    <a:srgbClr val="000000"/>
                  </a:outerShdw>
                </a:effectLst>
              </a:rPr>
              <a:t>ΟΧΙ</a:t>
            </a:r>
            <a:r>
              <a:rPr lang="en-US" altLang="el-GR" b="1" i="1" smtClean="0">
                <a:effectLst>
                  <a:outerShdw blurRad="38100" dist="38100" dir="2700000" algn="tl">
                    <a:srgbClr val="000000"/>
                  </a:outerShdw>
                </a:effectLst>
              </a:rPr>
              <a:t>”</a:t>
            </a:r>
          </a:p>
          <a:p>
            <a:pPr eaLnBrk="1" hangingPunct="1">
              <a:lnSpc>
                <a:spcPct val="80000"/>
              </a:lnSpc>
              <a:defRPr/>
            </a:pPr>
            <a:endParaRPr lang="en-US" altLang="el-GR" b="1" i="1" smtClean="0">
              <a:effectLst>
                <a:outerShdw blurRad="38100" dist="38100" dir="2700000" algn="tl">
                  <a:srgbClr val="000000"/>
                </a:outerShdw>
              </a:effectLst>
            </a:endParaRPr>
          </a:p>
          <a:p>
            <a:pPr eaLnBrk="1" hangingPunct="1">
              <a:lnSpc>
                <a:spcPct val="80000"/>
              </a:lnSpc>
              <a:defRPr/>
            </a:pPr>
            <a:r>
              <a:rPr lang="el-GR" altLang="el-GR" b="1" i="1" smtClean="0">
                <a:effectLst>
                  <a:outerShdw blurRad="38100" dist="38100" dir="2700000" algn="tl">
                    <a:srgbClr val="000000"/>
                  </a:outerShdw>
                </a:effectLst>
              </a:rPr>
              <a:t>Χρησιμοποιείται για την καταγραφή κοινών πηγών κινδύνου μέσω συμμόρφωσης με πάγιες πρακτικές και </a:t>
            </a:r>
            <a:r>
              <a:rPr lang="en-US" altLang="el-GR" b="1" i="1" smtClean="0">
                <a:effectLst>
                  <a:outerShdw blurRad="38100" dist="38100" dir="2700000" algn="tl">
                    <a:srgbClr val="000000"/>
                  </a:outerShdw>
                </a:effectLst>
              </a:rPr>
              <a:t>standards</a:t>
            </a:r>
          </a:p>
        </p:txBody>
      </p:sp>
    </p:spTree>
  </p:cSld>
  <p:clrMapOvr>
    <a:masterClrMapping/>
  </p:clrMapOvr>
  <p:transition advClick="0" advTm="18000">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79388" y="0"/>
            <a:ext cx="8080375" cy="836613"/>
          </a:xfrm>
        </p:spPr>
        <p:txBody>
          <a:bodyPr/>
          <a:lstStyle/>
          <a:p>
            <a:pPr eaLnBrk="1" hangingPunct="1">
              <a:defRPr/>
            </a:pPr>
            <a:r>
              <a:rPr lang="en-US" altLang="el-GR" sz="4800" b="1" i="1" smtClean="0"/>
              <a:t>Checklist – </a:t>
            </a:r>
            <a:r>
              <a:rPr lang="el-GR" altLang="el-GR" sz="4800" b="1" i="1" smtClean="0"/>
              <a:t>Σύνοψη</a:t>
            </a:r>
            <a:endParaRPr lang="en-US" altLang="el-GR" sz="4800" b="1" i="1" smtClean="0"/>
          </a:p>
        </p:txBody>
      </p:sp>
      <p:sp>
        <p:nvSpPr>
          <p:cNvPr id="309251" name="Rectangle 3"/>
          <p:cNvSpPr>
            <a:spLocks noGrp="1" noChangeArrowheads="1"/>
          </p:cNvSpPr>
          <p:nvPr>
            <p:ph type="body" idx="1"/>
          </p:nvPr>
        </p:nvSpPr>
        <p:spPr>
          <a:xfrm>
            <a:off x="0" y="981075"/>
            <a:ext cx="9144000" cy="5876925"/>
          </a:xfrm>
        </p:spPr>
        <p:txBody>
          <a:bodyPr/>
          <a:lstStyle/>
          <a:p>
            <a:pPr eaLnBrk="1" hangingPunct="1">
              <a:lnSpc>
                <a:spcPct val="70000"/>
              </a:lnSpc>
              <a:spcBef>
                <a:spcPct val="10000"/>
              </a:spcBef>
              <a:buFont typeface="Wingdings" pitchFamily="2" charset="2"/>
              <a:buNone/>
              <a:defRPr/>
            </a:pPr>
            <a:r>
              <a:rPr lang="el-GR" altLang="el-GR" b="1" i="1" smtClean="0">
                <a:solidFill>
                  <a:srgbClr val="FFFF00"/>
                </a:solidFill>
                <a:effectLst>
                  <a:outerShdw blurRad="38100" dist="38100" dir="2700000" algn="tl">
                    <a:srgbClr val="000000"/>
                  </a:outerShdw>
                </a:effectLst>
                <a:latin typeface="Tahoma" pitchFamily="34" charset="0"/>
              </a:rPr>
              <a:t>ΥΠΕΡ</a:t>
            </a:r>
          </a:p>
          <a:p>
            <a:pPr eaLnBrk="1" hangingPunct="1">
              <a:lnSpc>
                <a:spcPct val="70000"/>
              </a:lnSpc>
              <a:spcBef>
                <a:spcPct val="10000"/>
              </a:spcBef>
              <a:defRPr/>
            </a:pPr>
            <a:r>
              <a:rPr lang="el-GR" altLang="el-GR" sz="2800" b="1" i="1" smtClean="0">
                <a:effectLst>
                  <a:outerShdw blurRad="38100" dist="38100" dir="2700000" algn="tl">
                    <a:srgbClr val="000000"/>
                  </a:outerShdw>
                </a:effectLst>
              </a:rPr>
              <a:t>Η απλούστερη ανάλυση κινδύνου</a:t>
            </a:r>
            <a:endParaRPr lang="en-US" altLang="el-GR" sz="2800" b="1" i="1" smtClean="0">
              <a:effectLst>
                <a:outerShdw blurRad="38100" dist="38100" dir="2700000" algn="tl">
                  <a:srgbClr val="000000"/>
                </a:outerShdw>
              </a:effectLst>
            </a:endParaRPr>
          </a:p>
          <a:p>
            <a:pPr eaLnBrk="1" hangingPunct="1">
              <a:lnSpc>
                <a:spcPct val="70000"/>
              </a:lnSpc>
              <a:spcBef>
                <a:spcPct val="10000"/>
              </a:spcBef>
              <a:defRPr/>
            </a:pPr>
            <a:r>
              <a:rPr lang="el-GR" altLang="el-GR" sz="2800" b="1" i="1" smtClean="0">
                <a:effectLst>
                  <a:outerShdw blurRad="38100" dist="38100" dir="2700000" algn="tl">
                    <a:srgbClr val="000000"/>
                  </a:outerShdw>
                </a:effectLst>
              </a:rPr>
              <a:t>Εύκολη στη χρήση με προσαρμοζόμενο επίπεδο λεπτομερειών</a:t>
            </a:r>
            <a:endParaRPr lang="en-US" altLang="el-GR" sz="2800" b="1" i="1" smtClean="0">
              <a:effectLst>
                <a:outerShdw blurRad="38100" dist="38100" dir="2700000" algn="tl">
                  <a:srgbClr val="000000"/>
                </a:outerShdw>
              </a:effectLst>
            </a:endParaRPr>
          </a:p>
          <a:p>
            <a:pPr eaLnBrk="1" hangingPunct="1">
              <a:lnSpc>
                <a:spcPct val="70000"/>
              </a:lnSpc>
              <a:spcBef>
                <a:spcPct val="10000"/>
              </a:spcBef>
              <a:defRPr/>
            </a:pPr>
            <a:r>
              <a:rPr lang="el-GR" altLang="el-GR" sz="2800" b="1" i="1" smtClean="0">
                <a:effectLst>
                  <a:outerShdw blurRad="38100" dist="38100" dir="2700000" algn="tl">
                    <a:srgbClr val="000000"/>
                  </a:outerShdw>
                </a:effectLst>
              </a:rPr>
              <a:t>Παρέχει γρήγορα αποτελέσματα και διαβιβάζει καλά τις πληροφορίες</a:t>
            </a:r>
            <a:endParaRPr lang="en-US" altLang="el-GR" sz="2800" b="1" i="1" smtClean="0">
              <a:effectLst>
                <a:outerShdw blurRad="38100" dist="38100" dir="2700000" algn="tl">
                  <a:srgbClr val="000000"/>
                </a:outerShdw>
              </a:effectLst>
            </a:endParaRPr>
          </a:p>
          <a:p>
            <a:pPr eaLnBrk="1" hangingPunct="1">
              <a:lnSpc>
                <a:spcPct val="70000"/>
              </a:lnSpc>
              <a:spcBef>
                <a:spcPct val="10000"/>
              </a:spcBef>
              <a:defRPr/>
            </a:pPr>
            <a:r>
              <a:rPr lang="el-GR" altLang="el-GR" sz="2800" b="1" i="1" smtClean="0">
                <a:effectLst>
                  <a:outerShdw blurRad="38100" dist="38100" dir="2700000" algn="tl">
                    <a:srgbClr val="000000"/>
                  </a:outerShdw>
                </a:effectLst>
              </a:rPr>
              <a:t>Αποτελεσματικός τρόπος απολογισμού για </a:t>
            </a:r>
            <a:r>
              <a:rPr lang="en-US" altLang="el-GR" sz="2800" b="1" i="1" smtClean="0">
                <a:effectLst>
                  <a:outerShdw blurRad="38100" dist="38100" dir="2700000" algn="tl">
                    <a:srgbClr val="000000"/>
                  </a:outerShdw>
                </a:effectLst>
              </a:rPr>
              <a:t>‘lessons learned’</a:t>
            </a:r>
            <a:endParaRPr lang="el-GR" altLang="el-GR" sz="2800" b="1" i="1" smtClean="0">
              <a:effectLst>
                <a:outerShdw blurRad="38100" dist="38100" dir="2700000" algn="tl">
                  <a:srgbClr val="000000"/>
                </a:outerShdw>
              </a:effectLst>
            </a:endParaRPr>
          </a:p>
          <a:p>
            <a:pPr eaLnBrk="1" hangingPunct="1">
              <a:lnSpc>
                <a:spcPct val="70000"/>
              </a:lnSpc>
              <a:spcBef>
                <a:spcPct val="10000"/>
              </a:spcBef>
              <a:buFont typeface="Wingdings" pitchFamily="2" charset="2"/>
              <a:buNone/>
              <a:defRPr/>
            </a:pPr>
            <a:endParaRPr lang="el-GR" altLang="el-GR" sz="1600" b="1" i="1" smtClean="0">
              <a:effectLst>
                <a:outerShdw blurRad="38100" dist="38100" dir="2700000" algn="tl">
                  <a:srgbClr val="000000"/>
                </a:outerShdw>
              </a:effectLst>
            </a:endParaRPr>
          </a:p>
          <a:p>
            <a:pPr eaLnBrk="1" hangingPunct="1">
              <a:lnSpc>
                <a:spcPct val="70000"/>
              </a:lnSpc>
              <a:spcBef>
                <a:spcPct val="10000"/>
              </a:spcBef>
              <a:buFont typeface="Wingdings" pitchFamily="2" charset="2"/>
              <a:buNone/>
              <a:defRPr/>
            </a:pPr>
            <a:r>
              <a:rPr lang="el-GR" altLang="el-GR" b="1" i="1" smtClean="0">
                <a:solidFill>
                  <a:srgbClr val="FFFF00"/>
                </a:solidFill>
                <a:effectLst>
                  <a:outerShdw blurRad="38100" dist="38100" dir="2700000" algn="tl">
                    <a:srgbClr val="000000"/>
                  </a:outerShdw>
                </a:effectLst>
                <a:latin typeface="Tahoma" pitchFamily="34" charset="0"/>
              </a:rPr>
              <a:t>ΚΑΤΑ</a:t>
            </a:r>
            <a:endParaRPr lang="en-US" altLang="el-GR" b="1" i="1" smtClean="0">
              <a:solidFill>
                <a:srgbClr val="FFFF00"/>
              </a:solidFill>
              <a:effectLst>
                <a:outerShdw blurRad="38100" dist="38100" dir="2700000" algn="tl">
                  <a:srgbClr val="000000"/>
                </a:outerShdw>
              </a:effectLst>
              <a:latin typeface="Tahoma" pitchFamily="34" charset="0"/>
            </a:endParaRPr>
          </a:p>
          <a:p>
            <a:pPr eaLnBrk="1" hangingPunct="1">
              <a:lnSpc>
                <a:spcPct val="70000"/>
              </a:lnSpc>
              <a:spcBef>
                <a:spcPct val="10000"/>
              </a:spcBef>
              <a:defRPr/>
            </a:pPr>
            <a:r>
              <a:rPr lang="el-GR" altLang="el-GR" sz="2800" b="1" i="1" u="sng" smtClean="0">
                <a:effectLst>
                  <a:outerShdw blurRad="38100" dist="38100" dir="2700000" algn="tl">
                    <a:srgbClr val="000000"/>
                  </a:outerShdw>
                </a:effectLst>
              </a:rPr>
              <a:t>ΔΕΝ</a:t>
            </a:r>
            <a:r>
              <a:rPr lang="en-US" altLang="el-GR" sz="2800" b="1" i="1" smtClean="0">
                <a:effectLst>
                  <a:outerShdw blurRad="38100" dist="38100" dir="2700000" algn="tl">
                    <a:srgbClr val="000000"/>
                  </a:outerShdw>
                </a:effectLst>
              </a:rPr>
              <a:t> </a:t>
            </a:r>
            <a:r>
              <a:rPr lang="el-GR" altLang="el-GR" sz="2800" b="1" i="1" smtClean="0">
                <a:effectLst>
                  <a:outerShdw blurRad="38100" dist="38100" dir="2700000" algn="tl">
                    <a:srgbClr val="000000"/>
                  </a:outerShdw>
                </a:effectLst>
              </a:rPr>
              <a:t>εξυπηρετεί στην αναγνώριση νέων-άγνωστων κινδύνων</a:t>
            </a:r>
            <a:r>
              <a:rPr lang="en-US" altLang="el-GR" sz="2800" b="1" i="1" smtClean="0">
                <a:effectLst>
                  <a:outerShdw blurRad="38100" dist="38100" dir="2700000" algn="tl">
                    <a:srgbClr val="000000"/>
                  </a:outerShdw>
                </a:effectLst>
              </a:rPr>
              <a:t> </a:t>
            </a:r>
            <a:endParaRPr lang="el-GR" altLang="el-GR" sz="2800" b="1" i="1" smtClean="0">
              <a:effectLst>
                <a:outerShdw blurRad="38100" dist="38100" dir="2700000" algn="tl">
                  <a:srgbClr val="000000"/>
                </a:outerShdw>
              </a:effectLst>
            </a:endParaRPr>
          </a:p>
          <a:p>
            <a:pPr eaLnBrk="1" hangingPunct="1">
              <a:lnSpc>
                <a:spcPct val="70000"/>
              </a:lnSpc>
              <a:spcBef>
                <a:spcPct val="10000"/>
              </a:spcBef>
              <a:defRPr/>
            </a:pPr>
            <a:r>
              <a:rPr lang="el-GR" altLang="el-GR" sz="2800" b="1" i="1" smtClean="0">
                <a:effectLst>
                  <a:outerShdw blurRad="38100" dist="38100" dir="2700000" algn="tl">
                    <a:srgbClr val="000000"/>
                  </a:outerShdw>
                </a:effectLst>
              </a:rPr>
              <a:t>Περιορίζεται στην εμπειρία του συντάκτη της</a:t>
            </a:r>
          </a:p>
          <a:p>
            <a:pPr eaLnBrk="1" hangingPunct="1">
              <a:lnSpc>
                <a:spcPct val="70000"/>
              </a:lnSpc>
              <a:spcBef>
                <a:spcPct val="10000"/>
              </a:spcBef>
              <a:defRPr/>
            </a:pPr>
            <a:r>
              <a:rPr lang="el-GR" altLang="el-GR" sz="2800" b="1" i="1" smtClean="0">
                <a:effectLst>
                  <a:outerShdw blurRad="38100" dist="38100" dir="2700000" algn="tl">
                    <a:srgbClr val="000000"/>
                  </a:outerShdw>
                </a:effectLst>
              </a:rPr>
              <a:t>Πρέπει να καταρτίζεται από έμπειρους μηχανικούς</a:t>
            </a:r>
            <a:endParaRPr lang="en-US" altLang="el-GR" sz="2800" b="1" i="1" smtClean="0">
              <a:effectLst>
                <a:outerShdw blurRad="38100" dist="38100" dir="2700000" algn="tl">
                  <a:srgbClr val="000000"/>
                </a:outerShdw>
              </a:effectLst>
            </a:endParaRPr>
          </a:p>
          <a:p>
            <a:pPr eaLnBrk="1" hangingPunct="1">
              <a:lnSpc>
                <a:spcPct val="70000"/>
              </a:lnSpc>
              <a:spcBef>
                <a:spcPct val="10000"/>
              </a:spcBef>
              <a:defRPr/>
            </a:pPr>
            <a:r>
              <a:rPr lang="el-GR" altLang="el-GR" sz="2800" b="1" i="1" smtClean="0">
                <a:effectLst>
                  <a:outerShdw blurRad="38100" dist="38100" dir="2700000" algn="tl">
                    <a:srgbClr val="000000"/>
                  </a:outerShdw>
                </a:effectLst>
              </a:rPr>
              <a:t>Η εφαρμογή της απαιτεί γνώση του συστήματος της εγκατάστασης και της κοινής παραγωγικής διαδικασίας</a:t>
            </a:r>
          </a:p>
          <a:p>
            <a:pPr eaLnBrk="1" hangingPunct="1">
              <a:lnSpc>
                <a:spcPct val="70000"/>
              </a:lnSpc>
              <a:spcBef>
                <a:spcPct val="10000"/>
              </a:spcBef>
              <a:defRPr/>
            </a:pPr>
            <a:r>
              <a:rPr lang="el-GR" altLang="el-GR" sz="2800" b="1" i="1" smtClean="0">
                <a:effectLst>
                  <a:outerShdw blurRad="38100" dist="38100" dir="2700000" algn="tl">
                    <a:srgbClr val="000000"/>
                  </a:outerShdw>
                </a:effectLst>
              </a:rPr>
              <a:t>Πρέπει να εξετάζεται και ανανεώνεται τακτικά</a:t>
            </a:r>
            <a:endParaRPr lang="en-US" altLang="el-GR" sz="2800" b="1" i="1" smtClean="0">
              <a:effectLst>
                <a:outerShdw blurRad="38100" dist="38100" dir="2700000" algn="tl">
                  <a:srgbClr val="000000"/>
                </a:outerShdw>
              </a:effectLst>
            </a:endParaRPr>
          </a:p>
        </p:txBody>
      </p:sp>
    </p:spTree>
  </p:cSld>
  <p:clrMapOvr>
    <a:masterClrMapping/>
  </p:clrMapOvr>
  <p:transition advClick="0" advTm="3000">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descr="Ροζ χαρτομάντιλο"/>
          <p:cNvSpPr>
            <a:spLocks noGrp="1" noChangeArrowheads="1"/>
          </p:cNvSpPr>
          <p:nvPr>
            <p:ph type="title"/>
          </p:nvPr>
        </p:nvSpPr>
        <p:spPr>
          <a:xfrm>
            <a:off x="0" y="0"/>
            <a:ext cx="9144000" cy="981075"/>
          </a:xfrm>
          <a:blipFill dpi="0" rotWithShape="0">
            <a:blip r:embed="rId3" cstate="print"/>
            <a:srcRect/>
            <a:tile tx="0" ty="0" sx="100000" sy="100000" flip="none" algn="tl"/>
          </a:blipFill>
        </p:spPr>
        <p:txBody>
          <a:bodyPr/>
          <a:lstStyle/>
          <a:p>
            <a:pPr eaLnBrk="1" hangingPunct="1"/>
            <a:r>
              <a:rPr lang="el-GR" altLang="el-GR" sz="3600" b="1" smtClean="0">
                <a:solidFill>
                  <a:srgbClr val="0066FF"/>
                </a:solidFill>
                <a:latin typeface="Tahoma" pitchFamily="34" charset="0"/>
              </a:rPr>
              <a:t>ΕΙΔΙΚΕΣ ΥΠΟΧΡΕΩΣΕΙΣ ΕΡΓΟΔΟΤΩΝ</a:t>
            </a:r>
            <a:r>
              <a:rPr lang="el-GR" altLang="el-GR" sz="3600" b="1" smtClean="0">
                <a:solidFill>
                  <a:srgbClr val="0099FF"/>
                </a:solidFill>
                <a:latin typeface="Tahoma" pitchFamily="34" charset="0"/>
              </a:rPr>
              <a:t> </a:t>
            </a:r>
            <a:r>
              <a:rPr lang="el-GR" altLang="el-GR" sz="3200" b="1" smtClean="0">
                <a:solidFill>
                  <a:srgbClr val="0099FF"/>
                </a:solidFill>
                <a:latin typeface="Tahoma" pitchFamily="34" charset="0"/>
              </a:rPr>
              <a:t/>
            </a:r>
            <a:br>
              <a:rPr lang="el-GR" altLang="el-GR" sz="3200" b="1" smtClean="0">
                <a:solidFill>
                  <a:srgbClr val="0099FF"/>
                </a:solidFill>
                <a:latin typeface="Tahoma" pitchFamily="34" charset="0"/>
              </a:rPr>
            </a:br>
            <a:r>
              <a:rPr lang="el-GR" altLang="el-GR" sz="2400" b="1" smtClean="0">
                <a:solidFill>
                  <a:srgbClr val="0099FF"/>
                </a:solidFill>
                <a:latin typeface="Tahoma" pitchFamily="34" charset="0"/>
              </a:rPr>
              <a:t>ΚΝΥΑΕ (ΚΕΦ. Ζ’ Άρθρο 43)</a:t>
            </a:r>
          </a:p>
        </p:txBody>
      </p:sp>
      <p:sp>
        <p:nvSpPr>
          <p:cNvPr id="602115" name="Rectangle 3"/>
          <p:cNvSpPr>
            <a:spLocks noGrp="1" noChangeArrowheads="1"/>
          </p:cNvSpPr>
          <p:nvPr>
            <p:ph type="body" idx="1"/>
          </p:nvPr>
        </p:nvSpPr>
        <p:spPr>
          <a:xfrm>
            <a:off x="0" y="980728"/>
            <a:ext cx="9143999" cy="5877272"/>
          </a:xfrm>
        </p:spPr>
        <p:txBody>
          <a:bodyPr/>
          <a:lstStyle/>
          <a:p>
            <a:pPr marL="84138" indent="0" eaLnBrk="1" hangingPunct="1">
              <a:lnSpc>
                <a:spcPct val="80000"/>
              </a:lnSpc>
              <a:buFontTx/>
              <a:buNone/>
              <a:defRPr/>
            </a:pPr>
            <a:r>
              <a:rPr lang="el-GR" altLang="el-GR" sz="2200" b="1" u="sng" dirty="0" smtClean="0">
                <a:solidFill>
                  <a:srgbClr val="990000"/>
                </a:solidFill>
                <a:effectLst>
                  <a:outerShdw blurRad="38100" dist="38100" dir="2700000" algn="tl">
                    <a:srgbClr val="C0C0C0"/>
                  </a:outerShdw>
                </a:effectLst>
              </a:rPr>
              <a:t>ΕΚΤΙΜΗΣΗ ΚΙΝΔΥΝΟΥ:</a:t>
            </a:r>
            <a:r>
              <a:rPr lang="el-GR" altLang="el-GR" sz="2000" b="1" u="sng" dirty="0" smtClean="0">
                <a:effectLst>
                  <a:outerShdw blurRad="38100" dist="38100" dir="2700000" algn="tl">
                    <a:srgbClr val="C0C0C0"/>
                  </a:outerShdw>
                </a:effectLst>
              </a:rPr>
              <a:t> </a:t>
            </a:r>
          </a:p>
          <a:p>
            <a:pPr marL="84138" indent="0" eaLnBrk="1" hangingPunct="1">
              <a:lnSpc>
                <a:spcPct val="90000"/>
              </a:lnSpc>
              <a:spcAft>
                <a:spcPct val="10000"/>
              </a:spcAft>
              <a:buFontTx/>
              <a:buNone/>
              <a:defRPr/>
            </a:pPr>
            <a:r>
              <a:rPr lang="el-GR" altLang="el-GR" sz="1800" b="1" dirty="0" smtClean="0"/>
              <a:t>Για την πληρότητα και αποτελεσματικότητα της εκτίμησης του κινδύνου γίνεται </a:t>
            </a:r>
            <a:r>
              <a:rPr lang="el-GR" altLang="el-GR" sz="1800" b="1" u="sng" dirty="0" smtClean="0"/>
              <a:t>ποιοτικός</a:t>
            </a:r>
            <a:r>
              <a:rPr lang="el-GR" altLang="el-GR" sz="1800" b="1" dirty="0" smtClean="0"/>
              <a:t> και όπου απαιτείται και </a:t>
            </a:r>
            <a:r>
              <a:rPr lang="el-GR" altLang="el-GR" sz="1800" b="1" u="sng" dirty="0" smtClean="0"/>
              <a:t>ποσοτικός</a:t>
            </a:r>
            <a:r>
              <a:rPr lang="el-GR" altLang="el-GR" sz="1800" b="1" dirty="0" smtClean="0"/>
              <a:t> προσδιορισμός των βλαπτικών παραγόντων, στους οποίους εκτίθενται οι εργαζόμενοι. Λαμβάνονται υπόψη τα αποτελέσματα της εκτίμησης και τα βιολογικά αποτελέσματα της έκθεσης από περιοδικές προληπτικές ιατρικές εξετάσεις.</a:t>
            </a:r>
          </a:p>
          <a:p>
            <a:pPr marL="84138" indent="0" eaLnBrk="1" hangingPunct="1">
              <a:lnSpc>
                <a:spcPct val="90000"/>
              </a:lnSpc>
              <a:spcAft>
                <a:spcPct val="10000"/>
              </a:spcAft>
              <a:buFontTx/>
              <a:buNone/>
              <a:defRPr/>
            </a:pPr>
            <a:r>
              <a:rPr lang="el-GR" altLang="el-GR" sz="1800" b="1" dirty="0" smtClean="0"/>
              <a:t>Η εκτίμηση πρέπει να λαμβάνει υπόψη τις βασικές αρχές πρόληψης και να εντοπίζει </a:t>
            </a:r>
          </a:p>
          <a:p>
            <a:pPr marL="84138" indent="0" eaLnBrk="1" hangingPunct="1">
              <a:lnSpc>
                <a:spcPct val="90000"/>
              </a:lnSpc>
              <a:spcAft>
                <a:spcPct val="10000"/>
              </a:spcAft>
              <a:buFontTx/>
              <a:buNone/>
              <a:defRPr/>
            </a:pPr>
            <a:r>
              <a:rPr lang="el-GR" altLang="el-GR" sz="1800" b="1" dirty="0" smtClean="0"/>
              <a:t>	</a:t>
            </a:r>
            <a:r>
              <a:rPr lang="el-GR" altLang="el-GR" sz="2000" b="1" dirty="0" smtClean="0">
                <a:solidFill>
                  <a:srgbClr val="CC0066"/>
                </a:solidFill>
                <a:effectLst>
                  <a:outerShdw blurRad="38100" dist="38100" dir="2700000" algn="tl">
                    <a:srgbClr val="C0C0C0"/>
                  </a:outerShdw>
                </a:effectLst>
                <a:sym typeface="Symbol" pitchFamily="18" charset="2"/>
              </a:rPr>
              <a:t> </a:t>
            </a:r>
            <a:r>
              <a:rPr lang="el-GR" altLang="el-GR" sz="2000" b="1" dirty="0" smtClean="0">
                <a:solidFill>
                  <a:srgbClr val="CC0066"/>
                </a:solidFill>
                <a:effectLst>
                  <a:outerShdw blurRad="38100" dist="38100" dir="2700000" algn="tl">
                    <a:srgbClr val="C0C0C0"/>
                  </a:outerShdw>
                </a:effectLst>
              </a:rPr>
              <a:t>τη φύση του κινδύνου, </a:t>
            </a:r>
          </a:p>
          <a:p>
            <a:pPr marL="84138" indent="0" eaLnBrk="1" hangingPunct="1">
              <a:lnSpc>
                <a:spcPct val="90000"/>
              </a:lnSpc>
              <a:spcAft>
                <a:spcPct val="10000"/>
              </a:spcAft>
              <a:buFontTx/>
              <a:buNone/>
              <a:defRPr/>
            </a:pPr>
            <a:r>
              <a:rPr lang="el-GR" altLang="el-GR" sz="2000" b="1" dirty="0" smtClean="0">
                <a:solidFill>
                  <a:srgbClr val="CC0066"/>
                </a:solidFill>
                <a:effectLst>
                  <a:outerShdw blurRad="38100" dist="38100" dir="2700000" algn="tl">
                    <a:srgbClr val="C0C0C0"/>
                  </a:outerShdw>
                </a:effectLst>
              </a:rPr>
              <a:t>	</a:t>
            </a:r>
            <a:r>
              <a:rPr lang="el-GR" altLang="el-GR" sz="2000" b="1" dirty="0" smtClean="0">
                <a:solidFill>
                  <a:srgbClr val="CC0066"/>
                </a:solidFill>
                <a:effectLst>
                  <a:outerShdw blurRad="38100" dist="38100" dir="2700000" algn="tl">
                    <a:srgbClr val="C0C0C0"/>
                  </a:outerShdw>
                </a:effectLst>
                <a:sym typeface="Symbol" pitchFamily="18" charset="2"/>
              </a:rPr>
              <a:t></a:t>
            </a:r>
            <a:r>
              <a:rPr lang="el-GR" altLang="el-GR" sz="2000" b="1" dirty="0" smtClean="0">
                <a:solidFill>
                  <a:srgbClr val="CC0066"/>
                </a:solidFill>
                <a:effectLst>
                  <a:outerShdw blurRad="38100" dist="38100" dir="2700000" algn="tl">
                    <a:srgbClr val="C0C0C0"/>
                  </a:outerShdw>
                </a:effectLst>
              </a:rPr>
              <a:t> το βαθμό σοβαρότητάς του, </a:t>
            </a:r>
          </a:p>
          <a:p>
            <a:pPr marL="84138" indent="0" eaLnBrk="1" hangingPunct="1">
              <a:lnSpc>
                <a:spcPct val="90000"/>
              </a:lnSpc>
              <a:spcAft>
                <a:spcPct val="10000"/>
              </a:spcAft>
              <a:buFontTx/>
              <a:buNone/>
              <a:defRPr/>
            </a:pPr>
            <a:r>
              <a:rPr lang="el-GR" altLang="el-GR" sz="2000" b="1" dirty="0" smtClean="0">
                <a:solidFill>
                  <a:srgbClr val="CC0066"/>
                </a:solidFill>
                <a:effectLst>
                  <a:outerShdw blurRad="38100" dist="38100" dir="2700000" algn="tl">
                    <a:srgbClr val="C0C0C0"/>
                  </a:outerShdw>
                </a:effectLst>
              </a:rPr>
              <a:t>	</a:t>
            </a:r>
            <a:r>
              <a:rPr lang="el-GR" altLang="el-GR" sz="2000" b="1" dirty="0" smtClean="0">
                <a:solidFill>
                  <a:srgbClr val="CC0066"/>
                </a:solidFill>
                <a:effectLst>
                  <a:outerShdw blurRad="38100" dist="38100" dir="2700000" algn="tl">
                    <a:srgbClr val="C0C0C0"/>
                  </a:outerShdw>
                </a:effectLst>
                <a:sym typeface="Symbol" pitchFamily="18" charset="2"/>
              </a:rPr>
              <a:t></a:t>
            </a:r>
            <a:r>
              <a:rPr lang="el-GR" altLang="el-GR" sz="2000" b="1" dirty="0" smtClean="0">
                <a:solidFill>
                  <a:srgbClr val="CC0066"/>
                </a:solidFill>
                <a:effectLst>
                  <a:outerShdw blurRad="38100" dist="38100" dir="2700000" algn="tl">
                    <a:srgbClr val="C0C0C0"/>
                  </a:outerShdw>
                </a:effectLst>
              </a:rPr>
              <a:t> τη διάρκεια έκθεσης των εργαζομένων σ’ αυτόν </a:t>
            </a:r>
          </a:p>
          <a:p>
            <a:pPr marL="84138" indent="0" eaLnBrk="1" hangingPunct="1">
              <a:lnSpc>
                <a:spcPct val="90000"/>
              </a:lnSpc>
              <a:spcAft>
                <a:spcPct val="10000"/>
              </a:spcAft>
              <a:buFontTx/>
              <a:buNone/>
              <a:defRPr/>
            </a:pPr>
            <a:r>
              <a:rPr lang="el-GR" altLang="el-GR" sz="2000" b="1" dirty="0" smtClean="0">
                <a:solidFill>
                  <a:srgbClr val="CC0066"/>
                </a:solidFill>
                <a:effectLst>
                  <a:outerShdw blurRad="38100" dist="38100" dir="2700000" algn="tl">
                    <a:srgbClr val="C0C0C0"/>
                  </a:outerShdw>
                </a:effectLst>
              </a:rPr>
              <a:t>	</a:t>
            </a:r>
            <a:r>
              <a:rPr lang="el-GR" altLang="el-GR" sz="2000" b="1" dirty="0" smtClean="0">
                <a:solidFill>
                  <a:srgbClr val="CC0066"/>
                </a:solidFill>
                <a:effectLst>
                  <a:outerShdw blurRad="38100" dist="38100" dir="2700000" algn="tl">
                    <a:srgbClr val="C0C0C0"/>
                  </a:outerShdw>
                </a:effectLst>
                <a:sym typeface="Symbol" pitchFamily="18" charset="2"/>
              </a:rPr>
              <a:t></a:t>
            </a:r>
            <a:r>
              <a:rPr lang="el-GR" altLang="el-GR" sz="2000" b="1" dirty="0" smtClean="0">
                <a:solidFill>
                  <a:srgbClr val="CC0066"/>
                </a:solidFill>
                <a:effectLst>
                  <a:outerShdw blurRad="38100" dist="38100" dir="2700000" algn="tl">
                    <a:srgbClr val="C0C0C0"/>
                  </a:outerShdw>
                </a:effectLst>
              </a:rPr>
              <a:t> τη συχνότητα εμφάνισης του.</a:t>
            </a:r>
            <a:r>
              <a:rPr lang="el-GR" altLang="el-GR" sz="1800" b="1" dirty="0" smtClean="0">
                <a:solidFill>
                  <a:srgbClr val="CC0066"/>
                </a:solidFill>
                <a:effectLst>
                  <a:outerShdw blurRad="38100" dist="38100" dir="2700000" algn="tl">
                    <a:srgbClr val="C0C0C0"/>
                  </a:outerShdw>
                </a:effectLst>
              </a:rPr>
              <a:t> </a:t>
            </a:r>
          </a:p>
          <a:p>
            <a:pPr marL="84138" indent="0" eaLnBrk="1" hangingPunct="1">
              <a:lnSpc>
                <a:spcPct val="90000"/>
              </a:lnSpc>
              <a:spcAft>
                <a:spcPct val="10000"/>
              </a:spcAft>
              <a:buFontTx/>
              <a:buNone/>
              <a:defRPr/>
            </a:pPr>
            <a:r>
              <a:rPr lang="el-GR" altLang="el-GR" sz="1800" b="1" dirty="0" smtClean="0">
                <a:solidFill>
                  <a:srgbClr val="CC0066"/>
                </a:solidFill>
                <a:effectLst>
                  <a:outerShdw blurRad="38100" dist="38100" dir="2700000" algn="tl">
                    <a:srgbClr val="C0C0C0"/>
                  </a:outerShdw>
                </a:effectLst>
              </a:rPr>
              <a:t>	</a:t>
            </a:r>
            <a:r>
              <a:rPr lang="el-GR" sz="1800" b="1" dirty="0" smtClean="0">
                <a:solidFill>
                  <a:srgbClr val="CC0066"/>
                </a:solidFill>
                <a:effectLst>
                  <a:outerShdw blurRad="38100" dist="38100" dir="2700000" algn="tl">
                    <a:srgbClr val="C0C0C0"/>
                  </a:outerShdw>
                </a:effectLst>
                <a:sym typeface="Symbol" pitchFamily="18" charset="2"/>
              </a:rPr>
              <a:t></a:t>
            </a:r>
            <a:r>
              <a:rPr lang="el-GR" sz="1800" b="1" dirty="0" smtClean="0">
                <a:solidFill>
                  <a:srgbClr val="CC0066"/>
                </a:solidFill>
                <a:effectLst>
                  <a:outerShdw blurRad="38100" dist="38100" dir="2700000" algn="tl">
                    <a:srgbClr val="C0C0C0"/>
                  </a:outerShdw>
                </a:effectLst>
              </a:rPr>
              <a:t> τον αριθμό των εργαζομένων που εκτίθενται  σ’ αυτόν </a:t>
            </a:r>
            <a:endParaRPr lang="el-GR" altLang="el-GR" sz="1800" b="1" dirty="0" smtClean="0">
              <a:solidFill>
                <a:srgbClr val="CC0066"/>
              </a:solidFill>
              <a:effectLst>
                <a:outerShdw blurRad="38100" dist="38100" dir="2700000" algn="tl">
                  <a:srgbClr val="C0C0C0"/>
                </a:outerShdw>
              </a:effectLst>
            </a:endParaRPr>
          </a:p>
          <a:p>
            <a:pPr marL="84138" indent="0" eaLnBrk="1" hangingPunct="1">
              <a:lnSpc>
                <a:spcPct val="90000"/>
              </a:lnSpc>
              <a:spcAft>
                <a:spcPct val="10000"/>
              </a:spcAft>
              <a:buFontTx/>
              <a:buNone/>
              <a:defRPr/>
            </a:pPr>
            <a:r>
              <a:rPr lang="el-GR" altLang="el-GR" sz="1800" b="1" dirty="0" smtClean="0"/>
              <a:t>Κατά την εκτίμηση πρέπει να λαμβάνεται υπόψη η ανάλυση των εργατικών ατυχημάτων και επαγγελματικών ασθενειών.</a:t>
            </a:r>
          </a:p>
          <a:p>
            <a:pPr marL="84138" indent="0" eaLnBrk="1" hangingPunct="1">
              <a:lnSpc>
                <a:spcPct val="90000"/>
              </a:lnSpc>
              <a:spcAft>
                <a:spcPct val="10000"/>
              </a:spcAft>
              <a:buFontTx/>
              <a:buNone/>
              <a:defRPr/>
            </a:pPr>
            <a:r>
              <a:rPr lang="el-GR" altLang="el-GR" sz="1800" b="1" dirty="0" smtClean="0"/>
              <a:t>H γραπτή εκτίμηση του κινδύνου τίθεται στη διάθεση εκπροσώπων των εργαζομένων σε θέματα ασφάλειας και υγείας και συζητείται στις κοινές συνεδριάσεις τους µε τον εργοδότη.</a:t>
            </a:r>
            <a:endParaRPr lang="en-US" altLang="el-GR" sz="1800" b="1" dirty="0" smtClean="0"/>
          </a:p>
        </p:txBody>
      </p:sp>
    </p:spTree>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0" y="333375"/>
            <a:ext cx="9144000" cy="1143000"/>
          </a:xfrm>
        </p:spPr>
        <p:txBody>
          <a:bodyPr/>
          <a:lstStyle/>
          <a:p>
            <a:pPr eaLnBrk="1" hangingPunct="1">
              <a:defRPr/>
            </a:pPr>
            <a:r>
              <a:rPr lang="el-GR" altLang="el-GR" b="1" i="1" smtClean="0"/>
              <a:t>Κατηγορίες ερωτήσεων </a:t>
            </a:r>
            <a:r>
              <a:rPr lang="en-US" altLang="el-GR" b="1" i="1" smtClean="0"/>
              <a:t>checklist</a:t>
            </a:r>
          </a:p>
        </p:txBody>
      </p:sp>
      <p:sp>
        <p:nvSpPr>
          <p:cNvPr id="177155" name="Rectangle 3"/>
          <p:cNvSpPr>
            <a:spLocks noGrp="1" noChangeArrowheads="1"/>
          </p:cNvSpPr>
          <p:nvPr>
            <p:ph type="body" idx="1"/>
          </p:nvPr>
        </p:nvSpPr>
        <p:spPr>
          <a:xfrm>
            <a:off x="304800" y="1981200"/>
            <a:ext cx="8370888" cy="4114800"/>
          </a:xfrm>
        </p:spPr>
        <p:txBody>
          <a:bodyPr/>
          <a:lstStyle/>
          <a:p>
            <a:pPr eaLnBrk="1" hangingPunct="1"/>
            <a:r>
              <a:rPr lang="el-GR" altLang="el-GR" smtClean="0"/>
              <a:t>Αιτίες ατυχημάτων</a:t>
            </a:r>
            <a:endParaRPr lang="en-US" altLang="el-GR" smtClean="0"/>
          </a:p>
          <a:p>
            <a:pPr lvl="1" eaLnBrk="1" hangingPunct="1"/>
            <a:r>
              <a:rPr lang="el-GR" altLang="el-GR" smtClean="0"/>
              <a:t>Εξοπλισμός παραγωγικής διαδικασίας</a:t>
            </a:r>
            <a:endParaRPr lang="en-US" altLang="el-GR" smtClean="0"/>
          </a:p>
          <a:p>
            <a:pPr lvl="1" eaLnBrk="1" hangingPunct="1"/>
            <a:r>
              <a:rPr lang="el-GR" altLang="el-GR" smtClean="0"/>
              <a:t>Ανθρώπινο λάθος</a:t>
            </a:r>
            <a:endParaRPr lang="en-US" altLang="el-GR" smtClean="0"/>
          </a:p>
          <a:p>
            <a:pPr lvl="1" eaLnBrk="1" hangingPunct="1"/>
            <a:r>
              <a:rPr lang="el-GR" altLang="el-GR" smtClean="0"/>
              <a:t>Εξωτερικά γεγονότα</a:t>
            </a:r>
            <a:endParaRPr lang="en-US" altLang="el-GR" smtClean="0"/>
          </a:p>
          <a:p>
            <a:pPr eaLnBrk="1" hangingPunct="1"/>
            <a:r>
              <a:rPr lang="el-GR" altLang="el-GR" smtClean="0"/>
              <a:t>Παράμετροι εγκαταστάσεων</a:t>
            </a:r>
            <a:endParaRPr lang="en-US" altLang="el-GR" smtClean="0"/>
          </a:p>
          <a:p>
            <a:pPr lvl="1" eaLnBrk="1" hangingPunct="1"/>
            <a:r>
              <a:rPr lang="en-US" altLang="el-GR" smtClean="0"/>
              <a:t>Alarms, </a:t>
            </a:r>
            <a:r>
              <a:rPr lang="el-GR" altLang="el-GR" smtClean="0"/>
              <a:t>υλικά κατασκευής</a:t>
            </a:r>
            <a:r>
              <a:rPr lang="en-US" altLang="el-GR" smtClean="0"/>
              <a:t>, </a:t>
            </a:r>
            <a:r>
              <a:rPr lang="el-GR" altLang="el-GR" smtClean="0"/>
              <a:t>συστήματα ελέγχου</a:t>
            </a:r>
            <a:r>
              <a:rPr lang="en-US" altLang="el-GR" smtClean="0"/>
              <a:t>, </a:t>
            </a:r>
            <a:r>
              <a:rPr lang="el-GR" altLang="el-GR" smtClean="0"/>
              <a:t>τεκμηρίωση</a:t>
            </a:r>
            <a:r>
              <a:rPr lang="en-US" altLang="el-GR" smtClean="0"/>
              <a:t> </a:t>
            </a:r>
            <a:r>
              <a:rPr lang="el-GR" altLang="el-GR" smtClean="0"/>
              <a:t>και κατάρτιση</a:t>
            </a:r>
            <a:r>
              <a:rPr lang="en-US" altLang="el-GR" smtClean="0"/>
              <a:t>, </a:t>
            </a:r>
            <a:r>
              <a:rPr lang="el-GR" altLang="el-GR" smtClean="0"/>
              <a:t>όργανα</a:t>
            </a:r>
            <a:r>
              <a:rPr lang="en-US" altLang="el-GR" smtClean="0"/>
              <a:t>, </a:t>
            </a:r>
            <a:r>
              <a:rPr lang="el-GR" altLang="el-GR" smtClean="0"/>
              <a:t>αγωγοί</a:t>
            </a:r>
            <a:r>
              <a:rPr lang="en-US" altLang="el-GR" smtClean="0"/>
              <a:t>, </a:t>
            </a:r>
            <a:r>
              <a:rPr lang="el-GR" altLang="el-GR" smtClean="0"/>
              <a:t>αντλίες</a:t>
            </a:r>
            <a:r>
              <a:rPr lang="en-US" altLang="el-GR" smtClean="0"/>
              <a:t>, </a:t>
            </a:r>
            <a:r>
              <a:rPr lang="el-GR" altLang="el-GR" smtClean="0"/>
              <a:t>δοχεία</a:t>
            </a:r>
            <a:r>
              <a:rPr lang="en-US" altLang="el-GR" smtClean="0"/>
              <a:t>, </a:t>
            </a:r>
            <a:r>
              <a:rPr lang="el-GR" altLang="el-GR" smtClean="0"/>
              <a:t>κλπ</a:t>
            </a:r>
            <a:r>
              <a:rPr lang="en-US" altLang="el-GR" smtClean="0"/>
              <a:t>.</a:t>
            </a:r>
          </a:p>
        </p:txBody>
      </p:sp>
    </p:spTree>
  </p:cSld>
  <p:clrMapOvr>
    <a:masterClrMapping/>
  </p:clrMapOvr>
  <p:transition advClick="0" advTm="18000">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50825" y="0"/>
            <a:ext cx="8080375" cy="908050"/>
          </a:xfrm>
        </p:spPr>
        <p:txBody>
          <a:bodyPr/>
          <a:lstStyle/>
          <a:p>
            <a:pPr eaLnBrk="1" hangingPunct="1">
              <a:defRPr/>
            </a:pPr>
            <a:r>
              <a:rPr lang="el-GR" altLang="el-GR" sz="4800" b="1" i="1" smtClean="0"/>
              <a:t>Ερωτήσεις </a:t>
            </a:r>
            <a:r>
              <a:rPr lang="en-US" altLang="el-GR" sz="4800" b="1" i="1" smtClean="0"/>
              <a:t>Checklist</a:t>
            </a:r>
          </a:p>
        </p:txBody>
      </p:sp>
      <p:sp>
        <p:nvSpPr>
          <p:cNvPr id="308227" name="Rectangle 3"/>
          <p:cNvSpPr>
            <a:spLocks noGrp="1" noChangeArrowheads="1"/>
          </p:cNvSpPr>
          <p:nvPr>
            <p:ph type="body" idx="1"/>
          </p:nvPr>
        </p:nvSpPr>
        <p:spPr>
          <a:xfrm>
            <a:off x="0" y="836613"/>
            <a:ext cx="9144000" cy="6021387"/>
          </a:xfrm>
        </p:spPr>
        <p:txBody>
          <a:bodyPr/>
          <a:lstStyle/>
          <a:p>
            <a:pPr eaLnBrk="1" hangingPunct="1">
              <a:spcBef>
                <a:spcPct val="10000"/>
              </a:spcBef>
              <a:defRPr/>
            </a:pPr>
            <a:r>
              <a:rPr lang="el-GR" altLang="el-GR" b="1" i="1" u="sng" smtClean="0">
                <a:solidFill>
                  <a:srgbClr val="FFFF00"/>
                </a:solidFill>
                <a:effectLst>
                  <a:outerShdw blurRad="38100" dist="38100" dir="2700000" algn="tl">
                    <a:srgbClr val="000000"/>
                  </a:outerShdw>
                </a:effectLst>
              </a:rPr>
              <a:t>Αιτίες ατυχημάτων</a:t>
            </a:r>
            <a:endParaRPr lang="en-US" altLang="el-GR" b="1" i="1" u="sng" smtClean="0">
              <a:solidFill>
                <a:srgbClr val="FFFF00"/>
              </a:solidFill>
              <a:effectLst>
                <a:outerShdw blurRad="38100" dist="38100" dir="2700000" algn="tl">
                  <a:srgbClr val="000000"/>
                </a:outerShdw>
              </a:effectLst>
            </a:endParaRPr>
          </a:p>
          <a:p>
            <a:pPr lvl="1" eaLnBrk="1" hangingPunct="1">
              <a:lnSpc>
                <a:spcPct val="90000"/>
              </a:lnSpc>
              <a:spcBef>
                <a:spcPct val="10000"/>
              </a:spcBef>
              <a:defRPr/>
            </a:pPr>
            <a:r>
              <a:rPr lang="el-GR" altLang="el-GR" b="1" i="1" smtClean="0">
                <a:effectLst>
                  <a:outerShdw blurRad="38100" dist="38100" dir="2700000" algn="tl">
                    <a:srgbClr val="000000"/>
                  </a:outerShdw>
                </a:effectLst>
              </a:rPr>
              <a:t>Υποστηρίζεται κατάλληλα ο εξοπλισμός της παραγωγικής διαδικασίας;</a:t>
            </a:r>
            <a:endParaRPr lang="en-US" altLang="el-GR" b="1" i="1" smtClean="0">
              <a:effectLst>
                <a:outerShdw blurRad="38100" dist="38100" dir="2700000" algn="tl">
                  <a:srgbClr val="000000"/>
                </a:outerShdw>
              </a:effectLst>
            </a:endParaRPr>
          </a:p>
          <a:p>
            <a:pPr lvl="1" eaLnBrk="1" hangingPunct="1">
              <a:lnSpc>
                <a:spcPct val="90000"/>
              </a:lnSpc>
              <a:spcBef>
                <a:spcPct val="10000"/>
              </a:spcBef>
              <a:defRPr/>
            </a:pPr>
            <a:r>
              <a:rPr lang="el-GR" altLang="el-GR" b="1" i="1" smtClean="0">
                <a:effectLst>
                  <a:outerShdw blurRad="38100" dist="38100" dir="2700000" algn="tl">
                    <a:srgbClr val="000000"/>
                  </a:outerShdw>
                </a:effectLst>
              </a:rPr>
              <a:t>Έχει καταγραφεί κατάλληλα ο εξοπλισμός;</a:t>
            </a:r>
            <a:endParaRPr lang="en-US" altLang="el-GR" b="1" i="1" smtClean="0">
              <a:effectLst>
                <a:outerShdw blurRad="38100" dist="38100" dir="2700000" algn="tl">
                  <a:srgbClr val="000000"/>
                </a:outerShdw>
              </a:effectLst>
            </a:endParaRPr>
          </a:p>
          <a:p>
            <a:pPr lvl="1" eaLnBrk="1" hangingPunct="1">
              <a:lnSpc>
                <a:spcPct val="90000"/>
              </a:lnSpc>
              <a:spcBef>
                <a:spcPct val="10000"/>
              </a:spcBef>
              <a:defRPr/>
            </a:pPr>
            <a:r>
              <a:rPr lang="el-GR" altLang="el-GR" b="1" i="1" smtClean="0">
                <a:effectLst>
                  <a:outerShdw blurRad="38100" dist="38100" dir="2700000" algn="tl">
                    <a:srgbClr val="000000"/>
                  </a:outerShdw>
                </a:effectLst>
              </a:rPr>
              <a:t>Είναι πλήρεις οι διαδικασίες;</a:t>
            </a:r>
            <a:endParaRPr lang="en-US" altLang="el-GR" b="1" i="1" smtClean="0">
              <a:effectLst>
                <a:outerShdw blurRad="38100" dist="38100" dir="2700000" algn="tl">
                  <a:srgbClr val="000000"/>
                </a:outerShdw>
              </a:effectLst>
            </a:endParaRPr>
          </a:p>
          <a:p>
            <a:pPr lvl="1" eaLnBrk="1" hangingPunct="1">
              <a:lnSpc>
                <a:spcPct val="90000"/>
              </a:lnSpc>
              <a:spcBef>
                <a:spcPct val="10000"/>
              </a:spcBef>
              <a:defRPr/>
            </a:pPr>
            <a:r>
              <a:rPr lang="el-GR" altLang="el-GR" b="1" i="1" smtClean="0">
                <a:effectLst>
                  <a:outerShdw blurRad="38100" dist="38100" dir="2700000" algn="tl">
                    <a:srgbClr val="000000"/>
                  </a:outerShdw>
                </a:effectLst>
              </a:rPr>
              <a:t>Έχει σχεδιασθεί το σύστημα να αντέχει θύελλες ή τυφώνες;</a:t>
            </a:r>
            <a:endParaRPr lang="en-US" altLang="el-GR" b="1" i="1" smtClean="0">
              <a:effectLst>
                <a:outerShdw blurRad="38100" dist="38100" dir="2700000" algn="tl">
                  <a:srgbClr val="000000"/>
                </a:outerShdw>
              </a:effectLst>
            </a:endParaRPr>
          </a:p>
          <a:p>
            <a:pPr eaLnBrk="1" hangingPunct="1">
              <a:spcBef>
                <a:spcPct val="10000"/>
              </a:spcBef>
              <a:defRPr/>
            </a:pPr>
            <a:r>
              <a:rPr lang="el-GR" altLang="el-GR" b="1" i="1" u="sng" smtClean="0">
                <a:solidFill>
                  <a:srgbClr val="FFFF00"/>
                </a:solidFill>
                <a:effectLst>
                  <a:outerShdw blurRad="38100" dist="38100" dir="2700000" algn="tl">
                    <a:srgbClr val="000000"/>
                  </a:outerShdw>
                </a:effectLst>
              </a:rPr>
              <a:t>Παράμετροι εγκαταστάσεων</a:t>
            </a:r>
            <a:endParaRPr lang="en-US" altLang="el-GR" b="1" i="1" u="sng" smtClean="0">
              <a:solidFill>
                <a:srgbClr val="FFFF00"/>
              </a:solidFill>
              <a:effectLst>
                <a:outerShdw blurRad="38100" dist="38100" dir="2700000" algn="tl">
                  <a:srgbClr val="000000"/>
                </a:outerShdw>
              </a:effectLst>
            </a:endParaRPr>
          </a:p>
          <a:p>
            <a:pPr lvl="1" eaLnBrk="1" hangingPunct="1">
              <a:lnSpc>
                <a:spcPct val="90000"/>
              </a:lnSpc>
              <a:spcBef>
                <a:spcPct val="10000"/>
              </a:spcBef>
              <a:defRPr/>
            </a:pPr>
            <a:r>
              <a:rPr lang="el-GR" altLang="el-GR" b="1" i="1" smtClean="0">
                <a:effectLst>
                  <a:outerShdw blurRad="38100" dist="38100" dir="2700000" algn="tl">
                    <a:srgbClr val="000000"/>
                  </a:outerShdw>
                </a:effectLst>
              </a:rPr>
              <a:t>Είναι εύκολη η διάκριση μεταξύ διαφορετικών </a:t>
            </a:r>
            <a:r>
              <a:rPr lang="en-US" altLang="el-GR" b="1" i="1" smtClean="0">
                <a:effectLst>
                  <a:outerShdw blurRad="38100" dist="38100" dir="2700000" algn="tl">
                    <a:srgbClr val="000000"/>
                  </a:outerShdw>
                </a:effectLst>
              </a:rPr>
              <a:t>alarms?</a:t>
            </a:r>
          </a:p>
          <a:p>
            <a:pPr lvl="1" eaLnBrk="1" hangingPunct="1">
              <a:lnSpc>
                <a:spcPct val="90000"/>
              </a:lnSpc>
              <a:spcBef>
                <a:spcPct val="10000"/>
              </a:spcBef>
              <a:defRPr/>
            </a:pPr>
            <a:r>
              <a:rPr lang="el-GR" altLang="el-GR" b="1" i="1" smtClean="0">
                <a:effectLst>
                  <a:outerShdw blurRad="38100" dist="38100" dir="2700000" algn="tl">
                    <a:srgbClr val="000000"/>
                  </a:outerShdw>
                </a:effectLst>
              </a:rPr>
              <a:t>Έχουν εφοδιασθεί με βαλβίδες ανακούφισης;</a:t>
            </a:r>
            <a:endParaRPr lang="en-US" altLang="el-GR" b="1" i="1" smtClean="0">
              <a:effectLst>
                <a:outerShdw blurRad="38100" dist="38100" dir="2700000" algn="tl">
                  <a:srgbClr val="000000"/>
                </a:outerShdw>
              </a:effectLst>
            </a:endParaRPr>
          </a:p>
          <a:p>
            <a:pPr lvl="1" eaLnBrk="1" hangingPunct="1">
              <a:lnSpc>
                <a:spcPct val="90000"/>
              </a:lnSpc>
              <a:spcBef>
                <a:spcPct val="10000"/>
              </a:spcBef>
              <a:defRPr/>
            </a:pPr>
            <a:r>
              <a:rPr lang="el-GR" altLang="el-GR" b="1" i="1" smtClean="0">
                <a:effectLst>
                  <a:outerShdw blurRad="38100" dist="38100" dir="2700000" algn="tl">
                    <a:srgbClr val="000000"/>
                  </a:outerShdw>
                </a:effectLst>
              </a:rPr>
              <a:t>Έχουν τα δοχεία προστατευθεί από εξωτερική οξείδωση</a:t>
            </a:r>
            <a:endParaRPr lang="en-US" altLang="el-GR" b="1" i="1" smtClean="0">
              <a:effectLst>
                <a:outerShdw blurRad="38100" dist="38100" dir="2700000" algn="tl">
                  <a:srgbClr val="000000"/>
                </a:outerShdw>
              </a:effectLst>
            </a:endParaRPr>
          </a:p>
          <a:p>
            <a:pPr lvl="1" eaLnBrk="1" hangingPunct="1">
              <a:lnSpc>
                <a:spcPct val="90000"/>
              </a:lnSpc>
              <a:spcBef>
                <a:spcPct val="10000"/>
              </a:spcBef>
              <a:defRPr/>
            </a:pPr>
            <a:r>
              <a:rPr lang="el-GR" altLang="el-GR" b="1" i="1" smtClean="0">
                <a:effectLst>
                  <a:outerShdw blurRad="38100" dist="38100" dir="2700000" algn="tl">
                    <a:srgbClr val="000000"/>
                  </a:outerShdw>
                </a:effectLst>
              </a:rPr>
              <a:t>Ελέγχονται οι πηγές ανάφλεξης;</a:t>
            </a:r>
            <a:endParaRPr lang="en-US" altLang="el-GR" b="1" i="1" smtClean="0">
              <a:effectLst>
                <a:outerShdw blurRad="38100" dist="38100" dir="2700000" algn="tl">
                  <a:srgbClr val="000000"/>
                </a:outerShdw>
              </a:effectLst>
            </a:endParaRPr>
          </a:p>
        </p:txBody>
      </p:sp>
    </p:spTree>
  </p:cSld>
  <p:clrMapOvr>
    <a:masterClrMapping/>
  </p:clrMapOvr>
  <p:transition advClick="0" advTm="32000">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395288" y="0"/>
            <a:ext cx="8080375" cy="836613"/>
          </a:xfrm>
        </p:spPr>
        <p:txBody>
          <a:bodyPr/>
          <a:lstStyle/>
          <a:p>
            <a:pPr eaLnBrk="1" hangingPunct="1">
              <a:defRPr/>
            </a:pPr>
            <a:r>
              <a:rPr lang="en-US" altLang="el-GR" sz="4800" b="1" i="1" smtClean="0"/>
              <a:t>What-If/Checklist</a:t>
            </a:r>
          </a:p>
        </p:txBody>
      </p:sp>
      <p:sp>
        <p:nvSpPr>
          <p:cNvPr id="180227" name="Rectangle 3"/>
          <p:cNvSpPr>
            <a:spLocks noGrp="1" noChangeArrowheads="1"/>
          </p:cNvSpPr>
          <p:nvPr>
            <p:ph type="body" idx="1"/>
          </p:nvPr>
        </p:nvSpPr>
        <p:spPr>
          <a:xfrm>
            <a:off x="0" y="1196975"/>
            <a:ext cx="9144000" cy="5661025"/>
          </a:xfrm>
        </p:spPr>
        <p:txBody>
          <a:bodyPr/>
          <a:lstStyle/>
          <a:p>
            <a:pPr eaLnBrk="1" hangingPunct="1"/>
            <a:r>
              <a:rPr lang="el-GR" altLang="el-GR" smtClean="0"/>
              <a:t>Υβρίδιο των μεθοδολογιών</a:t>
            </a:r>
            <a:r>
              <a:rPr lang="en-US" altLang="el-GR" smtClean="0"/>
              <a:t> What-If </a:t>
            </a:r>
            <a:r>
              <a:rPr lang="el-GR" altLang="el-GR" smtClean="0"/>
              <a:t>και</a:t>
            </a:r>
            <a:r>
              <a:rPr lang="en-US" altLang="el-GR" smtClean="0"/>
              <a:t> Checklist</a:t>
            </a:r>
          </a:p>
          <a:p>
            <a:pPr eaLnBrk="1" hangingPunct="1"/>
            <a:r>
              <a:rPr lang="el-GR" altLang="el-GR" smtClean="0"/>
              <a:t>Συνδυάζει το</a:t>
            </a:r>
            <a:r>
              <a:rPr lang="en-US" altLang="el-GR" smtClean="0"/>
              <a:t> </a:t>
            </a:r>
            <a:r>
              <a:rPr lang="el-GR" altLang="el-GR" smtClean="0"/>
              <a:t>‘</a:t>
            </a:r>
            <a:r>
              <a:rPr lang="en-US" altLang="el-GR" i="1" smtClean="0"/>
              <a:t>brainstorming</a:t>
            </a:r>
            <a:r>
              <a:rPr lang="el-GR" altLang="el-GR" i="1" smtClean="0"/>
              <a:t>’</a:t>
            </a:r>
            <a:r>
              <a:rPr lang="en-US" altLang="el-GR" smtClean="0"/>
              <a:t> </a:t>
            </a:r>
            <a:r>
              <a:rPr lang="el-GR" altLang="el-GR" smtClean="0"/>
              <a:t>της μεθόδου</a:t>
            </a:r>
            <a:r>
              <a:rPr lang="en-US" altLang="el-GR" smtClean="0"/>
              <a:t> What-If </a:t>
            </a:r>
            <a:r>
              <a:rPr lang="el-GR" altLang="el-GR" smtClean="0"/>
              <a:t>με</a:t>
            </a:r>
            <a:r>
              <a:rPr lang="en-US" altLang="el-GR" smtClean="0"/>
              <a:t> </a:t>
            </a:r>
            <a:r>
              <a:rPr lang="el-GR" altLang="el-GR" smtClean="0"/>
              <a:t>τα δομημένα χαρακτηριστικά της μεθόδου </a:t>
            </a:r>
            <a:r>
              <a:rPr lang="en-US" altLang="el-GR" smtClean="0"/>
              <a:t>Checklist</a:t>
            </a:r>
            <a:endParaRPr lang="el-GR" altLang="el-GR" smtClean="0"/>
          </a:p>
          <a:p>
            <a:pPr eaLnBrk="1" hangingPunct="1"/>
            <a:r>
              <a:rPr lang="el-GR" altLang="el-GR" smtClean="0"/>
              <a:t>Ξεκινά με απαντήσεις σε σειρά προετοιμασμένων ερωτήσεων </a:t>
            </a:r>
            <a:r>
              <a:rPr lang="en-US" altLang="el-GR" smtClean="0"/>
              <a:t>‘What-if’</a:t>
            </a:r>
          </a:p>
          <a:p>
            <a:pPr eaLnBrk="1" hangingPunct="1"/>
            <a:r>
              <a:rPr lang="el-GR" altLang="el-GR" smtClean="0"/>
              <a:t>Κατά την εξέταση το</a:t>
            </a:r>
            <a:r>
              <a:rPr lang="en-US" altLang="el-GR" smtClean="0"/>
              <a:t> </a:t>
            </a:r>
            <a:r>
              <a:rPr lang="el-GR" altLang="el-GR" smtClean="0"/>
              <a:t>‘</a:t>
            </a:r>
            <a:r>
              <a:rPr lang="en-US" altLang="el-GR" i="1" smtClean="0"/>
              <a:t>brainstorming</a:t>
            </a:r>
            <a:r>
              <a:rPr lang="el-GR" altLang="el-GR" i="1" smtClean="0"/>
              <a:t>’</a:t>
            </a:r>
            <a:r>
              <a:rPr lang="en-US" altLang="el-GR" smtClean="0"/>
              <a:t> </a:t>
            </a:r>
            <a:r>
              <a:rPr lang="el-GR" altLang="el-GR" smtClean="0"/>
              <a:t>παράγει επιπλέον ερωτήσεις για την τελειοποίηση της ανάλυσης της υπό μελέτη διαδικασίας</a:t>
            </a:r>
            <a:endParaRPr lang="en-US" altLang="el-GR" smtClean="0"/>
          </a:p>
        </p:txBody>
      </p:sp>
    </p:spTree>
  </p:cSld>
  <p:clrMapOvr>
    <a:masterClrMapping/>
  </p:clrMapOvr>
  <p:transition advClick="0" advTm="22000">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0" y="0"/>
            <a:ext cx="9144000" cy="1143000"/>
          </a:xfrm>
        </p:spPr>
        <p:txBody>
          <a:bodyPr/>
          <a:lstStyle/>
          <a:p>
            <a:pPr eaLnBrk="1" hangingPunct="1">
              <a:defRPr/>
            </a:pPr>
            <a:r>
              <a:rPr lang="en-US" altLang="el-GR" sz="4800" b="1" i="1" smtClean="0"/>
              <a:t>What-If/Checklist – </a:t>
            </a:r>
            <a:r>
              <a:rPr lang="el-GR" altLang="el-GR" sz="4800" b="1" i="1" smtClean="0"/>
              <a:t>Σύνοψη</a:t>
            </a:r>
            <a:endParaRPr lang="en-US" altLang="el-GR" sz="4800" b="1" i="1" smtClean="0"/>
          </a:p>
        </p:txBody>
      </p:sp>
      <p:sp>
        <p:nvSpPr>
          <p:cNvPr id="313347" name="Rectangle 3"/>
          <p:cNvSpPr>
            <a:spLocks noGrp="1" noChangeArrowheads="1"/>
          </p:cNvSpPr>
          <p:nvPr>
            <p:ph type="body" idx="1"/>
          </p:nvPr>
        </p:nvSpPr>
        <p:spPr>
          <a:xfrm>
            <a:off x="0" y="1341438"/>
            <a:ext cx="9144000" cy="5516562"/>
          </a:xfrm>
        </p:spPr>
        <p:txBody>
          <a:bodyPr/>
          <a:lstStyle/>
          <a:p>
            <a:pPr eaLnBrk="1" hangingPunct="1">
              <a:defRPr/>
            </a:pPr>
            <a:r>
              <a:rPr lang="el-GR" altLang="el-GR" b="1" i="1" smtClean="0">
                <a:effectLst>
                  <a:outerShdw blurRad="38100" dist="38100" dir="2700000" algn="tl">
                    <a:srgbClr val="000000"/>
                  </a:outerShdw>
                </a:effectLst>
              </a:rPr>
              <a:t>Ενθαρρύνει τη δημιουργική σκέψη </a:t>
            </a:r>
            <a:r>
              <a:rPr lang="en-US" altLang="el-GR" b="1" i="1" smtClean="0">
                <a:effectLst>
                  <a:outerShdw blurRad="38100" dist="38100" dir="2700000" algn="tl">
                    <a:srgbClr val="000000"/>
                  </a:outerShdw>
                </a:effectLst>
              </a:rPr>
              <a:t>(What-If) </a:t>
            </a:r>
            <a:r>
              <a:rPr lang="el-GR" altLang="el-GR" b="1" i="1" smtClean="0">
                <a:effectLst>
                  <a:outerShdw blurRad="38100" dist="38100" dir="2700000" algn="tl">
                    <a:srgbClr val="000000"/>
                  </a:outerShdw>
                </a:effectLst>
              </a:rPr>
              <a:t>ενώ ταυτόχρονα διασφαλίζει δομή</a:t>
            </a:r>
            <a:r>
              <a:rPr lang="en-US" altLang="el-GR" b="1" i="1" smtClean="0">
                <a:effectLst>
                  <a:outerShdw blurRad="38100" dist="38100" dir="2700000" algn="tl">
                    <a:srgbClr val="000000"/>
                  </a:outerShdw>
                </a:effectLst>
              </a:rPr>
              <a:t> (Checklist)</a:t>
            </a:r>
          </a:p>
          <a:p>
            <a:pPr eaLnBrk="1" hangingPunct="1">
              <a:defRPr/>
            </a:pPr>
            <a:endParaRPr lang="en-US" altLang="el-GR" b="1" i="1" smtClean="0">
              <a:effectLst>
                <a:outerShdw blurRad="38100" dist="38100" dir="2700000" algn="tl">
                  <a:srgbClr val="000000"/>
                </a:outerShdw>
              </a:effectLst>
            </a:endParaRPr>
          </a:p>
          <a:p>
            <a:pPr eaLnBrk="1" hangingPunct="1">
              <a:defRPr/>
            </a:pPr>
            <a:r>
              <a:rPr lang="el-GR" altLang="el-GR" b="1" i="1" smtClean="0">
                <a:effectLst>
                  <a:outerShdw blurRad="38100" dist="38100" dir="2700000" algn="tl">
                    <a:srgbClr val="000000"/>
                  </a:outerShdw>
                </a:effectLst>
              </a:rPr>
              <a:t>Οι αδυναμίες των αυτόνομων μεθόδων από τις οποίες αποτελείται θεωρητικά περιορίζονται ενώ διατηρούνται τα ισχυρά σημεία τους, όμως αυτό στη πράξη δεν είναι εύκολο να γίνει</a:t>
            </a:r>
            <a:endParaRPr lang="en-US" altLang="el-GR" b="1" i="1" smtClean="0">
              <a:effectLst>
                <a:outerShdw blurRad="38100" dist="38100" dir="2700000" algn="tl">
                  <a:srgbClr val="000000"/>
                </a:outerShdw>
              </a:effectLst>
            </a:endParaRPr>
          </a:p>
          <a:p>
            <a:pPr eaLnBrk="1" hangingPunct="1">
              <a:defRPr/>
            </a:pPr>
            <a:endParaRPr lang="en-US" altLang="el-GR" b="1" i="1" smtClean="0">
              <a:effectLst>
                <a:outerShdw blurRad="38100" dist="38100" dir="2700000" algn="tl">
                  <a:srgbClr val="000000"/>
                </a:outerShdw>
              </a:effectLst>
            </a:endParaRPr>
          </a:p>
          <a:p>
            <a:pPr eaLnBrk="1" hangingPunct="1">
              <a:defRPr/>
            </a:pPr>
            <a:r>
              <a:rPr lang="el-GR" altLang="el-GR" b="1" i="1" smtClean="0">
                <a:effectLst>
                  <a:outerShdw blurRad="38100" dist="38100" dir="2700000" algn="tl">
                    <a:srgbClr val="000000"/>
                  </a:outerShdw>
                </a:effectLst>
              </a:rPr>
              <a:t>Π.χ. όταν παρουσιάζεται με λίστα ελέγχου, η τυπική ανθρώπινη συμπεριφορά αναστέλλει τη δημιουργική σκέψη</a:t>
            </a:r>
            <a:endParaRPr lang="en-US" altLang="el-GR" b="1" i="1" smtClean="0">
              <a:effectLst>
                <a:outerShdw blurRad="38100" dist="38100" dir="2700000" algn="tl">
                  <a:srgbClr val="000000"/>
                </a:outerShdw>
              </a:effectLst>
            </a:endParaRPr>
          </a:p>
        </p:txBody>
      </p:sp>
    </p:spTree>
  </p:cSld>
  <p:clrMapOvr>
    <a:masterClrMapping/>
  </p:clrMapOvr>
  <p:transition advClick="0" advTm="30000">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23850" y="260350"/>
            <a:ext cx="8080375" cy="1143000"/>
          </a:xfrm>
        </p:spPr>
        <p:txBody>
          <a:bodyPr/>
          <a:lstStyle/>
          <a:p>
            <a:pPr eaLnBrk="1" hangingPunct="1">
              <a:defRPr/>
            </a:pPr>
            <a:r>
              <a:rPr lang="en-US" altLang="el-GR" sz="4800" b="1" i="1" smtClean="0">
                <a:solidFill>
                  <a:srgbClr val="FFFF00"/>
                </a:solidFill>
              </a:rPr>
              <a:t>HAZOP</a:t>
            </a:r>
          </a:p>
        </p:txBody>
      </p:sp>
      <p:sp>
        <p:nvSpPr>
          <p:cNvPr id="173059" name="Rectangle 3"/>
          <p:cNvSpPr>
            <a:spLocks noGrp="1" noChangeArrowheads="1"/>
          </p:cNvSpPr>
          <p:nvPr>
            <p:ph type="body" idx="1"/>
          </p:nvPr>
        </p:nvSpPr>
        <p:spPr>
          <a:xfrm>
            <a:off x="179388" y="1981200"/>
            <a:ext cx="8964612" cy="4114800"/>
          </a:xfrm>
        </p:spPr>
        <p:txBody>
          <a:bodyPr/>
          <a:lstStyle/>
          <a:p>
            <a:pPr eaLnBrk="1" hangingPunct="1">
              <a:buFont typeface="Wingdings" pitchFamily="2" charset="2"/>
              <a:buNone/>
              <a:defRPr/>
            </a:pPr>
            <a:r>
              <a:rPr lang="en-US" altLang="el-GR" b="1" i="1" u="sng" smtClean="0">
                <a:effectLst>
                  <a:outerShdw blurRad="38100" dist="38100" dir="2700000" algn="tl">
                    <a:srgbClr val="000000"/>
                  </a:outerShdw>
                </a:effectLst>
              </a:rPr>
              <a:t>Haz</a:t>
            </a:r>
            <a:r>
              <a:rPr lang="en-US" altLang="el-GR" b="1" i="1" smtClean="0">
                <a:effectLst>
                  <a:outerShdw blurRad="38100" dist="38100" dir="2700000" algn="tl">
                    <a:srgbClr val="000000"/>
                  </a:outerShdw>
                </a:effectLst>
              </a:rPr>
              <a:t>ard and </a:t>
            </a:r>
            <a:r>
              <a:rPr lang="en-US" altLang="el-GR" b="1" i="1" u="sng" smtClean="0">
                <a:effectLst>
                  <a:outerShdw blurRad="38100" dist="38100" dir="2700000" algn="tl">
                    <a:srgbClr val="000000"/>
                  </a:outerShdw>
                </a:effectLst>
              </a:rPr>
              <a:t>Op</a:t>
            </a:r>
            <a:r>
              <a:rPr lang="en-US" altLang="el-GR" b="1" i="1" smtClean="0">
                <a:effectLst>
                  <a:outerShdw blurRad="38100" dist="38100" dir="2700000" algn="tl">
                    <a:srgbClr val="000000"/>
                  </a:outerShdw>
                </a:effectLst>
              </a:rPr>
              <a:t>erability Analysis</a:t>
            </a:r>
            <a:r>
              <a:rPr lang="el-GR" altLang="el-GR" b="1" i="1" smtClean="0">
                <a:effectLst>
                  <a:outerShdw blurRad="38100" dist="38100" dir="2700000" algn="tl">
                    <a:srgbClr val="000000"/>
                  </a:outerShdw>
                </a:effectLst>
              </a:rPr>
              <a:t> (</a:t>
            </a:r>
            <a:r>
              <a:rPr lang="el-GR" altLang="el-GR" b="1" i="1" smtClean="0">
                <a:solidFill>
                  <a:srgbClr val="FFFF00"/>
                </a:solidFill>
                <a:effectLst>
                  <a:outerShdw blurRad="38100" dist="38100" dir="2700000" algn="tl">
                    <a:srgbClr val="000000"/>
                  </a:outerShdw>
                </a:effectLst>
              </a:rPr>
              <a:t>Μελέτη- ανάλυση επικινδυνότητας και λειτουργικότητας</a:t>
            </a:r>
            <a:r>
              <a:rPr lang="el-GR" altLang="el-GR" b="1" i="1" smtClean="0">
                <a:effectLst>
                  <a:outerShdw blurRad="38100" dist="38100" dir="2700000" algn="tl">
                    <a:srgbClr val="000000"/>
                  </a:outerShdw>
                </a:effectLst>
              </a:rPr>
              <a:t>)</a:t>
            </a:r>
            <a:endParaRPr lang="en-US" altLang="el-GR" b="1" i="1" smtClean="0">
              <a:effectLst>
                <a:outerShdw blurRad="38100" dist="38100" dir="2700000" algn="tl">
                  <a:srgbClr val="000000"/>
                </a:outerShdw>
              </a:effectLst>
            </a:endParaRPr>
          </a:p>
          <a:p>
            <a:pPr eaLnBrk="1" hangingPunct="1">
              <a:buFont typeface="Wingdings" pitchFamily="2" charset="2"/>
              <a:buNone/>
              <a:defRPr/>
            </a:pPr>
            <a:endParaRPr lang="en-US" altLang="el-GR" i="1" smtClean="0"/>
          </a:p>
          <a:p>
            <a:pPr eaLnBrk="1" hangingPunct="1">
              <a:defRPr/>
            </a:pPr>
            <a:r>
              <a:rPr lang="el-GR" altLang="el-GR" i="1" smtClean="0">
                <a:effectLst>
                  <a:outerShdw blurRad="38100" dist="38100" dir="2700000" algn="tl">
                    <a:srgbClr val="000000"/>
                  </a:outerShdw>
                </a:effectLst>
              </a:rPr>
              <a:t>Αναγνώριση κινδύνων</a:t>
            </a:r>
            <a:r>
              <a:rPr lang="en-US" altLang="el-GR" i="1" smtClean="0">
                <a:effectLst>
                  <a:outerShdw blurRad="38100" dist="38100" dir="2700000" algn="tl">
                    <a:srgbClr val="000000"/>
                  </a:outerShdw>
                </a:effectLst>
              </a:rPr>
              <a:t> (</a:t>
            </a:r>
            <a:r>
              <a:rPr lang="el-GR" altLang="el-GR" i="1" smtClean="0">
                <a:effectLst>
                  <a:outerShdw blurRad="38100" dist="38100" dir="2700000" algn="tl">
                    <a:srgbClr val="000000"/>
                  </a:outerShdw>
                </a:effectLst>
              </a:rPr>
              <a:t>για την ασφάλεια, για την υγεία, για το περιβάλλον</a:t>
            </a:r>
            <a:r>
              <a:rPr lang="en-US" altLang="el-GR" i="1" smtClean="0">
                <a:effectLst>
                  <a:outerShdw blurRad="38100" dist="38100" dir="2700000" algn="tl">
                    <a:srgbClr val="000000"/>
                  </a:outerShdw>
                </a:effectLst>
              </a:rPr>
              <a:t>), </a:t>
            </a:r>
            <a:r>
              <a:rPr lang="el-GR" altLang="el-GR" i="1" smtClean="0">
                <a:effectLst>
                  <a:outerShdw blurRad="38100" dist="38100" dir="2700000" algn="tl">
                    <a:srgbClr val="000000"/>
                  </a:outerShdw>
                </a:effectLst>
              </a:rPr>
              <a:t>και</a:t>
            </a:r>
            <a:endParaRPr lang="en-US" altLang="el-GR" i="1" smtClean="0">
              <a:effectLst>
                <a:outerShdw blurRad="38100" dist="38100" dir="2700000" algn="tl">
                  <a:srgbClr val="000000"/>
                </a:outerShdw>
              </a:effectLst>
            </a:endParaRPr>
          </a:p>
          <a:p>
            <a:pPr eaLnBrk="1" hangingPunct="1">
              <a:defRPr/>
            </a:pPr>
            <a:endParaRPr lang="en-US" altLang="el-GR" i="1" smtClean="0">
              <a:effectLst>
                <a:outerShdw blurRad="38100" dist="38100" dir="2700000" algn="tl">
                  <a:srgbClr val="000000"/>
                </a:outerShdw>
              </a:effectLst>
            </a:endParaRPr>
          </a:p>
          <a:p>
            <a:pPr eaLnBrk="1" hangingPunct="1">
              <a:defRPr/>
            </a:pPr>
            <a:r>
              <a:rPr lang="el-GR" altLang="el-GR" i="1" smtClean="0">
                <a:effectLst>
                  <a:outerShdw blurRad="38100" dist="38100" dir="2700000" algn="tl">
                    <a:srgbClr val="000000"/>
                  </a:outerShdw>
                </a:effectLst>
              </a:rPr>
              <a:t>Εντοπισμός των προβλημάτων που εμποδίζουν την αποτελεσματική λειτουργία</a:t>
            </a:r>
            <a:endParaRPr lang="en-US" altLang="el-GR" i="1" smtClean="0">
              <a:effectLst>
                <a:outerShdw blurRad="38100" dist="38100" dir="2700000" algn="tl">
                  <a:srgbClr val="000000"/>
                </a:outerShdw>
              </a:effectLst>
            </a:endParaRPr>
          </a:p>
        </p:txBody>
      </p:sp>
    </p:spTree>
  </p:cSld>
  <p:clrMapOvr>
    <a:masterClrMapping/>
  </p:clrMapOvr>
  <p:transition advClick="0" advTm="15000">
    <p:checke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620713"/>
            <a:ext cx="9144000" cy="6070600"/>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Clr>
                <a:srgbClr val="333399"/>
              </a:buClr>
              <a:buFont typeface="Wingdings" pitchFamily="2" charset="2"/>
              <a:buChar char="Ø"/>
              <a:defRPr/>
            </a:pPr>
            <a:r>
              <a:rPr lang="el-GR" altLang="el-GR" sz="2800" b="1" smtClean="0">
                <a:solidFill>
                  <a:srgbClr val="000000"/>
                </a:solidFill>
                <a:effectLst>
                  <a:outerShdw blurRad="38100" dist="38100" dir="2700000" algn="tl">
                    <a:srgbClr val="FFFFFF"/>
                  </a:outerShdw>
                </a:effectLst>
              </a:rPr>
              <a:t>Η μελέτη </a:t>
            </a:r>
            <a:r>
              <a:rPr lang="el-GR" altLang="el-GR" sz="2800" b="1" u="sng" smtClean="0">
                <a:solidFill>
                  <a:srgbClr val="000000"/>
                </a:solidFill>
                <a:effectLst>
                  <a:outerShdw blurRad="38100" dist="38100" dir="2700000" algn="tl">
                    <a:srgbClr val="FFFFFF"/>
                  </a:outerShdw>
                </a:effectLst>
              </a:rPr>
              <a:t>ΗΑΖΟΡ</a:t>
            </a:r>
            <a:r>
              <a:rPr lang="el-GR" altLang="el-GR" sz="2800" b="1" smtClean="0">
                <a:solidFill>
                  <a:srgbClr val="000000"/>
                </a:solidFill>
                <a:effectLst>
                  <a:outerShdw blurRad="38100" dist="38100" dir="2700000" algn="tl">
                    <a:srgbClr val="FFFFFF"/>
                  </a:outerShdw>
                </a:effectLst>
              </a:rPr>
              <a:t>  </a:t>
            </a:r>
            <a:r>
              <a:rPr lang="en-US" altLang="el-GR" sz="2800" b="1" smtClean="0">
                <a:solidFill>
                  <a:srgbClr val="000000"/>
                </a:solidFill>
                <a:effectLst>
                  <a:outerShdw blurRad="38100" dist="38100" dir="2700000" algn="tl">
                    <a:srgbClr val="FFFFFF"/>
                  </a:outerShdw>
                </a:effectLst>
              </a:rPr>
              <a:t>(</a:t>
            </a:r>
            <a:r>
              <a:rPr lang="en-US" altLang="el-GR" sz="2800" b="1" smtClean="0">
                <a:solidFill>
                  <a:srgbClr val="333399"/>
                </a:solidFill>
                <a:effectLst>
                  <a:outerShdw blurRad="38100" dist="38100" dir="2700000" algn="tl">
                    <a:srgbClr val="000000"/>
                  </a:outerShdw>
                </a:effectLst>
              </a:rPr>
              <a:t>HAZard &amp; OPerability study</a:t>
            </a:r>
            <a:r>
              <a:rPr lang="en-US" altLang="el-GR" sz="2800" b="1" smtClean="0">
                <a:solidFill>
                  <a:srgbClr val="000000"/>
                </a:solidFill>
                <a:effectLst>
                  <a:outerShdw blurRad="38100" dist="38100" dir="2700000" algn="tl">
                    <a:srgbClr val="FFFFFF"/>
                  </a:outerShdw>
                </a:effectLst>
              </a:rPr>
              <a:t>) </a:t>
            </a:r>
            <a:r>
              <a:rPr lang="el-GR" altLang="el-GR" sz="2800" b="1" smtClean="0">
                <a:solidFill>
                  <a:srgbClr val="000000"/>
                </a:solidFill>
                <a:effectLst>
                  <a:outerShdw blurRad="38100" dist="38100" dir="2700000" algn="tl">
                    <a:srgbClr val="FFFFFF"/>
                  </a:outerShdw>
                </a:effectLst>
              </a:rPr>
              <a:t>βασίζεται στη λεπτομερή και συστηματική έρευνα κάθε μονάδας, εξετάζοντας όλα τα πιθανά σενάρια διαταραχών που μπορεί να συμβούν από την ύπαρξη επικίνδυνων ουσιών που διακινούνται ή αποθηκεύονται στον εξεταζόμενο χώρο και που λόγω των ιδιοτήτων τους εγκυμονούν αυξημένους κινδύνους. </a:t>
            </a:r>
          </a:p>
          <a:p>
            <a:pPr>
              <a:buClr>
                <a:srgbClr val="333399"/>
              </a:buClr>
              <a:buFont typeface="Wingdings" pitchFamily="2" charset="2"/>
              <a:buChar char="Ø"/>
              <a:defRPr/>
            </a:pPr>
            <a:r>
              <a:rPr lang="el-GR" altLang="el-GR" sz="2800" b="1" smtClean="0">
                <a:solidFill>
                  <a:srgbClr val="FF00FF"/>
                </a:solidFill>
                <a:effectLst>
                  <a:outerShdw blurRad="38100" dist="38100" dir="2700000" algn="tl">
                    <a:srgbClr val="000000"/>
                  </a:outerShdw>
                </a:effectLst>
              </a:rPr>
              <a:t>Αναγνωρίζει και καταγράφει κινδύνους για την ασφάλεια, την υγεία, το περιβάλλον κλπ και τα προβλήματα που εμποδίζουν την αποτελεσματική λειτουργία </a:t>
            </a:r>
          </a:p>
          <a:p>
            <a:pPr>
              <a:buClr>
                <a:srgbClr val="333399"/>
              </a:buClr>
              <a:buFont typeface="Wingdings" pitchFamily="2" charset="2"/>
              <a:buChar char="Ø"/>
              <a:defRPr/>
            </a:pPr>
            <a:r>
              <a:rPr lang="el-GR" altLang="el-GR" sz="2800" b="1" smtClean="0">
                <a:solidFill>
                  <a:srgbClr val="FF00FF"/>
                </a:solidFill>
                <a:effectLst>
                  <a:outerShdw blurRad="38100" dist="38100" dir="2700000" algn="tl">
                    <a:srgbClr val="000000"/>
                  </a:outerShdw>
                </a:effectLst>
              </a:rPr>
              <a:t>Οι κρίσιμες ποσότητες επικίνδυνων ουσιών</a:t>
            </a:r>
            <a:r>
              <a:rPr lang="el-GR" altLang="el-GR" smtClean="0">
                <a:solidFill>
                  <a:srgbClr val="FF00FF"/>
                </a:solidFill>
              </a:rPr>
              <a:t> </a:t>
            </a:r>
            <a:r>
              <a:rPr lang="el-GR" altLang="el-GR" sz="2800" b="1" smtClean="0">
                <a:solidFill>
                  <a:srgbClr val="FF00FF"/>
                </a:solidFill>
                <a:effectLst>
                  <a:outerShdw blurRad="38100" dist="38100" dir="2700000" algn="tl">
                    <a:srgbClr val="000000"/>
                  </a:outerShdw>
                </a:effectLst>
              </a:rPr>
              <a:t>καθορίζονται από τις οδηγίες της Ε.Ε.. </a:t>
            </a:r>
            <a:endParaRPr lang="en-US" altLang="el-GR" sz="2800" b="1" smtClean="0">
              <a:solidFill>
                <a:srgbClr val="FF00FF"/>
              </a:solidFill>
              <a:effectLst>
                <a:outerShdw blurRad="38100" dist="38100" dir="2700000" algn="tl">
                  <a:srgbClr val="000000"/>
                </a:outerShdw>
              </a:effectLst>
            </a:endParaRPr>
          </a:p>
        </p:txBody>
      </p:sp>
      <p:sp>
        <p:nvSpPr>
          <p:cNvPr id="4103" name="Text Box 7"/>
          <p:cNvSpPr txBox="1">
            <a:spLocks noChangeArrowheads="1"/>
          </p:cNvSpPr>
          <p:nvPr/>
        </p:nvSpPr>
        <p:spPr bwMode="auto">
          <a:xfrm>
            <a:off x="0" y="47625"/>
            <a:ext cx="9144000" cy="47625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lgn="ctr">
              <a:lnSpc>
                <a:spcPct val="120000"/>
              </a:lnSpc>
              <a:defRPr/>
            </a:pPr>
            <a:r>
              <a:rPr lang="el-GR" altLang="el-GR" sz="2600" b="1" u="sng">
                <a:solidFill>
                  <a:srgbClr val="FFFF00"/>
                </a:solidFill>
                <a:effectLst>
                  <a:outerShdw blurRad="38100" dist="38100" dir="2700000" algn="tl">
                    <a:srgbClr val="000000"/>
                  </a:outerShdw>
                </a:effectLst>
                <a:latin typeface="Arial" charset="0"/>
              </a:rPr>
              <a:t>Μελέτη επικινδυνότητας και λειτουργικότητας (ΗΑΖΟΡ)</a:t>
            </a:r>
            <a:endParaRPr lang="el-GR" altLang="el-GR" sz="2600" b="1">
              <a:solidFill>
                <a:srgbClr val="FFFF00"/>
              </a:solidFill>
              <a:effectLst>
                <a:outerShdw blurRad="38100" dist="38100" dir="2700000" algn="tl">
                  <a:srgbClr val="000000"/>
                </a:outerShdw>
              </a:effectLst>
              <a:latin typeface="Arial" charset="0"/>
            </a:endParaRPr>
          </a:p>
        </p:txBody>
      </p:sp>
    </p:spTree>
  </p:cSld>
  <p:clrMapOvr>
    <a:masterClrMapping/>
  </p:clrMapOvr>
  <p:transition advClick="0" advTm="20000">
    <p:comb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549275"/>
            <a:ext cx="9144000" cy="6299200"/>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Clr>
                <a:srgbClr val="333399"/>
              </a:buClr>
              <a:buFont typeface="Wingdings" pitchFamily="2" charset="2"/>
              <a:buChar char="Ø"/>
              <a:defRPr/>
            </a:pPr>
            <a:r>
              <a:rPr lang="el-GR" altLang="el-GR" sz="2400" b="1" smtClean="0">
                <a:solidFill>
                  <a:srgbClr val="000000"/>
                </a:solidFill>
                <a:effectLst>
                  <a:outerShdw blurRad="38100" dist="38100" dir="2700000" algn="tl">
                    <a:srgbClr val="FFFFFF"/>
                  </a:outerShdw>
                </a:effectLst>
              </a:rPr>
              <a:t>Η </a:t>
            </a:r>
            <a:r>
              <a:rPr lang="el-GR" altLang="el-GR" sz="2400" b="1" u="sng" smtClean="0">
                <a:solidFill>
                  <a:srgbClr val="000000"/>
                </a:solidFill>
                <a:effectLst>
                  <a:outerShdw blurRad="38100" dist="38100" dir="2700000" algn="tl">
                    <a:srgbClr val="FFFFFF"/>
                  </a:outerShdw>
                </a:effectLst>
              </a:rPr>
              <a:t>μεθοδολογία</a:t>
            </a:r>
            <a:r>
              <a:rPr lang="el-GR" altLang="el-GR" sz="2400" b="1" smtClean="0">
                <a:solidFill>
                  <a:srgbClr val="000000"/>
                </a:solidFill>
                <a:effectLst>
                  <a:outerShdw blurRad="38100" dist="38100" dir="2700000" algn="tl">
                    <a:srgbClr val="FFFFFF"/>
                  </a:outerShdw>
                </a:effectLst>
              </a:rPr>
              <a:t> είναι η εξής:</a:t>
            </a:r>
          </a:p>
          <a:p>
            <a:pPr>
              <a:buClr>
                <a:srgbClr val="333399"/>
              </a:buClr>
              <a:buFont typeface="Wingdings" pitchFamily="2" charset="2"/>
              <a:buChar char="Ø"/>
              <a:defRPr/>
            </a:pPr>
            <a:r>
              <a:rPr lang="el-GR" altLang="el-GR" sz="2400" b="1" i="1" smtClean="0">
                <a:solidFill>
                  <a:srgbClr val="660066"/>
                </a:solidFill>
                <a:effectLst>
                  <a:outerShdw blurRad="38100" dist="38100" dir="2700000" algn="tl">
                    <a:srgbClr val="000000"/>
                  </a:outerShdw>
                </a:effectLst>
              </a:rPr>
              <a:t>Κάθε μονάδα χωρίζεται σε τμήματα (κόμβους),</a:t>
            </a:r>
            <a:r>
              <a:rPr lang="el-GR" altLang="el-GR" sz="2400" b="1" smtClean="0">
                <a:solidFill>
                  <a:srgbClr val="000000"/>
                </a:solidFill>
                <a:effectLst>
                  <a:outerShdw blurRad="38100" dist="38100" dir="2700000" algn="tl">
                    <a:srgbClr val="FFFFFF"/>
                  </a:outerShdw>
                </a:effectLst>
              </a:rPr>
              <a:t> με βάση την εμπειρία και τα διαγράμματα διαδικασιών και εξοπλισμού της μονάδας (Ρ &amp; Ι - </a:t>
            </a:r>
            <a:r>
              <a:rPr lang="en-US" altLang="el-GR" sz="2400" b="1" smtClean="0">
                <a:solidFill>
                  <a:srgbClr val="000000"/>
                </a:solidFill>
                <a:effectLst>
                  <a:outerShdw blurRad="38100" dist="38100" dir="2700000" algn="tl">
                    <a:srgbClr val="FFFFFF"/>
                  </a:outerShdw>
                </a:effectLst>
              </a:rPr>
              <a:t>Process &amp; Instrumentation)</a:t>
            </a:r>
            <a:r>
              <a:rPr lang="el-GR" altLang="el-GR" sz="2400" b="1" smtClean="0">
                <a:solidFill>
                  <a:srgbClr val="000000"/>
                </a:solidFill>
                <a:effectLst>
                  <a:outerShdw blurRad="38100" dist="38100" dir="2700000" algn="tl">
                    <a:srgbClr val="FFFFFF"/>
                  </a:outerShdw>
                </a:effectLst>
              </a:rPr>
              <a:t>.</a:t>
            </a:r>
          </a:p>
          <a:p>
            <a:pPr>
              <a:buClr>
                <a:srgbClr val="333399"/>
              </a:buClr>
              <a:buFont typeface="Wingdings" pitchFamily="2" charset="2"/>
              <a:buChar char="Ø"/>
              <a:defRPr/>
            </a:pPr>
            <a:r>
              <a:rPr lang="el-GR" altLang="el-GR" sz="2400" b="1" i="1" smtClean="0">
                <a:solidFill>
                  <a:srgbClr val="660066"/>
                </a:solidFill>
                <a:effectLst>
                  <a:outerShdw blurRad="38100" dist="38100" dir="2700000" algn="tl">
                    <a:srgbClr val="000000"/>
                  </a:outerShdw>
                </a:effectLst>
              </a:rPr>
              <a:t>Επιλέγεται ο πρώτος κόμβος</a:t>
            </a:r>
            <a:r>
              <a:rPr lang="el-GR" altLang="el-GR" sz="2400" b="1" smtClean="0">
                <a:solidFill>
                  <a:srgbClr val="000000"/>
                </a:solidFill>
                <a:effectLst>
                  <a:outerShdw blurRad="38100" dist="38100" dir="2700000" algn="tl">
                    <a:srgbClr val="FFFFFF"/>
                  </a:outerShdw>
                </a:effectLst>
              </a:rPr>
              <a:t> της εξεταζόμενης μονάδας. </a:t>
            </a:r>
          </a:p>
          <a:p>
            <a:pPr>
              <a:buClr>
                <a:srgbClr val="333399"/>
              </a:buClr>
              <a:buFont typeface="Wingdings" pitchFamily="2" charset="2"/>
              <a:buChar char="Ø"/>
              <a:defRPr/>
            </a:pPr>
            <a:r>
              <a:rPr lang="el-GR" altLang="el-GR" sz="2400" b="1" i="1" smtClean="0">
                <a:solidFill>
                  <a:srgbClr val="660066"/>
                </a:solidFill>
                <a:effectLst>
                  <a:outerShdw blurRad="38100" dist="38100" dir="2700000" algn="tl">
                    <a:srgbClr val="000000"/>
                  </a:outerShdw>
                </a:effectLst>
              </a:rPr>
              <a:t>Εξετάζεται η πρώτη παράμετρος</a:t>
            </a:r>
            <a:r>
              <a:rPr lang="el-GR" altLang="el-GR" sz="2400" b="1" smtClean="0">
                <a:solidFill>
                  <a:srgbClr val="000000"/>
                </a:solidFill>
                <a:effectLst>
                  <a:outerShdw blurRad="38100" dist="38100" dir="2700000" algn="tl">
                    <a:srgbClr val="FFFFFF"/>
                  </a:outerShdw>
                </a:effectLst>
              </a:rPr>
              <a:t> (π.χ. ροή) και </a:t>
            </a:r>
            <a:r>
              <a:rPr lang="el-GR" altLang="el-GR" sz="2400" b="1" i="1" smtClean="0">
                <a:solidFill>
                  <a:srgbClr val="660066"/>
                </a:solidFill>
                <a:effectLst>
                  <a:outerShdw blurRad="38100" dist="38100" dir="2700000" algn="tl">
                    <a:srgbClr val="000000"/>
                  </a:outerShdw>
                </a:effectLst>
              </a:rPr>
              <a:t>με χρηση των λέξεων κλειδιών</a:t>
            </a:r>
            <a:r>
              <a:rPr lang="el-GR" altLang="el-GR" sz="2400" b="1" smtClean="0">
                <a:solidFill>
                  <a:srgbClr val="000000"/>
                </a:solidFill>
                <a:effectLst>
                  <a:outerShdw blurRad="38100" dist="38100" dir="2700000" algn="tl">
                    <a:srgbClr val="FFFFFF"/>
                  </a:outerShdw>
                </a:effectLst>
              </a:rPr>
              <a:t> </a:t>
            </a:r>
            <a:r>
              <a:rPr lang="el-GR" altLang="el-GR" sz="2400" b="1" i="1" smtClean="0">
                <a:solidFill>
                  <a:srgbClr val="660066"/>
                </a:solidFill>
                <a:effectLst>
                  <a:outerShdw blurRad="38100" dist="38100" dir="2700000" algn="tl">
                    <a:srgbClr val="000000"/>
                  </a:outerShdw>
                </a:effectLst>
              </a:rPr>
              <a:t>διερευνούνται οι διαταραχές</a:t>
            </a:r>
            <a:r>
              <a:rPr lang="el-GR" altLang="el-GR" sz="2400" b="1" smtClean="0">
                <a:solidFill>
                  <a:srgbClr val="000000"/>
                </a:solidFill>
                <a:effectLst>
                  <a:outerShdw blurRad="38100" dist="38100" dir="2700000" algn="tl">
                    <a:srgbClr val="FFFFFF"/>
                  </a:outerShdw>
                </a:effectLst>
              </a:rPr>
              <a:t> σε αυτή (π.χ. περισσότερη, λιγότερη ή καθόλου ροή). </a:t>
            </a:r>
          </a:p>
          <a:p>
            <a:pPr>
              <a:buClr>
                <a:srgbClr val="333399"/>
              </a:buClr>
              <a:buFont typeface="Wingdings" pitchFamily="2" charset="2"/>
              <a:buChar char="Ø"/>
              <a:defRPr/>
            </a:pPr>
            <a:r>
              <a:rPr lang="el-GR" altLang="el-GR" sz="2400" b="1" smtClean="0">
                <a:solidFill>
                  <a:srgbClr val="000000"/>
                </a:solidFill>
                <a:effectLst>
                  <a:outerShdw blurRad="38100" dist="38100" dir="2700000" algn="tl">
                    <a:srgbClr val="FFFFFF"/>
                  </a:outerShdw>
                </a:effectLst>
              </a:rPr>
              <a:t>Κατά την εξέταση κάθε κόμβου και κάθε παραμέτρου /λέξης κλειδιού </a:t>
            </a:r>
            <a:r>
              <a:rPr lang="el-GR" altLang="el-GR" sz="2400" b="1" i="1" smtClean="0">
                <a:solidFill>
                  <a:srgbClr val="660066"/>
                </a:solidFill>
                <a:effectLst>
                  <a:outerShdw blurRad="38100" dist="38100" dir="2700000" algn="tl">
                    <a:srgbClr val="000000"/>
                  </a:outerShdw>
                </a:effectLst>
              </a:rPr>
              <a:t>προκύπτουν καταστάσεις πιθανόν επικίνδυνες</a:t>
            </a:r>
            <a:r>
              <a:rPr lang="el-GR" altLang="el-GR" sz="2400" b="1" smtClean="0">
                <a:solidFill>
                  <a:srgbClr val="000000"/>
                </a:solidFill>
                <a:effectLst>
                  <a:outerShdw blurRad="38100" dist="38100" dir="2700000" algn="tl">
                    <a:srgbClr val="FFFFFF"/>
                  </a:outerShdw>
                </a:effectLst>
              </a:rPr>
              <a:t> και η μελέτη δίνει προτάσεις για την αντιμετώπισή τους καθώς και για βελτιώσεις στις εγκαταστάσεις και στον εξοπλισμό είτε οργανωτικές ή σε εξοπλισμό. </a:t>
            </a:r>
            <a:endParaRPr lang="en-US" altLang="el-GR" sz="2400" b="1" smtClean="0">
              <a:solidFill>
                <a:srgbClr val="000000"/>
              </a:solidFill>
              <a:effectLst>
                <a:outerShdw blurRad="38100" dist="38100" dir="2700000" algn="tl">
                  <a:srgbClr val="FFFFFF"/>
                </a:outerShdw>
              </a:effectLst>
            </a:endParaRPr>
          </a:p>
          <a:p>
            <a:pPr>
              <a:buClr>
                <a:srgbClr val="333399"/>
              </a:buClr>
              <a:buFont typeface="Wingdings" pitchFamily="2" charset="2"/>
              <a:buChar char="Ø"/>
              <a:defRPr/>
            </a:pPr>
            <a:r>
              <a:rPr lang="el-GR" altLang="el-GR" sz="2400" b="1" smtClean="0">
                <a:solidFill>
                  <a:srgbClr val="000000"/>
                </a:solidFill>
                <a:effectLst>
                  <a:outerShdw blurRad="38100" dist="38100" dir="2700000" algn="tl">
                    <a:srgbClr val="FFFFFF"/>
                  </a:outerShdw>
                </a:effectLst>
              </a:rPr>
              <a:t>Στη συνέχεια προχωρούμε εξετάζοντας για τον κόμβο τις </a:t>
            </a:r>
            <a:r>
              <a:rPr lang="el-GR" altLang="el-GR" sz="2400" b="1" i="1" smtClean="0">
                <a:solidFill>
                  <a:srgbClr val="660066"/>
                </a:solidFill>
                <a:effectLst>
                  <a:outerShdw blurRad="38100" dist="38100" dir="2700000" algn="tl">
                    <a:srgbClr val="000000"/>
                  </a:outerShdw>
                </a:effectLst>
              </a:rPr>
              <a:t>επόμενες παραμέτρους</a:t>
            </a:r>
            <a:r>
              <a:rPr lang="el-GR" altLang="el-GR" sz="2400" b="1" smtClean="0">
                <a:solidFill>
                  <a:srgbClr val="000000"/>
                </a:solidFill>
                <a:effectLst>
                  <a:outerShdw blurRad="38100" dist="38100" dir="2700000" algn="tl">
                    <a:srgbClr val="FFFFFF"/>
                  </a:outerShdw>
                </a:effectLst>
              </a:rPr>
              <a:t>, και όταν τελειώσουμε προχωρούμε στον </a:t>
            </a:r>
            <a:r>
              <a:rPr lang="el-GR" altLang="el-GR" sz="2400" b="1" i="1" smtClean="0">
                <a:solidFill>
                  <a:srgbClr val="660066"/>
                </a:solidFill>
                <a:effectLst>
                  <a:outerShdw blurRad="38100" dist="38100" dir="2700000" algn="tl">
                    <a:srgbClr val="000000"/>
                  </a:outerShdw>
                </a:effectLst>
              </a:rPr>
              <a:t>επόμενο κόμβο</a:t>
            </a:r>
            <a:r>
              <a:rPr lang="el-GR" altLang="el-GR" sz="2400" b="1" smtClean="0">
                <a:solidFill>
                  <a:srgbClr val="000000"/>
                </a:solidFill>
                <a:effectLst>
                  <a:outerShdw blurRad="38100" dist="38100" dir="2700000" algn="tl">
                    <a:srgbClr val="FFFFFF"/>
                  </a:outerShdw>
                </a:effectLst>
              </a:rPr>
              <a:t> κ.ο.κ.</a:t>
            </a:r>
          </a:p>
          <a:p>
            <a:pPr>
              <a:buClr>
                <a:srgbClr val="333399"/>
              </a:buClr>
              <a:buFont typeface="Wingdings" pitchFamily="2" charset="2"/>
              <a:buChar char="Ø"/>
              <a:defRPr/>
            </a:pPr>
            <a:r>
              <a:rPr lang="el-GR" altLang="el-GR" sz="2400" b="1" smtClean="0">
                <a:solidFill>
                  <a:srgbClr val="000000"/>
                </a:solidFill>
                <a:effectLst>
                  <a:outerShdw blurRad="38100" dist="38100" dir="2700000" algn="tl">
                    <a:srgbClr val="FFFFFF"/>
                  </a:outerShdw>
                </a:effectLst>
              </a:rPr>
              <a:t>Ελέγχεται σαν κόμβος όλος ο κύριος εξοπλισμός στο τέλος</a:t>
            </a:r>
          </a:p>
        </p:txBody>
      </p:sp>
      <p:sp>
        <p:nvSpPr>
          <p:cNvPr id="50179" name="Text Box 3"/>
          <p:cNvSpPr txBox="1">
            <a:spLocks noChangeArrowheads="1"/>
          </p:cNvSpPr>
          <p:nvPr/>
        </p:nvSpPr>
        <p:spPr bwMode="auto">
          <a:xfrm>
            <a:off x="0" y="47625"/>
            <a:ext cx="9144000" cy="47625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lgn="ctr">
              <a:lnSpc>
                <a:spcPct val="120000"/>
              </a:lnSpc>
              <a:defRPr/>
            </a:pPr>
            <a:r>
              <a:rPr lang="el-GR" altLang="el-GR" sz="2600" b="1" u="sng">
                <a:solidFill>
                  <a:srgbClr val="FFFF00"/>
                </a:solidFill>
                <a:effectLst>
                  <a:outerShdw blurRad="38100" dist="38100" dir="2700000" algn="tl">
                    <a:srgbClr val="000000"/>
                  </a:outerShdw>
                </a:effectLst>
                <a:latin typeface="Arial" charset="0"/>
              </a:rPr>
              <a:t>Μελέτη επικινδυνότητας και λειτουργικότητας (ΗΑΖΟΡ)</a:t>
            </a:r>
            <a:endParaRPr lang="el-GR" altLang="el-GR" sz="2600" b="1">
              <a:solidFill>
                <a:srgbClr val="FFFF00"/>
              </a:solidFill>
              <a:effectLst>
                <a:outerShdw blurRad="38100" dist="38100" dir="2700000" algn="tl">
                  <a:srgbClr val="000000"/>
                </a:outerShdw>
              </a:effectLst>
              <a:latin typeface="Arial" charset="0"/>
            </a:endParaRPr>
          </a:p>
        </p:txBody>
      </p:sp>
    </p:spTree>
  </p:cSld>
  <p:clrMapOvr>
    <a:masterClrMapping/>
  </p:clrMapOvr>
  <p:transition advClick="0" advTm="45000">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23850" y="0"/>
            <a:ext cx="8080375" cy="1143000"/>
          </a:xfrm>
        </p:spPr>
        <p:txBody>
          <a:bodyPr/>
          <a:lstStyle/>
          <a:p>
            <a:pPr eaLnBrk="1" hangingPunct="1">
              <a:defRPr/>
            </a:pPr>
            <a:r>
              <a:rPr lang="en-US" altLang="el-GR" sz="4800" b="1" i="1" smtClean="0"/>
              <a:t>HAZOP</a:t>
            </a:r>
          </a:p>
        </p:txBody>
      </p:sp>
      <p:sp>
        <p:nvSpPr>
          <p:cNvPr id="185347" name="Rectangle 3"/>
          <p:cNvSpPr>
            <a:spLocks noGrp="1" noChangeArrowheads="1"/>
          </p:cNvSpPr>
          <p:nvPr>
            <p:ph type="body" idx="1"/>
          </p:nvPr>
        </p:nvSpPr>
        <p:spPr>
          <a:xfrm>
            <a:off x="107950" y="1196975"/>
            <a:ext cx="9036050" cy="5661025"/>
          </a:xfrm>
        </p:spPr>
        <p:txBody>
          <a:bodyPr/>
          <a:lstStyle/>
          <a:p>
            <a:pPr marL="609600" indent="-609600" eaLnBrk="1" hangingPunct="1">
              <a:lnSpc>
                <a:spcPct val="80000"/>
              </a:lnSpc>
              <a:buFont typeface="Wingdings" pitchFamily="2" charset="2"/>
              <a:buAutoNum type="arabicPeriod"/>
            </a:pPr>
            <a:r>
              <a:rPr lang="el-GR" altLang="el-GR" sz="2800" smtClean="0"/>
              <a:t>Επέλεξε εξοπλισμό και στόχους</a:t>
            </a:r>
            <a:endParaRPr lang="en-US" altLang="el-GR" sz="2800" smtClean="0"/>
          </a:p>
          <a:p>
            <a:pPr marL="609600" indent="-609600" eaLnBrk="1" hangingPunct="1">
              <a:lnSpc>
                <a:spcPct val="80000"/>
              </a:lnSpc>
              <a:buFont typeface="Wingdings" pitchFamily="2" charset="2"/>
              <a:buAutoNum type="arabicPeriod"/>
            </a:pPr>
            <a:r>
              <a:rPr lang="el-GR" altLang="el-GR" sz="2800" smtClean="0"/>
              <a:t>Επέλεξε και περίγραψε τα διαγράμματα ροής</a:t>
            </a:r>
            <a:endParaRPr lang="en-US" altLang="el-GR" sz="2800" smtClean="0"/>
          </a:p>
          <a:p>
            <a:pPr marL="609600" indent="-609600" eaLnBrk="1" hangingPunct="1">
              <a:lnSpc>
                <a:spcPct val="80000"/>
              </a:lnSpc>
              <a:buFont typeface="Wingdings" pitchFamily="2" charset="2"/>
              <a:buAutoNum type="arabicPeriod"/>
            </a:pPr>
            <a:r>
              <a:rPr lang="el-GR" altLang="el-GR" sz="2800" smtClean="0"/>
              <a:t>Εφάρμοσε τις </a:t>
            </a:r>
            <a:r>
              <a:rPr lang="el-GR" altLang="el-GR" sz="2800" b="1" i="1" smtClean="0">
                <a:solidFill>
                  <a:schemeClr val="accent2"/>
                </a:solidFill>
              </a:rPr>
              <a:t>λέξεις ελέγχου</a:t>
            </a:r>
            <a:r>
              <a:rPr lang="el-GR" altLang="el-GR" sz="2800" smtClean="0"/>
              <a:t> στις </a:t>
            </a:r>
            <a:r>
              <a:rPr lang="el-GR" altLang="el-GR" sz="2800" b="1" i="1" smtClean="0">
                <a:solidFill>
                  <a:srgbClr val="FFCCCC"/>
                </a:solidFill>
              </a:rPr>
              <a:t>αποκλίσεις</a:t>
            </a:r>
          </a:p>
          <a:p>
            <a:pPr marL="609600" indent="-609600" eaLnBrk="1" hangingPunct="1">
              <a:lnSpc>
                <a:spcPct val="80000"/>
              </a:lnSpc>
              <a:buFont typeface="Wingdings" pitchFamily="2" charset="2"/>
              <a:buAutoNum type="arabicPeriod"/>
            </a:pPr>
            <a:r>
              <a:rPr lang="el-GR" altLang="el-GR" sz="2800" smtClean="0"/>
              <a:t>Μπορεί η απόκλιση να προκαλέσει κίνδυνο επιπτώσεων;</a:t>
            </a:r>
            <a:r>
              <a:rPr lang="en-US" altLang="el-GR" sz="2800" smtClean="0"/>
              <a:t> </a:t>
            </a:r>
          </a:p>
          <a:p>
            <a:pPr marL="609600" indent="-609600" eaLnBrk="1" hangingPunct="1">
              <a:lnSpc>
                <a:spcPct val="80000"/>
              </a:lnSpc>
              <a:buFont typeface="Wingdings" pitchFamily="2" charset="2"/>
              <a:buAutoNum type="arabicPeriod"/>
            </a:pPr>
            <a:r>
              <a:rPr lang="el-GR" altLang="el-GR" sz="2800" smtClean="0"/>
              <a:t>Μπορούν οι αστοχίες που προκάλεσαν την απόκλιση να προσδιορισθούν;</a:t>
            </a:r>
            <a:endParaRPr lang="en-US" altLang="el-GR" sz="2800" smtClean="0"/>
          </a:p>
          <a:p>
            <a:pPr marL="609600" indent="-609600" eaLnBrk="1" hangingPunct="1">
              <a:lnSpc>
                <a:spcPct val="80000"/>
              </a:lnSpc>
              <a:buFont typeface="Wingdings" pitchFamily="2" charset="2"/>
              <a:buAutoNum type="arabicPeriod"/>
            </a:pPr>
            <a:r>
              <a:rPr lang="el-GR" altLang="el-GR" sz="2800" smtClean="0"/>
              <a:t>Ερεύνησε την ανίχνευση και τα συστήματα μετριασμού των επιπτώσεων </a:t>
            </a:r>
            <a:endParaRPr lang="en-US" altLang="el-GR" sz="2800" smtClean="0"/>
          </a:p>
          <a:p>
            <a:pPr marL="609600" indent="-609600" eaLnBrk="1" hangingPunct="1">
              <a:lnSpc>
                <a:spcPct val="80000"/>
              </a:lnSpc>
              <a:buFont typeface="Wingdings" pitchFamily="2" charset="2"/>
              <a:buAutoNum type="arabicPeriod"/>
            </a:pPr>
            <a:r>
              <a:rPr lang="el-GR" altLang="el-GR" sz="2800" smtClean="0"/>
              <a:t>Προσδιόρισε τις συστάσεις</a:t>
            </a:r>
            <a:endParaRPr lang="en-US" altLang="el-GR" sz="2800" smtClean="0"/>
          </a:p>
          <a:p>
            <a:pPr marL="609600" indent="-609600" eaLnBrk="1" hangingPunct="1">
              <a:lnSpc>
                <a:spcPct val="80000"/>
              </a:lnSpc>
              <a:buFont typeface="Wingdings" pitchFamily="2" charset="2"/>
              <a:buAutoNum type="arabicPeriod"/>
            </a:pPr>
            <a:r>
              <a:rPr lang="el-GR" altLang="el-GR" sz="2800" smtClean="0"/>
              <a:t>Κατάγραψε τα αποτελέσματα</a:t>
            </a:r>
            <a:endParaRPr lang="en-US" altLang="el-GR" sz="2800" smtClean="0"/>
          </a:p>
          <a:p>
            <a:pPr marL="609600" indent="-609600" eaLnBrk="1" hangingPunct="1">
              <a:lnSpc>
                <a:spcPct val="80000"/>
              </a:lnSpc>
              <a:buFont typeface="Wingdings" pitchFamily="2" charset="2"/>
              <a:buAutoNum type="arabicPeriod"/>
            </a:pPr>
            <a:r>
              <a:rPr lang="el-GR" altLang="el-GR" sz="2800" smtClean="0"/>
              <a:t>Επανέλαβε τα βήματα</a:t>
            </a:r>
            <a:r>
              <a:rPr lang="en-US" altLang="el-GR" sz="2800" smtClean="0"/>
              <a:t> 3-8, 2-8, </a:t>
            </a:r>
            <a:r>
              <a:rPr lang="el-GR" altLang="el-GR" sz="2800" smtClean="0"/>
              <a:t>και</a:t>
            </a:r>
            <a:r>
              <a:rPr lang="en-US" altLang="el-GR" sz="2800" smtClean="0"/>
              <a:t> 1-8 </a:t>
            </a:r>
            <a:r>
              <a:rPr lang="el-GR" altLang="el-GR" sz="2800" smtClean="0"/>
              <a:t>μέχρι να ολοκληρωθεί η διαδικασία</a:t>
            </a:r>
            <a:endParaRPr lang="en-US" altLang="el-GR" sz="2800" smtClean="0"/>
          </a:p>
        </p:txBody>
      </p:sp>
    </p:spTree>
  </p:cSld>
  <p:clrMapOvr>
    <a:masterClrMapping/>
  </p:clrMapOvr>
  <p:transition advClick="0" advTm="23000">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0" y="0"/>
            <a:ext cx="9144000" cy="48895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l-GR" altLang="el-GR" sz="2600" b="1" u="sng">
                <a:solidFill>
                  <a:srgbClr val="FFFF00"/>
                </a:solidFill>
                <a:effectLst>
                  <a:outerShdw blurRad="38100" dist="38100" dir="2700000" algn="tl">
                    <a:srgbClr val="000000"/>
                  </a:outerShdw>
                </a:effectLst>
                <a:latin typeface="Arial" charset="0"/>
              </a:rPr>
              <a:t>Μελέτη επικινδυνότητας και λειτουργικότητας (ΗΑΖΟΡ)</a:t>
            </a:r>
            <a:endParaRPr lang="el-GR" altLang="el-GR" sz="2600" b="1">
              <a:solidFill>
                <a:srgbClr val="FFFF00"/>
              </a:solidFill>
              <a:effectLst>
                <a:outerShdw blurRad="38100" dist="38100" dir="2700000" algn="tl">
                  <a:srgbClr val="000000"/>
                </a:outerShdw>
              </a:effectLst>
              <a:latin typeface="Arial" charset="0"/>
            </a:endParaRPr>
          </a:p>
        </p:txBody>
      </p:sp>
      <p:graphicFrame>
        <p:nvGraphicFramePr>
          <p:cNvPr id="48170" name="Group 42"/>
          <p:cNvGraphicFramePr>
            <a:graphicFrameLocks noGrp="1"/>
          </p:cNvGraphicFramePr>
          <p:nvPr/>
        </p:nvGraphicFramePr>
        <p:xfrm>
          <a:off x="0" y="549275"/>
          <a:ext cx="9144000" cy="6308725"/>
        </p:xfrm>
        <a:graphic>
          <a:graphicData uri="http://schemas.openxmlformats.org/drawingml/2006/table">
            <a:tbl>
              <a:tblPr/>
              <a:tblGrid>
                <a:gridCol w="5076825"/>
                <a:gridCol w="4067175"/>
              </a:tblGrid>
              <a:tr h="11223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sng" strike="noStrike" cap="none" normalizeH="0" baseline="0" smtClean="0">
                          <a:ln>
                            <a:noFill/>
                          </a:ln>
                          <a:solidFill>
                            <a:srgbClr val="FFFF00"/>
                          </a:solidFill>
                          <a:effectLst>
                            <a:outerShdw blurRad="38100" dist="38100" dir="2700000" algn="tl">
                              <a:srgbClr val="000000"/>
                            </a:outerShdw>
                          </a:effectLst>
                          <a:latin typeface="Arial" charset="0"/>
                        </a:rPr>
                        <a:t>παράμετροι</a:t>
                      </a:r>
                      <a:r>
                        <a:rPr kumimoji="0" lang="el-GR" altLang="el-GR" sz="2800" b="1" i="0" u="none" strike="noStrike" cap="none" normalizeH="0" baseline="0" smtClean="0">
                          <a:ln>
                            <a:noFill/>
                          </a:ln>
                          <a:solidFill>
                            <a:srgbClr val="FFFF00"/>
                          </a:solidFill>
                          <a:effectLst>
                            <a:outerShdw blurRad="38100" dist="38100" dir="2700000" algn="tl">
                              <a:srgbClr val="000000"/>
                            </a:outerShdw>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smtClean="0">
                          <a:ln>
                            <a:noFill/>
                          </a:ln>
                          <a:solidFill>
                            <a:srgbClr val="FFFF00"/>
                          </a:solidFill>
                          <a:effectLst>
                            <a:outerShdw blurRad="38100" dist="38100" dir="2700000" algn="tl">
                              <a:srgbClr val="000000"/>
                            </a:outerShdw>
                          </a:effectLst>
                          <a:latin typeface="Arial" charset="0"/>
                        </a:rPr>
                        <a:t>που εξετάζονται</a:t>
                      </a:r>
                      <a:endParaRPr kumimoji="0" lang="el-GR" altLang="el-GR" sz="2800" b="1" i="0" u="sng"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sng" strike="noStrike" cap="none" normalizeH="0" baseline="0" smtClean="0">
                          <a:ln>
                            <a:noFill/>
                          </a:ln>
                          <a:solidFill>
                            <a:srgbClr val="660066"/>
                          </a:solidFill>
                          <a:effectLst>
                            <a:outerShdw blurRad="38100" dist="38100" dir="2700000" algn="tl">
                              <a:srgbClr val="000000"/>
                            </a:outerShdw>
                          </a:effectLst>
                          <a:latin typeface="Arial" charset="0"/>
                        </a:rPr>
                        <a:t>Λέξεις κλειδιά</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186362">
                <a:tc>
                  <a:txBody>
                    <a:bodyPr/>
                    <a:lstStyle>
                      <a:lvl1pPr marL="533400" indent="-533400">
                        <a:spcBef>
                          <a:spcPct val="20000"/>
                        </a:spcBef>
                        <a:defRPr sz="2800">
                          <a:solidFill>
                            <a:schemeClr val="tx1"/>
                          </a:solidFill>
                          <a:latin typeface="Arial" charset="0"/>
                        </a:defRPr>
                      </a:lvl1pPr>
                      <a:lvl2pPr marL="914400" indent="-457200">
                        <a:spcBef>
                          <a:spcPct val="20000"/>
                        </a:spcBef>
                        <a:defRPr sz="2400">
                          <a:solidFill>
                            <a:schemeClr val="tx1"/>
                          </a:solidFill>
                          <a:latin typeface="Arial" charset="0"/>
                        </a:defRPr>
                      </a:lvl2pPr>
                      <a:lvl3pPr marL="1295400" indent="-3810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ü"/>
                        <a:tabLst/>
                      </a:pPr>
                      <a:r>
                        <a:rPr kumimoji="0" lang="el-GR" altLang="el-GR" sz="3000" b="1" i="0" u="none" strike="noStrike" cap="none" normalizeH="0" baseline="0" smtClean="0">
                          <a:ln>
                            <a:noFill/>
                          </a:ln>
                          <a:solidFill>
                            <a:schemeClr val="tx1"/>
                          </a:solidFill>
                          <a:effectLst>
                            <a:outerShdw blurRad="38100" dist="38100" dir="2700000" algn="tl">
                              <a:srgbClr val="FFFFFF"/>
                            </a:outerShdw>
                          </a:effectLst>
                          <a:latin typeface="Arial" charset="0"/>
                        </a:rPr>
                        <a:t>Ροή</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ü"/>
                        <a:tabLst/>
                      </a:pPr>
                      <a:r>
                        <a:rPr kumimoji="0" lang="el-GR" altLang="el-GR" sz="3000" b="1" i="0" u="none" strike="noStrike" cap="none" normalizeH="0" baseline="0" smtClean="0">
                          <a:ln>
                            <a:noFill/>
                          </a:ln>
                          <a:solidFill>
                            <a:schemeClr val="tx1"/>
                          </a:solidFill>
                          <a:effectLst>
                            <a:outerShdw blurRad="38100" dist="38100" dir="2700000" algn="tl">
                              <a:srgbClr val="FFFFFF"/>
                            </a:outerShdw>
                          </a:effectLst>
                          <a:latin typeface="Arial" charset="0"/>
                        </a:rPr>
                        <a:t>Σύσταση</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ü"/>
                        <a:tabLst/>
                      </a:pPr>
                      <a:r>
                        <a:rPr kumimoji="0" lang="el-GR" altLang="el-GR" sz="3000" b="1" i="0" u="none" strike="noStrike" cap="none" normalizeH="0" baseline="0" smtClean="0">
                          <a:ln>
                            <a:noFill/>
                          </a:ln>
                          <a:solidFill>
                            <a:schemeClr val="tx1"/>
                          </a:solidFill>
                          <a:effectLst>
                            <a:outerShdw blurRad="38100" dist="38100" dir="2700000" algn="tl">
                              <a:srgbClr val="FFFFFF"/>
                            </a:outerShdw>
                          </a:effectLst>
                          <a:latin typeface="Arial" charset="0"/>
                        </a:rPr>
                        <a:t>Πίεση</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ü"/>
                        <a:tabLst/>
                      </a:pPr>
                      <a:r>
                        <a:rPr kumimoji="0" lang="el-GR" altLang="el-GR" sz="3000" b="1" i="0" u="none" strike="noStrike" cap="none" normalizeH="0" baseline="0" smtClean="0">
                          <a:ln>
                            <a:noFill/>
                          </a:ln>
                          <a:solidFill>
                            <a:schemeClr val="tx1"/>
                          </a:solidFill>
                          <a:effectLst>
                            <a:outerShdw blurRad="38100" dist="38100" dir="2700000" algn="tl">
                              <a:srgbClr val="FFFFFF"/>
                            </a:outerShdw>
                          </a:effectLst>
                          <a:latin typeface="Arial" charset="0"/>
                        </a:rPr>
                        <a:t>Θερμοκρασία</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ü"/>
                        <a:tabLst/>
                      </a:pPr>
                      <a:r>
                        <a:rPr kumimoji="0" lang="el-GR" altLang="el-GR" sz="3000" b="1" i="0" u="none" strike="noStrike" cap="none" normalizeH="0" baseline="0" smtClean="0">
                          <a:ln>
                            <a:noFill/>
                          </a:ln>
                          <a:solidFill>
                            <a:schemeClr val="tx1"/>
                          </a:solidFill>
                          <a:effectLst>
                            <a:outerShdw blurRad="38100" dist="38100" dir="2700000" algn="tl">
                              <a:srgbClr val="FFFFFF"/>
                            </a:outerShdw>
                          </a:effectLst>
                          <a:latin typeface="Arial" charset="0"/>
                        </a:rPr>
                        <a:t>Στάθμη</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ü"/>
                        <a:tabLst/>
                      </a:pPr>
                      <a:r>
                        <a:rPr kumimoji="0" lang="el-GR" altLang="el-GR" sz="3000" b="1" i="0" u="none" strike="noStrike" cap="none" normalizeH="0" baseline="0" smtClean="0">
                          <a:ln>
                            <a:noFill/>
                          </a:ln>
                          <a:solidFill>
                            <a:schemeClr val="tx1"/>
                          </a:solidFill>
                          <a:effectLst>
                            <a:outerShdw blurRad="38100" dist="38100" dir="2700000" algn="tl">
                              <a:srgbClr val="FFFFFF"/>
                            </a:outerShdw>
                          </a:effectLst>
                          <a:latin typeface="Arial" charset="0"/>
                        </a:rPr>
                        <a:t>Άλλη ειδική παράμετρος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lvl1pPr marL="533400" indent="-533400">
                        <a:spcBef>
                          <a:spcPct val="20000"/>
                        </a:spcBef>
                        <a:defRPr sz="2800">
                          <a:solidFill>
                            <a:schemeClr val="tx1"/>
                          </a:solidFill>
                          <a:latin typeface="Arial" charset="0"/>
                        </a:defRPr>
                      </a:lvl1pPr>
                      <a:lvl2pPr marL="914400" indent="-457200">
                        <a:spcBef>
                          <a:spcPct val="20000"/>
                        </a:spcBef>
                        <a:defRPr sz="2400">
                          <a:solidFill>
                            <a:schemeClr val="tx1"/>
                          </a:solidFill>
                          <a:latin typeface="Arial" charset="0"/>
                        </a:defRPr>
                      </a:lvl2pPr>
                      <a:lvl3pPr marL="1295400" indent="-3810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tx1"/>
                          </a:solidFill>
                          <a:effectLst/>
                          <a:latin typeface="Arial" charset="0"/>
                        </a:rPr>
                        <a:t>Καθόλου</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tx1"/>
                          </a:solidFill>
                          <a:effectLst/>
                          <a:latin typeface="Arial" charset="0"/>
                        </a:rPr>
                        <a:t>Περισσότερο</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tx1"/>
                          </a:solidFill>
                          <a:effectLst/>
                          <a:latin typeface="Arial" charset="0"/>
                        </a:rPr>
                        <a:t>Λιγότερο</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tx1"/>
                          </a:solidFill>
                          <a:effectLst/>
                          <a:latin typeface="Arial" charset="0"/>
                        </a:rPr>
                        <a:t>Αλλαγή σύστασης</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tx1"/>
                          </a:solidFill>
                          <a:effectLst/>
                          <a:latin typeface="Arial" charset="0"/>
                        </a:rPr>
                        <a:t>Αναστροφή</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accent2"/>
                          </a:solidFill>
                          <a:effectLst/>
                          <a:latin typeface="Arial" charset="0"/>
                        </a:rPr>
                        <a:t>Μέρος από</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accent2"/>
                          </a:solidFill>
                          <a:effectLst/>
                          <a:latin typeface="Arial" charset="0"/>
                        </a:rPr>
                        <a:t>Περισσότερο από</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accent2"/>
                          </a:solidFill>
                          <a:effectLst/>
                          <a:latin typeface="Arial" charset="0"/>
                        </a:rPr>
                        <a:t>Άλλο από</a:t>
                      </a:r>
                    </a:p>
                    <a:p>
                      <a:pPr marL="533400" marR="0" lvl="0" indent="-533400" algn="l" defTabSz="914400" rtl="0" eaLnBrk="1" fontAlgn="base" latinLnBrk="0" hangingPunct="1">
                        <a:lnSpc>
                          <a:spcPct val="100000"/>
                        </a:lnSpc>
                        <a:spcBef>
                          <a:spcPct val="20000"/>
                        </a:spcBef>
                        <a:spcAft>
                          <a:spcPct val="0"/>
                        </a:spcAft>
                        <a:buClr>
                          <a:schemeClr val="tx1"/>
                        </a:buClr>
                        <a:buSzTx/>
                        <a:buFont typeface="Wingdings" pitchFamily="2" charset="2"/>
                        <a:buChar char="§"/>
                        <a:tabLst/>
                      </a:pPr>
                      <a:r>
                        <a:rPr kumimoji="0" lang="el-GR" altLang="el-GR" sz="3000" b="1" i="0" u="none" strike="noStrike" cap="none" normalizeH="0" baseline="0" smtClean="0">
                          <a:ln>
                            <a:noFill/>
                          </a:ln>
                          <a:solidFill>
                            <a:schemeClr val="tx1"/>
                          </a:solidFill>
                          <a:effectLst/>
                          <a:latin typeface="Arial" charset="0"/>
                        </a:rPr>
                        <a:t>Άλλη ειδική λέξη</a:t>
                      </a:r>
                      <a:r>
                        <a:rPr kumimoji="0" lang="el-GR" altLang="el-GR" sz="3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advClick="0" advTm="15000">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04800" y="609600"/>
            <a:ext cx="8370888" cy="1143000"/>
          </a:xfrm>
        </p:spPr>
        <p:txBody>
          <a:bodyPr/>
          <a:lstStyle/>
          <a:p>
            <a:pPr eaLnBrk="1" hangingPunct="1">
              <a:defRPr/>
            </a:pPr>
            <a:r>
              <a:rPr lang="el-GR" altLang="el-GR" sz="4000" smtClean="0"/>
              <a:t>Αποκλίσεις απώλειας περιεχομένου</a:t>
            </a:r>
            <a:endParaRPr lang="en-US" altLang="el-GR" sz="4000" smtClean="0"/>
          </a:p>
        </p:txBody>
      </p:sp>
      <p:sp>
        <p:nvSpPr>
          <p:cNvPr id="187395" name="Rectangle 3"/>
          <p:cNvSpPr>
            <a:spLocks noGrp="1" noChangeArrowheads="1"/>
          </p:cNvSpPr>
          <p:nvPr>
            <p:ph type="body" idx="1"/>
          </p:nvPr>
        </p:nvSpPr>
        <p:spPr/>
        <p:txBody>
          <a:bodyPr/>
          <a:lstStyle/>
          <a:p>
            <a:pPr eaLnBrk="1" hangingPunct="1"/>
            <a:r>
              <a:rPr lang="el-GR" altLang="el-GR" smtClean="0"/>
              <a:t>Πολύ υψηλή πίεση</a:t>
            </a:r>
            <a:endParaRPr lang="en-US" altLang="el-GR" smtClean="0"/>
          </a:p>
          <a:p>
            <a:pPr eaLnBrk="1" hangingPunct="1"/>
            <a:r>
              <a:rPr lang="el-GR" altLang="el-GR" smtClean="0"/>
              <a:t>Πολύ χαμηλή πίεση</a:t>
            </a:r>
            <a:r>
              <a:rPr lang="en-US" altLang="el-GR" smtClean="0"/>
              <a:t> (</a:t>
            </a:r>
            <a:r>
              <a:rPr lang="el-GR" altLang="el-GR" smtClean="0"/>
              <a:t>κενό</a:t>
            </a:r>
            <a:r>
              <a:rPr lang="en-US" altLang="el-GR" smtClean="0"/>
              <a:t>)</a:t>
            </a:r>
          </a:p>
          <a:p>
            <a:pPr eaLnBrk="1" hangingPunct="1"/>
            <a:r>
              <a:rPr lang="el-GR" altLang="el-GR" smtClean="0"/>
              <a:t>Πολύ υψηλή θερμοκρασία</a:t>
            </a:r>
            <a:endParaRPr lang="en-US" altLang="el-GR" smtClean="0"/>
          </a:p>
          <a:p>
            <a:pPr eaLnBrk="1" hangingPunct="1"/>
            <a:r>
              <a:rPr lang="el-GR" altLang="el-GR" smtClean="0"/>
              <a:t>Πολύ χαμηλή θερμοκρασία</a:t>
            </a:r>
            <a:endParaRPr lang="en-US" altLang="el-GR" smtClean="0"/>
          </a:p>
          <a:p>
            <a:pPr eaLnBrk="1" hangingPunct="1"/>
            <a:r>
              <a:rPr lang="el-GR" altLang="el-GR" smtClean="0"/>
              <a:t>Φθορά εξοπλισμού</a:t>
            </a:r>
            <a:endParaRPr lang="en-US" altLang="el-GR" smtClean="0"/>
          </a:p>
        </p:txBody>
      </p:sp>
    </p:spTree>
  </p:cSld>
  <p:clrMapOvr>
    <a:masterClrMapping/>
  </p:clrMapOvr>
  <p:transition advClick="0" advTm="12000">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Rectangle 2" descr="Ροζ χαρτομάντιλο"/>
          <p:cNvSpPr>
            <a:spLocks noGrp="1" noChangeArrowheads="1"/>
          </p:cNvSpPr>
          <p:nvPr>
            <p:ph type="title"/>
          </p:nvPr>
        </p:nvSpPr>
        <p:spPr>
          <a:xfrm>
            <a:off x="0" y="0"/>
            <a:ext cx="9144000" cy="981075"/>
          </a:xfrm>
          <a:blipFill dpi="0" rotWithShape="0">
            <a:blip r:embed="rId3" cstate="print"/>
            <a:srcRect/>
            <a:tile tx="0" ty="0" sx="100000" sy="100000" flip="none" algn="tl"/>
          </a:blipFill>
        </p:spPr>
        <p:txBody>
          <a:bodyPr/>
          <a:lstStyle/>
          <a:p>
            <a:r>
              <a:rPr lang="el-GR" sz="3600" b="1">
                <a:solidFill>
                  <a:srgbClr val="0066FF"/>
                </a:solidFill>
                <a:latin typeface="Tahoma" pitchFamily="34" charset="0"/>
              </a:rPr>
              <a:t>ΕΙΔΙΚΕΣ ΥΠΟΧΡΕΩΣΕΙΣ ΕΡΓΟΔΟΤΩΝ</a:t>
            </a:r>
            <a:r>
              <a:rPr lang="el-GR" sz="3600" b="1">
                <a:solidFill>
                  <a:srgbClr val="0099FF"/>
                </a:solidFill>
                <a:latin typeface="Tahoma" pitchFamily="34" charset="0"/>
              </a:rPr>
              <a:t> </a:t>
            </a:r>
            <a:r>
              <a:rPr lang="el-GR" sz="3200" b="1">
                <a:solidFill>
                  <a:srgbClr val="0099FF"/>
                </a:solidFill>
                <a:latin typeface="Tahoma" pitchFamily="34" charset="0"/>
              </a:rPr>
              <a:t/>
            </a:r>
            <a:br>
              <a:rPr lang="el-GR" sz="3200" b="1">
                <a:solidFill>
                  <a:srgbClr val="0099FF"/>
                </a:solidFill>
                <a:latin typeface="Tahoma" pitchFamily="34" charset="0"/>
              </a:rPr>
            </a:br>
            <a:r>
              <a:rPr lang="el-GR" sz="2400" b="1">
                <a:solidFill>
                  <a:srgbClr val="0099FF"/>
                </a:solidFill>
                <a:latin typeface="Tahoma" pitchFamily="34" charset="0"/>
              </a:rPr>
              <a:t>ΚΝΥΑΕ (ΚΕΦ. Ζ’ Άρθρο 43)</a:t>
            </a:r>
          </a:p>
        </p:txBody>
      </p:sp>
      <p:sp>
        <p:nvSpPr>
          <p:cNvPr id="598019" name="Rectangle 3"/>
          <p:cNvSpPr>
            <a:spLocks noGrp="1" noChangeArrowheads="1"/>
          </p:cNvSpPr>
          <p:nvPr>
            <p:ph type="body" idx="1"/>
          </p:nvPr>
        </p:nvSpPr>
        <p:spPr>
          <a:xfrm>
            <a:off x="0" y="980729"/>
            <a:ext cx="9144000" cy="5877272"/>
          </a:xfrm>
        </p:spPr>
        <p:txBody>
          <a:bodyPr/>
          <a:lstStyle/>
          <a:p>
            <a:pPr>
              <a:buNone/>
            </a:pPr>
            <a:r>
              <a:rPr lang="el-GR" sz="2000" b="1" dirty="0" smtClean="0"/>
              <a:t>	</a:t>
            </a:r>
            <a:r>
              <a:rPr lang="el-GR" sz="2000" b="1" dirty="0" smtClean="0">
                <a:solidFill>
                  <a:srgbClr val="7030A0"/>
                </a:solidFill>
              </a:rPr>
              <a:t>Ο εργοδότης οφείλει, λαμβάνοντας υπόψη τη φύση των δραστηριοτήτων της επιχείρησης:</a:t>
            </a:r>
          </a:p>
          <a:p>
            <a:r>
              <a:rPr lang="el-GR" sz="2400" dirty="0" smtClean="0"/>
              <a:t>α) Να εκτιμά τους κινδύνους για την ασφάλεια και την υγεία των εργαζομένων, μεταξύ άλλων κατά την επιλογή των εξοπλισμών εργασίας, των χημικών και βιολογικών παραγόντων ή παρασκευασμάτων, κατά τη διαρρύθμιση των χώρων εργασίας, καθώς και τους κινδύνους τους συναφείς με την παραγωγική διαδικασία. </a:t>
            </a:r>
            <a:r>
              <a:rPr lang="el-GR" sz="2400" b="1" u="sng" dirty="0" smtClean="0"/>
              <a:t>Η εκτίμηση αυτή είναι γραπτή και συντάσσεται σύμφωνα με την παράγραφο 1 του άρθρου 43</a:t>
            </a:r>
            <a:r>
              <a:rPr lang="el-GR" sz="2400" dirty="0" smtClean="0"/>
              <a:t>. Μετά την εκτίμηση αυτή, οι δραστηριότητες πρόληψης και οι μέθοδοι εργασίας και παραγωγής που χρησιμοποιούνται από τον εργοδότη πρέπει να εξασφαλίζουν τη βελτίωση του επιπέδου προστασίας της ασφάλειας και της υγείας των εργαζομένων και να ενσωματώνονται στο σύνολο των δραστηριοτήτων της επιχείρησης και σε όλα τα επίπεδα της ιεραρχίας. </a:t>
            </a:r>
            <a:r>
              <a:rPr lang="el-GR" sz="2000" b="1" dirty="0" smtClean="0">
                <a:solidFill>
                  <a:srgbClr val="7030A0"/>
                </a:solidFill>
              </a:rPr>
              <a:t>	</a:t>
            </a:r>
          </a:p>
          <a:p>
            <a:pPr>
              <a:buNone/>
            </a:pPr>
            <a:endParaRPr lang="el-GR" sz="2000" b="1" dirty="0">
              <a:solidFill>
                <a:srgbClr val="7030A0"/>
              </a:solidFill>
            </a:endParaRPr>
          </a:p>
        </p:txBody>
      </p:sp>
    </p:spTree>
  </p:cSld>
  <p:clrMapOvr>
    <a:masterClrMapping/>
  </p:clrMapOvr>
  <p:transition>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23850" y="188913"/>
            <a:ext cx="8080375" cy="1143000"/>
          </a:xfrm>
        </p:spPr>
        <p:txBody>
          <a:bodyPr/>
          <a:lstStyle/>
          <a:p>
            <a:pPr eaLnBrk="1" hangingPunct="1">
              <a:defRPr/>
            </a:pPr>
            <a:r>
              <a:rPr lang="en-US" altLang="el-GR" sz="4800" b="1" i="1" smtClean="0"/>
              <a:t>HAZOP</a:t>
            </a:r>
          </a:p>
        </p:txBody>
      </p:sp>
      <p:sp>
        <p:nvSpPr>
          <p:cNvPr id="188419" name="Rectangle 3"/>
          <p:cNvSpPr>
            <a:spLocks noGrp="1" noChangeArrowheads="1"/>
          </p:cNvSpPr>
          <p:nvPr>
            <p:ph type="body" idx="1"/>
          </p:nvPr>
        </p:nvSpPr>
        <p:spPr>
          <a:xfrm>
            <a:off x="520700" y="2327275"/>
            <a:ext cx="7340600" cy="3741738"/>
          </a:xfrm>
        </p:spPr>
        <p:txBody>
          <a:bodyPr/>
          <a:lstStyle/>
          <a:p>
            <a:pPr eaLnBrk="1" hangingPunct="1"/>
            <a:r>
              <a:rPr lang="en-US" altLang="el-GR" smtClean="0"/>
              <a:t>(Illustrative example of HAZOP)</a:t>
            </a:r>
          </a:p>
        </p:txBody>
      </p:sp>
      <p:grpSp>
        <p:nvGrpSpPr>
          <p:cNvPr id="188420" name="Group 4"/>
          <p:cNvGrpSpPr>
            <a:grpSpLocks/>
          </p:cNvGrpSpPr>
          <p:nvPr/>
        </p:nvGrpSpPr>
        <p:grpSpPr bwMode="auto">
          <a:xfrm>
            <a:off x="381000" y="1524000"/>
            <a:ext cx="7762875" cy="3790950"/>
            <a:chOff x="240" y="960"/>
            <a:chExt cx="4890" cy="2388"/>
          </a:xfrm>
        </p:grpSpPr>
        <p:grpSp>
          <p:nvGrpSpPr>
            <p:cNvPr id="188435" name="Group 5"/>
            <p:cNvGrpSpPr>
              <a:grpSpLocks/>
            </p:cNvGrpSpPr>
            <p:nvPr/>
          </p:nvGrpSpPr>
          <p:grpSpPr bwMode="auto">
            <a:xfrm>
              <a:off x="240" y="960"/>
              <a:ext cx="4890" cy="2388"/>
              <a:chOff x="240" y="960"/>
              <a:chExt cx="4890" cy="2388"/>
            </a:xfrm>
          </p:grpSpPr>
          <p:pic>
            <p:nvPicPr>
              <p:cNvPr id="188438" name="Picture 6"/>
              <p:cNvPicPr>
                <a:picLocks noChangeAspect="1" noChangeArrowheads="1"/>
              </p:cNvPicPr>
              <p:nvPr/>
            </p:nvPicPr>
            <p:blipFill>
              <a:blip r:embed="rId2" cstate="print"/>
              <a:srcRect/>
              <a:stretch>
                <a:fillRect/>
              </a:stretch>
            </p:blipFill>
            <p:spPr bwMode="auto">
              <a:xfrm>
                <a:off x="240" y="960"/>
                <a:ext cx="4890" cy="2388"/>
              </a:xfrm>
              <a:prstGeom prst="rect">
                <a:avLst/>
              </a:prstGeom>
              <a:noFill/>
              <a:ln w="12700">
                <a:noFill/>
                <a:miter lim="800000"/>
                <a:headEnd type="none" w="sm" len="sm"/>
                <a:tailEnd type="none" w="sm" len="sm"/>
              </a:ln>
              <a:effectLst/>
            </p:spPr>
          </p:pic>
          <p:sp>
            <p:nvSpPr>
              <p:cNvPr id="188439" name="Rectangle 7"/>
              <p:cNvSpPr>
                <a:spLocks noChangeArrowheads="1"/>
              </p:cNvSpPr>
              <p:nvPr/>
            </p:nvSpPr>
            <p:spPr bwMode="auto">
              <a:xfrm>
                <a:off x="2109" y="2492"/>
                <a:ext cx="1776" cy="579"/>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40" name="Text Box 8"/>
              <p:cNvSpPr txBox="1">
                <a:spLocks noChangeArrowheads="1"/>
              </p:cNvSpPr>
              <p:nvPr/>
            </p:nvSpPr>
            <p:spPr bwMode="auto">
              <a:xfrm>
                <a:off x="2015" y="2626"/>
                <a:ext cx="1914" cy="250"/>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Προς στήλη απόσταξης</a:t>
                </a:r>
                <a:endParaRPr lang="en-US" altLang="el-GR" sz="2000" b="1">
                  <a:solidFill>
                    <a:srgbClr val="000000"/>
                  </a:solidFill>
                </a:endParaRPr>
              </a:p>
            </p:txBody>
          </p:sp>
          <p:sp>
            <p:nvSpPr>
              <p:cNvPr id="188441" name="Text Box 9"/>
              <p:cNvSpPr txBox="1">
                <a:spLocks noChangeArrowheads="1"/>
              </p:cNvSpPr>
              <p:nvPr/>
            </p:nvSpPr>
            <p:spPr bwMode="auto">
              <a:xfrm>
                <a:off x="465" y="2299"/>
                <a:ext cx="837" cy="250"/>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Δεξαμενή</a:t>
                </a:r>
                <a:endParaRPr lang="en-US" altLang="el-GR" sz="2000" b="1">
                  <a:solidFill>
                    <a:srgbClr val="000000"/>
                  </a:solidFill>
                </a:endParaRPr>
              </a:p>
            </p:txBody>
          </p:sp>
          <p:sp>
            <p:nvSpPr>
              <p:cNvPr id="188442" name="Rectangle 10"/>
              <p:cNvSpPr>
                <a:spLocks noChangeArrowheads="1"/>
              </p:cNvSpPr>
              <p:nvPr/>
            </p:nvSpPr>
            <p:spPr bwMode="auto">
              <a:xfrm>
                <a:off x="1917" y="1189"/>
                <a:ext cx="816" cy="29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43" name="Rectangle 11"/>
              <p:cNvSpPr>
                <a:spLocks noChangeArrowheads="1"/>
              </p:cNvSpPr>
              <p:nvPr/>
            </p:nvSpPr>
            <p:spPr bwMode="auto">
              <a:xfrm>
                <a:off x="4077" y="2781"/>
                <a:ext cx="1008" cy="531"/>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44" name="Rectangle 12"/>
              <p:cNvSpPr>
                <a:spLocks noChangeArrowheads="1"/>
              </p:cNvSpPr>
              <p:nvPr/>
            </p:nvSpPr>
            <p:spPr bwMode="auto">
              <a:xfrm>
                <a:off x="2301" y="1044"/>
                <a:ext cx="816" cy="29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45" name="Rectangle 13"/>
              <p:cNvSpPr>
                <a:spLocks noChangeArrowheads="1"/>
              </p:cNvSpPr>
              <p:nvPr/>
            </p:nvSpPr>
            <p:spPr bwMode="auto">
              <a:xfrm>
                <a:off x="2061" y="1093"/>
                <a:ext cx="816" cy="289"/>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grpSp>
        <p:sp>
          <p:nvSpPr>
            <p:cNvPr id="188436" name="Text Box 14"/>
            <p:cNvSpPr txBox="1">
              <a:spLocks noChangeArrowheads="1"/>
            </p:cNvSpPr>
            <p:nvPr/>
          </p:nvSpPr>
          <p:spPr bwMode="auto">
            <a:xfrm>
              <a:off x="3489" y="2016"/>
              <a:ext cx="725" cy="442"/>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Βάνα </a:t>
              </a:r>
            </a:p>
            <a:p>
              <a:pPr algn="ctr"/>
              <a:r>
                <a:rPr lang="el-GR" altLang="el-GR" sz="2000" b="1">
                  <a:solidFill>
                    <a:srgbClr val="000000"/>
                  </a:solidFill>
                </a:rPr>
                <a:t>ελέγχου</a:t>
              </a:r>
              <a:endParaRPr lang="en-US" altLang="el-GR" sz="2000" b="1">
                <a:solidFill>
                  <a:srgbClr val="000000"/>
                </a:solidFill>
              </a:endParaRPr>
            </a:p>
          </p:txBody>
        </p:sp>
        <p:sp>
          <p:nvSpPr>
            <p:cNvPr id="188437" name="Text Box 15"/>
            <p:cNvSpPr txBox="1">
              <a:spLocks noChangeArrowheads="1"/>
            </p:cNvSpPr>
            <p:nvPr/>
          </p:nvSpPr>
          <p:spPr bwMode="auto">
            <a:xfrm>
              <a:off x="2898" y="2304"/>
              <a:ext cx="623" cy="250"/>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Αντλία</a:t>
              </a:r>
              <a:endParaRPr lang="en-US" altLang="el-GR" sz="2000" b="1">
                <a:solidFill>
                  <a:srgbClr val="000000"/>
                </a:solidFill>
              </a:endParaRPr>
            </a:p>
          </p:txBody>
        </p:sp>
      </p:grpSp>
      <p:sp>
        <p:nvSpPr>
          <p:cNvPr id="175120" name="Text Box 16"/>
          <p:cNvSpPr txBox="1">
            <a:spLocks noChangeArrowheads="1"/>
          </p:cNvSpPr>
          <p:nvPr/>
        </p:nvSpPr>
        <p:spPr bwMode="auto">
          <a:xfrm>
            <a:off x="685800" y="1752600"/>
            <a:ext cx="1517650"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1. </a:t>
            </a:r>
            <a:r>
              <a:rPr lang="el-GR" altLang="el-GR" sz="2400" b="1">
                <a:solidFill>
                  <a:srgbClr val="0000FF"/>
                </a:solidFill>
              </a:rPr>
              <a:t>Δοχείο</a:t>
            </a:r>
            <a:endParaRPr lang="en-US" altLang="el-GR" sz="2400" b="1">
              <a:solidFill>
                <a:srgbClr val="0000FF"/>
              </a:solidFill>
            </a:endParaRPr>
          </a:p>
        </p:txBody>
      </p:sp>
      <p:sp>
        <p:nvSpPr>
          <p:cNvPr id="175121" name="Text Box 17"/>
          <p:cNvSpPr txBox="1">
            <a:spLocks noChangeArrowheads="1"/>
          </p:cNvSpPr>
          <p:nvPr/>
        </p:nvSpPr>
        <p:spPr bwMode="auto">
          <a:xfrm>
            <a:off x="533400" y="4495800"/>
            <a:ext cx="3440113"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3. </a:t>
            </a:r>
            <a:r>
              <a:rPr lang="el-GR" altLang="el-GR" sz="2400" b="1">
                <a:solidFill>
                  <a:srgbClr val="0000FF"/>
                </a:solidFill>
              </a:rPr>
              <a:t>ΑΝΤΙΣΤΡΟΦΗ ΡΟΗΣ</a:t>
            </a:r>
            <a:endParaRPr lang="en-US" altLang="el-GR" sz="2400" b="1">
              <a:solidFill>
                <a:srgbClr val="0000FF"/>
              </a:solidFill>
            </a:endParaRPr>
          </a:p>
        </p:txBody>
      </p:sp>
      <p:sp>
        <p:nvSpPr>
          <p:cNvPr id="188423" name="Text Box 18"/>
          <p:cNvSpPr txBox="1">
            <a:spLocks noChangeArrowheads="1"/>
          </p:cNvSpPr>
          <p:nvPr/>
        </p:nvSpPr>
        <p:spPr bwMode="auto">
          <a:xfrm>
            <a:off x="1431925" y="3851275"/>
            <a:ext cx="184150" cy="457200"/>
          </a:xfrm>
          <a:prstGeom prst="rect">
            <a:avLst/>
          </a:prstGeom>
          <a:noFill/>
          <a:ln w="12700">
            <a:noFill/>
            <a:miter lim="800000"/>
            <a:headEnd type="none" w="sm" len="sm"/>
            <a:tailEnd type="none" w="sm" len="sm"/>
          </a:ln>
          <a:effectLst/>
        </p:spPr>
        <p:txBody>
          <a:bodyPr wrap="none">
            <a:spAutoFit/>
          </a:bodyPr>
          <a:lstStyle/>
          <a:p>
            <a:endParaRPr lang="el-GR" altLang="el-GR" sz="2400">
              <a:solidFill>
                <a:srgbClr val="FFFFFF"/>
              </a:solidFill>
              <a:latin typeface="Times New Roman" pitchFamily="18" charset="0"/>
            </a:endParaRPr>
          </a:p>
        </p:txBody>
      </p:sp>
      <p:grpSp>
        <p:nvGrpSpPr>
          <p:cNvPr id="175123" name="Group 19"/>
          <p:cNvGrpSpPr>
            <a:grpSpLocks/>
          </p:cNvGrpSpPr>
          <p:nvPr/>
        </p:nvGrpSpPr>
        <p:grpSpPr bwMode="auto">
          <a:xfrm>
            <a:off x="1981200" y="1752600"/>
            <a:ext cx="6096000" cy="2743200"/>
            <a:chOff x="1248" y="1104"/>
            <a:chExt cx="3840" cy="1728"/>
          </a:xfrm>
        </p:grpSpPr>
        <p:grpSp>
          <p:nvGrpSpPr>
            <p:cNvPr id="188426" name="Group 20"/>
            <p:cNvGrpSpPr>
              <a:grpSpLocks/>
            </p:cNvGrpSpPr>
            <p:nvPr/>
          </p:nvGrpSpPr>
          <p:grpSpPr bwMode="auto">
            <a:xfrm>
              <a:off x="1248" y="1344"/>
              <a:ext cx="3840" cy="1488"/>
              <a:chOff x="1440" y="1344"/>
              <a:chExt cx="3840" cy="1488"/>
            </a:xfrm>
          </p:grpSpPr>
          <p:sp>
            <p:nvSpPr>
              <p:cNvPr id="188428" name="Rectangle 21"/>
              <p:cNvSpPr>
                <a:spLocks noChangeArrowheads="1"/>
              </p:cNvSpPr>
              <p:nvPr/>
            </p:nvSpPr>
            <p:spPr bwMode="auto">
              <a:xfrm>
                <a:off x="1440" y="1968"/>
                <a:ext cx="1584"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29" name="Rectangle 22"/>
              <p:cNvSpPr>
                <a:spLocks noChangeArrowheads="1"/>
              </p:cNvSpPr>
              <p:nvPr/>
            </p:nvSpPr>
            <p:spPr bwMode="auto">
              <a:xfrm>
                <a:off x="2880" y="1344"/>
                <a:ext cx="240" cy="816"/>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30" name="Rectangle 23"/>
              <p:cNvSpPr>
                <a:spLocks noChangeArrowheads="1"/>
              </p:cNvSpPr>
              <p:nvPr/>
            </p:nvSpPr>
            <p:spPr bwMode="auto">
              <a:xfrm>
                <a:off x="2880" y="1344"/>
                <a:ext cx="1584"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31" name="Rectangle 24"/>
              <p:cNvSpPr>
                <a:spLocks noChangeArrowheads="1"/>
              </p:cNvSpPr>
              <p:nvPr/>
            </p:nvSpPr>
            <p:spPr bwMode="auto">
              <a:xfrm>
                <a:off x="4272" y="1344"/>
                <a:ext cx="240" cy="67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32" name="Rectangle 25"/>
              <p:cNvSpPr>
                <a:spLocks noChangeArrowheads="1"/>
              </p:cNvSpPr>
              <p:nvPr/>
            </p:nvSpPr>
            <p:spPr bwMode="auto">
              <a:xfrm>
                <a:off x="4272" y="1824"/>
                <a:ext cx="1008"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33" name="Rectangle 26"/>
              <p:cNvSpPr>
                <a:spLocks noChangeArrowheads="1"/>
              </p:cNvSpPr>
              <p:nvPr/>
            </p:nvSpPr>
            <p:spPr bwMode="auto">
              <a:xfrm>
                <a:off x="5040" y="1824"/>
                <a:ext cx="240" cy="1008"/>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8434" name="Rectangle 27"/>
              <p:cNvSpPr>
                <a:spLocks noChangeArrowheads="1"/>
              </p:cNvSpPr>
              <p:nvPr/>
            </p:nvSpPr>
            <p:spPr bwMode="auto">
              <a:xfrm>
                <a:off x="4032" y="2640"/>
                <a:ext cx="1008"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grpSp>
        <p:sp>
          <p:nvSpPr>
            <p:cNvPr id="188427" name="Text Box 28"/>
            <p:cNvSpPr txBox="1">
              <a:spLocks noChangeArrowheads="1"/>
            </p:cNvSpPr>
            <p:nvPr/>
          </p:nvSpPr>
          <p:spPr bwMode="auto">
            <a:xfrm>
              <a:off x="2736" y="1104"/>
              <a:ext cx="1740" cy="288"/>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2. </a:t>
              </a:r>
              <a:r>
                <a:rPr lang="el-GR" altLang="el-GR" sz="2400" b="1">
                  <a:solidFill>
                    <a:srgbClr val="0000FF"/>
                  </a:solidFill>
                </a:rPr>
                <a:t>Μονοπάτι ροης</a:t>
              </a:r>
              <a:endParaRPr lang="en-US" altLang="el-GR" sz="2400" b="1">
                <a:solidFill>
                  <a:srgbClr val="0000FF"/>
                </a:solidFill>
              </a:endParaRPr>
            </a:p>
          </p:txBody>
        </p:sp>
      </p:grpSp>
      <p:sp>
        <p:nvSpPr>
          <p:cNvPr id="188425" name="Rectangle 29"/>
          <p:cNvSpPr>
            <a:spLocks noChangeArrowheads="1"/>
          </p:cNvSpPr>
          <p:nvPr/>
        </p:nvSpPr>
        <p:spPr bwMode="auto">
          <a:xfrm>
            <a:off x="381000" y="5105400"/>
            <a:ext cx="7761288" cy="13716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Tree>
  </p:cSld>
  <p:clrMapOvr>
    <a:masterClrMapping/>
  </p:clrMapOvr>
  <p:transition advClick="0" advTm="7000">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75120"/>
                                        </p:tgtEl>
                                        <p:attrNameLst>
                                          <p:attrName>style.visibility</p:attrName>
                                        </p:attrNameLst>
                                      </p:cBhvr>
                                      <p:to>
                                        <p:strVal val="visible"/>
                                      </p:to>
                                    </p:set>
                                    <p:anim calcmode="lin" valueType="num">
                                      <p:cBhvr additive="base">
                                        <p:cTn id="7" dur="500" fill="hold"/>
                                        <p:tgtEl>
                                          <p:spTgt spid="175120"/>
                                        </p:tgtEl>
                                        <p:attrNameLst>
                                          <p:attrName>ppt_x</p:attrName>
                                        </p:attrNameLst>
                                      </p:cBhvr>
                                      <p:tavLst>
                                        <p:tav tm="0">
                                          <p:val>
                                            <p:strVal val="1+#ppt_w/2"/>
                                          </p:val>
                                        </p:tav>
                                        <p:tav tm="100000">
                                          <p:val>
                                            <p:strVal val="#ppt_x"/>
                                          </p:val>
                                        </p:tav>
                                      </p:tavLst>
                                    </p:anim>
                                    <p:anim calcmode="lin" valueType="num">
                                      <p:cBhvr additive="base">
                                        <p:cTn id="8" dur="500" fill="hold"/>
                                        <p:tgtEl>
                                          <p:spTgt spid="17512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5123"/>
                                        </p:tgtEl>
                                        <p:attrNameLst>
                                          <p:attrName>style.visibility</p:attrName>
                                        </p:attrNameLst>
                                      </p:cBhvr>
                                      <p:to>
                                        <p:strVal val="visible"/>
                                      </p:to>
                                    </p:set>
                                    <p:anim calcmode="lin" valueType="num">
                                      <p:cBhvr additive="base">
                                        <p:cTn id="13" dur="500" fill="hold"/>
                                        <p:tgtEl>
                                          <p:spTgt spid="175123"/>
                                        </p:tgtEl>
                                        <p:attrNameLst>
                                          <p:attrName>ppt_x</p:attrName>
                                        </p:attrNameLst>
                                      </p:cBhvr>
                                      <p:tavLst>
                                        <p:tav tm="0">
                                          <p:val>
                                            <p:strVal val="0-#ppt_w/2"/>
                                          </p:val>
                                        </p:tav>
                                        <p:tav tm="100000">
                                          <p:val>
                                            <p:strVal val="#ppt_x"/>
                                          </p:val>
                                        </p:tav>
                                      </p:tavLst>
                                    </p:anim>
                                    <p:anim calcmode="lin" valueType="num">
                                      <p:cBhvr additive="base">
                                        <p:cTn id="14" dur="500" fill="hold"/>
                                        <p:tgtEl>
                                          <p:spTgt spid="1751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5121"/>
                                        </p:tgtEl>
                                        <p:attrNameLst>
                                          <p:attrName>style.visibility</p:attrName>
                                        </p:attrNameLst>
                                      </p:cBhvr>
                                      <p:to>
                                        <p:strVal val="visible"/>
                                      </p:to>
                                    </p:set>
                                    <p:anim calcmode="lin" valueType="num">
                                      <p:cBhvr additive="base">
                                        <p:cTn id="19" dur="500" fill="hold"/>
                                        <p:tgtEl>
                                          <p:spTgt spid="175121"/>
                                        </p:tgtEl>
                                        <p:attrNameLst>
                                          <p:attrName>ppt_x</p:attrName>
                                        </p:attrNameLst>
                                      </p:cBhvr>
                                      <p:tavLst>
                                        <p:tav tm="0">
                                          <p:val>
                                            <p:strVal val="0-#ppt_w/2"/>
                                          </p:val>
                                        </p:tav>
                                        <p:tav tm="100000">
                                          <p:val>
                                            <p:strVal val="#ppt_x"/>
                                          </p:val>
                                        </p:tav>
                                      </p:tavLst>
                                    </p:anim>
                                    <p:anim calcmode="lin" valueType="num">
                                      <p:cBhvr additive="base">
                                        <p:cTn id="20" dur="500" fill="hold"/>
                                        <p:tgtEl>
                                          <p:spTgt spid="175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0" grpId="0" autoUpdateAnimBg="0"/>
      <p:bldP spid="1751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23850" y="0"/>
            <a:ext cx="8080375" cy="1143000"/>
          </a:xfrm>
        </p:spPr>
        <p:txBody>
          <a:bodyPr/>
          <a:lstStyle/>
          <a:p>
            <a:pPr eaLnBrk="1" hangingPunct="1">
              <a:defRPr/>
            </a:pPr>
            <a:r>
              <a:rPr lang="en-US" altLang="el-GR" sz="4800" b="1" i="1" smtClean="0"/>
              <a:t>HAZOP</a:t>
            </a:r>
          </a:p>
        </p:txBody>
      </p:sp>
      <p:sp>
        <p:nvSpPr>
          <p:cNvPr id="189443" name="Rectangle 3"/>
          <p:cNvSpPr>
            <a:spLocks noGrp="1" noChangeArrowheads="1"/>
          </p:cNvSpPr>
          <p:nvPr>
            <p:ph type="body" idx="1"/>
          </p:nvPr>
        </p:nvSpPr>
        <p:spPr>
          <a:xfrm>
            <a:off x="520700" y="2327275"/>
            <a:ext cx="7340600" cy="3741738"/>
          </a:xfrm>
        </p:spPr>
        <p:txBody>
          <a:bodyPr/>
          <a:lstStyle/>
          <a:p>
            <a:pPr eaLnBrk="1" hangingPunct="1"/>
            <a:r>
              <a:rPr lang="en-US" altLang="el-GR" smtClean="0"/>
              <a:t>(Illustrative example of HAZOP)</a:t>
            </a:r>
          </a:p>
        </p:txBody>
      </p:sp>
      <p:grpSp>
        <p:nvGrpSpPr>
          <p:cNvPr id="189444" name="Group 4"/>
          <p:cNvGrpSpPr>
            <a:grpSpLocks/>
          </p:cNvGrpSpPr>
          <p:nvPr/>
        </p:nvGrpSpPr>
        <p:grpSpPr bwMode="auto">
          <a:xfrm>
            <a:off x="381000" y="1524000"/>
            <a:ext cx="7762875" cy="3790950"/>
            <a:chOff x="240" y="960"/>
            <a:chExt cx="4890" cy="2388"/>
          </a:xfrm>
        </p:grpSpPr>
        <p:grpSp>
          <p:nvGrpSpPr>
            <p:cNvPr id="189463" name="Group 5"/>
            <p:cNvGrpSpPr>
              <a:grpSpLocks/>
            </p:cNvGrpSpPr>
            <p:nvPr/>
          </p:nvGrpSpPr>
          <p:grpSpPr bwMode="auto">
            <a:xfrm>
              <a:off x="240" y="960"/>
              <a:ext cx="4890" cy="2388"/>
              <a:chOff x="240" y="960"/>
              <a:chExt cx="4890" cy="2388"/>
            </a:xfrm>
          </p:grpSpPr>
          <p:pic>
            <p:nvPicPr>
              <p:cNvPr id="189466" name="Picture 6"/>
              <p:cNvPicPr>
                <a:picLocks noChangeAspect="1" noChangeArrowheads="1"/>
              </p:cNvPicPr>
              <p:nvPr/>
            </p:nvPicPr>
            <p:blipFill>
              <a:blip r:embed="rId2" cstate="print"/>
              <a:srcRect/>
              <a:stretch>
                <a:fillRect/>
              </a:stretch>
            </p:blipFill>
            <p:spPr bwMode="auto">
              <a:xfrm>
                <a:off x="240" y="960"/>
                <a:ext cx="4890" cy="2388"/>
              </a:xfrm>
              <a:prstGeom prst="rect">
                <a:avLst/>
              </a:prstGeom>
              <a:noFill/>
              <a:ln w="12700">
                <a:noFill/>
                <a:miter lim="800000"/>
                <a:headEnd type="none" w="sm" len="sm"/>
                <a:tailEnd type="none" w="sm" len="sm"/>
              </a:ln>
              <a:effectLst/>
            </p:spPr>
          </p:pic>
          <p:sp>
            <p:nvSpPr>
              <p:cNvPr id="189467" name="Rectangle 7"/>
              <p:cNvSpPr>
                <a:spLocks noChangeArrowheads="1"/>
              </p:cNvSpPr>
              <p:nvPr/>
            </p:nvSpPr>
            <p:spPr bwMode="auto">
              <a:xfrm>
                <a:off x="2109" y="2492"/>
                <a:ext cx="1776" cy="579"/>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68" name="Text Box 8"/>
              <p:cNvSpPr txBox="1">
                <a:spLocks noChangeArrowheads="1"/>
              </p:cNvSpPr>
              <p:nvPr/>
            </p:nvSpPr>
            <p:spPr bwMode="auto">
              <a:xfrm>
                <a:off x="2015" y="2626"/>
                <a:ext cx="1914" cy="250"/>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Προς στήλη απόσταξης</a:t>
                </a:r>
                <a:endParaRPr lang="en-US" altLang="el-GR" sz="2000" b="1">
                  <a:solidFill>
                    <a:srgbClr val="000000"/>
                  </a:solidFill>
                </a:endParaRPr>
              </a:p>
            </p:txBody>
          </p:sp>
          <p:sp>
            <p:nvSpPr>
              <p:cNvPr id="189469" name="Text Box 9"/>
              <p:cNvSpPr txBox="1">
                <a:spLocks noChangeArrowheads="1"/>
              </p:cNvSpPr>
              <p:nvPr/>
            </p:nvSpPr>
            <p:spPr bwMode="auto">
              <a:xfrm>
                <a:off x="465" y="2299"/>
                <a:ext cx="837" cy="250"/>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Δεξαμενή</a:t>
                </a:r>
                <a:endParaRPr lang="en-US" altLang="el-GR" sz="2000" b="1">
                  <a:solidFill>
                    <a:srgbClr val="000000"/>
                  </a:solidFill>
                </a:endParaRPr>
              </a:p>
            </p:txBody>
          </p:sp>
          <p:sp>
            <p:nvSpPr>
              <p:cNvPr id="189470" name="Rectangle 10"/>
              <p:cNvSpPr>
                <a:spLocks noChangeArrowheads="1"/>
              </p:cNvSpPr>
              <p:nvPr/>
            </p:nvSpPr>
            <p:spPr bwMode="auto">
              <a:xfrm>
                <a:off x="1917" y="1189"/>
                <a:ext cx="816" cy="29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71" name="Rectangle 11"/>
              <p:cNvSpPr>
                <a:spLocks noChangeArrowheads="1"/>
              </p:cNvSpPr>
              <p:nvPr/>
            </p:nvSpPr>
            <p:spPr bwMode="auto">
              <a:xfrm>
                <a:off x="4077" y="2781"/>
                <a:ext cx="1008" cy="531"/>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72" name="Rectangle 12"/>
              <p:cNvSpPr>
                <a:spLocks noChangeArrowheads="1"/>
              </p:cNvSpPr>
              <p:nvPr/>
            </p:nvSpPr>
            <p:spPr bwMode="auto">
              <a:xfrm>
                <a:off x="2301" y="1044"/>
                <a:ext cx="816" cy="29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73" name="Rectangle 13"/>
              <p:cNvSpPr>
                <a:spLocks noChangeArrowheads="1"/>
              </p:cNvSpPr>
              <p:nvPr/>
            </p:nvSpPr>
            <p:spPr bwMode="auto">
              <a:xfrm>
                <a:off x="2061" y="1093"/>
                <a:ext cx="816" cy="289"/>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grpSp>
        <p:sp>
          <p:nvSpPr>
            <p:cNvPr id="189464" name="Text Box 14"/>
            <p:cNvSpPr txBox="1">
              <a:spLocks noChangeArrowheads="1"/>
            </p:cNvSpPr>
            <p:nvPr/>
          </p:nvSpPr>
          <p:spPr bwMode="auto">
            <a:xfrm>
              <a:off x="3489" y="2016"/>
              <a:ext cx="725" cy="442"/>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Βάνα </a:t>
              </a:r>
            </a:p>
            <a:p>
              <a:pPr algn="ctr"/>
              <a:r>
                <a:rPr lang="el-GR" altLang="el-GR" sz="2000" b="1">
                  <a:solidFill>
                    <a:srgbClr val="000000"/>
                  </a:solidFill>
                </a:rPr>
                <a:t>ελέγχου</a:t>
              </a:r>
              <a:endParaRPr lang="en-US" altLang="el-GR" sz="2000" b="1">
                <a:solidFill>
                  <a:srgbClr val="000000"/>
                </a:solidFill>
              </a:endParaRPr>
            </a:p>
          </p:txBody>
        </p:sp>
        <p:sp>
          <p:nvSpPr>
            <p:cNvPr id="189465" name="Text Box 15"/>
            <p:cNvSpPr txBox="1">
              <a:spLocks noChangeArrowheads="1"/>
            </p:cNvSpPr>
            <p:nvPr/>
          </p:nvSpPr>
          <p:spPr bwMode="auto">
            <a:xfrm>
              <a:off x="2898" y="2304"/>
              <a:ext cx="623" cy="250"/>
            </a:xfrm>
            <a:prstGeom prst="rect">
              <a:avLst/>
            </a:prstGeom>
            <a:noFill/>
            <a:ln w="12700">
              <a:noFill/>
              <a:miter lim="800000"/>
              <a:headEnd type="none" w="sm" len="sm"/>
              <a:tailEnd type="none" w="sm" len="sm"/>
            </a:ln>
            <a:effectLst/>
          </p:spPr>
          <p:txBody>
            <a:bodyPr wrap="none">
              <a:spAutoFit/>
            </a:bodyPr>
            <a:lstStyle/>
            <a:p>
              <a:pPr algn="ctr"/>
              <a:r>
                <a:rPr lang="el-GR" altLang="el-GR" sz="2000" b="1">
                  <a:solidFill>
                    <a:srgbClr val="000000"/>
                  </a:solidFill>
                </a:rPr>
                <a:t>Αντλία</a:t>
              </a:r>
              <a:endParaRPr lang="en-US" altLang="el-GR" sz="2000" b="1">
                <a:solidFill>
                  <a:srgbClr val="000000"/>
                </a:solidFill>
              </a:endParaRPr>
            </a:p>
          </p:txBody>
        </p:sp>
      </p:grpSp>
      <p:sp>
        <p:nvSpPr>
          <p:cNvPr id="181264" name="Text Box 16"/>
          <p:cNvSpPr txBox="1">
            <a:spLocks noChangeArrowheads="1"/>
          </p:cNvSpPr>
          <p:nvPr/>
        </p:nvSpPr>
        <p:spPr bwMode="auto">
          <a:xfrm>
            <a:off x="685800" y="1752600"/>
            <a:ext cx="1517650"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1. </a:t>
            </a:r>
            <a:r>
              <a:rPr lang="el-GR" altLang="el-GR" sz="2400" b="1">
                <a:solidFill>
                  <a:srgbClr val="0000FF"/>
                </a:solidFill>
              </a:rPr>
              <a:t>Δοχείο</a:t>
            </a:r>
            <a:endParaRPr lang="en-US" altLang="el-GR" sz="2400" b="1">
              <a:solidFill>
                <a:srgbClr val="0000FF"/>
              </a:solidFill>
            </a:endParaRPr>
          </a:p>
        </p:txBody>
      </p:sp>
      <p:sp>
        <p:nvSpPr>
          <p:cNvPr id="181265" name="Text Box 17"/>
          <p:cNvSpPr txBox="1">
            <a:spLocks noChangeArrowheads="1"/>
          </p:cNvSpPr>
          <p:nvPr/>
        </p:nvSpPr>
        <p:spPr bwMode="auto">
          <a:xfrm>
            <a:off x="533400" y="4495800"/>
            <a:ext cx="3440113"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3. </a:t>
            </a:r>
            <a:r>
              <a:rPr lang="el-GR" altLang="el-GR" sz="2400" b="1">
                <a:solidFill>
                  <a:srgbClr val="0000FF"/>
                </a:solidFill>
              </a:rPr>
              <a:t>ΑΝΤΙΣΤΡΟΦΗ ΡΟΗΣ</a:t>
            </a:r>
            <a:endParaRPr lang="en-US" altLang="el-GR" sz="2400" b="1">
              <a:solidFill>
                <a:srgbClr val="0000FF"/>
              </a:solidFill>
            </a:endParaRPr>
          </a:p>
        </p:txBody>
      </p:sp>
      <p:sp>
        <p:nvSpPr>
          <p:cNvPr id="189447" name="Text Box 18"/>
          <p:cNvSpPr txBox="1">
            <a:spLocks noChangeArrowheads="1"/>
          </p:cNvSpPr>
          <p:nvPr/>
        </p:nvSpPr>
        <p:spPr bwMode="auto">
          <a:xfrm>
            <a:off x="1431925" y="3851275"/>
            <a:ext cx="184150" cy="457200"/>
          </a:xfrm>
          <a:prstGeom prst="rect">
            <a:avLst/>
          </a:prstGeom>
          <a:noFill/>
          <a:ln w="12700">
            <a:noFill/>
            <a:miter lim="800000"/>
            <a:headEnd type="none" w="sm" len="sm"/>
            <a:tailEnd type="none" w="sm" len="sm"/>
          </a:ln>
          <a:effectLst/>
        </p:spPr>
        <p:txBody>
          <a:bodyPr wrap="none">
            <a:spAutoFit/>
          </a:bodyPr>
          <a:lstStyle/>
          <a:p>
            <a:endParaRPr lang="el-GR" altLang="el-GR" sz="2400">
              <a:solidFill>
                <a:srgbClr val="FFFFFF"/>
              </a:solidFill>
              <a:latin typeface="Times New Roman" pitchFamily="18" charset="0"/>
            </a:endParaRPr>
          </a:p>
        </p:txBody>
      </p:sp>
      <p:grpSp>
        <p:nvGrpSpPr>
          <p:cNvPr id="181267" name="Group 19"/>
          <p:cNvGrpSpPr>
            <a:grpSpLocks/>
          </p:cNvGrpSpPr>
          <p:nvPr/>
        </p:nvGrpSpPr>
        <p:grpSpPr bwMode="auto">
          <a:xfrm>
            <a:off x="1981200" y="1752600"/>
            <a:ext cx="6096000" cy="2743200"/>
            <a:chOff x="1248" y="1104"/>
            <a:chExt cx="3840" cy="1728"/>
          </a:xfrm>
        </p:grpSpPr>
        <p:grpSp>
          <p:nvGrpSpPr>
            <p:cNvPr id="189454" name="Group 20"/>
            <p:cNvGrpSpPr>
              <a:grpSpLocks/>
            </p:cNvGrpSpPr>
            <p:nvPr/>
          </p:nvGrpSpPr>
          <p:grpSpPr bwMode="auto">
            <a:xfrm>
              <a:off x="1248" y="1344"/>
              <a:ext cx="3840" cy="1488"/>
              <a:chOff x="1440" y="1344"/>
              <a:chExt cx="3840" cy="1488"/>
            </a:xfrm>
          </p:grpSpPr>
          <p:sp>
            <p:nvSpPr>
              <p:cNvPr id="189456" name="Rectangle 21"/>
              <p:cNvSpPr>
                <a:spLocks noChangeArrowheads="1"/>
              </p:cNvSpPr>
              <p:nvPr/>
            </p:nvSpPr>
            <p:spPr bwMode="auto">
              <a:xfrm>
                <a:off x="1440" y="1968"/>
                <a:ext cx="1584"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57" name="Rectangle 22"/>
              <p:cNvSpPr>
                <a:spLocks noChangeArrowheads="1"/>
              </p:cNvSpPr>
              <p:nvPr/>
            </p:nvSpPr>
            <p:spPr bwMode="auto">
              <a:xfrm>
                <a:off x="2880" y="1344"/>
                <a:ext cx="240" cy="816"/>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58" name="Rectangle 23"/>
              <p:cNvSpPr>
                <a:spLocks noChangeArrowheads="1"/>
              </p:cNvSpPr>
              <p:nvPr/>
            </p:nvSpPr>
            <p:spPr bwMode="auto">
              <a:xfrm>
                <a:off x="2880" y="1344"/>
                <a:ext cx="1584"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59" name="Rectangle 24"/>
              <p:cNvSpPr>
                <a:spLocks noChangeArrowheads="1"/>
              </p:cNvSpPr>
              <p:nvPr/>
            </p:nvSpPr>
            <p:spPr bwMode="auto">
              <a:xfrm>
                <a:off x="4272" y="1344"/>
                <a:ext cx="240" cy="67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60" name="Rectangle 25"/>
              <p:cNvSpPr>
                <a:spLocks noChangeArrowheads="1"/>
              </p:cNvSpPr>
              <p:nvPr/>
            </p:nvSpPr>
            <p:spPr bwMode="auto">
              <a:xfrm>
                <a:off x="4272" y="1824"/>
                <a:ext cx="1008"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61" name="Rectangle 26"/>
              <p:cNvSpPr>
                <a:spLocks noChangeArrowheads="1"/>
              </p:cNvSpPr>
              <p:nvPr/>
            </p:nvSpPr>
            <p:spPr bwMode="auto">
              <a:xfrm>
                <a:off x="5040" y="1824"/>
                <a:ext cx="240" cy="1008"/>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9462" name="Rectangle 27"/>
              <p:cNvSpPr>
                <a:spLocks noChangeArrowheads="1"/>
              </p:cNvSpPr>
              <p:nvPr/>
            </p:nvSpPr>
            <p:spPr bwMode="auto">
              <a:xfrm>
                <a:off x="4032" y="2640"/>
                <a:ext cx="1008" cy="192"/>
              </a:xfrm>
              <a:prstGeom prst="rect">
                <a:avLst/>
              </a:prstGeom>
              <a:solidFill>
                <a:schemeClr val="accent1">
                  <a:alpha val="50195"/>
                </a:schemeClr>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grpSp>
        <p:sp>
          <p:nvSpPr>
            <p:cNvPr id="189455" name="Text Box 28"/>
            <p:cNvSpPr txBox="1">
              <a:spLocks noChangeArrowheads="1"/>
            </p:cNvSpPr>
            <p:nvPr/>
          </p:nvSpPr>
          <p:spPr bwMode="auto">
            <a:xfrm>
              <a:off x="2736" y="1104"/>
              <a:ext cx="1778" cy="288"/>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2. </a:t>
              </a:r>
              <a:r>
                <a:rPr lang="el-GR" altLang="el-GR" sz="2400" b="1">
                  <a:solidFill>
                    <a:srgbClr val="0000FF"/>
                  </a:solidFill>
                </a:rPr>
                <a:t>διεύθυνση ροης</a:t>
              </a:r>
              <a:endParaRPr lang="en-US" altLang="el-GR" sz="2400" b="1">
                <a:solidFill>
                  <a:srgbClr val="0000FF"/>
                </a:solidFill>
              </a:endParaRPr>
            </a:p>
          </p:txBody>
        </p:sp>
      </p:grpSp>
      <p:sp>
        <p:nvSpPr>
          <p:cNvPr id="189449" name="Rectangle 29"/>
          <p:cNvSpPr>
            <a:spLocks noChangeArrowheads="1"/>
          </p:cNvSpPr>
          <p:nvPr/>
        </p:nvSpPr>
        <p:spPr bwMode="auto">
          <a:xfrm>
            <a:off x="381000" y="5105400"/>
            <a:ext cx="7761288" cy="13716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ltLang="el-GR">
              <a:solidFill>
                <a:srgbClr val="FFFFFF"/>
              </a:solidFill>
            </a:endParaRPr>
          </a:p>
        </p:txBody>
      </p:sp>
      <p:sp>
        <p:nvSpPr>
          <p:cNvPr id="181278" name="Text Box 30"/>
          <p:cNvSpPr txBox="1">
            <a:spLocks noChangeArrowheads="1"/>
          </p:cNvSpPr>
          <p:nvPr/>
        </p:nvSpPr>
        <p:spPr bwMode="auto">
          <a:xfrm>
            <a:off x="539750" y="4919663"/>
            <a:ext cx="5564188"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4. </a:t>
            </a:r>
            <a:r>
              <a:rPr lang="el-GR" altLang="el-GR" sz="2400" b="1">
                <a:solidFill>
                  <a:srgbClr val="0000FF"/>
                </a:solidFill>
              </a:rPr>
              <a:t>Επιστροφή προϊόντων απόσταξης</a:t>
            </a:r>
            <a:endParaRPr lang="en-US" altLang="el-GR" sz="2400" b="1">
              <a:solidFill>
                <a:srgbClr val="0000FF"/>
              </a:solidFill>
            </a:endParaRPr>
          </a:p>
        </p:txBody>
      </p:sp>
      <p:sp>
        <p:nvSpPr>
          <p:cNvPr id="181279" name="Text Box 31"/>
          <p:cNvSpPr txBox="1">
            <a:spLocks noChangeArrowheads="1"/>
          </p:cNvSpPr>
          <p:nvPr/>
        </p:nvSpPr>
        <p:spPr bwMode="auto">
          <a:xfrm>
            <a:off x="539750" y="5300663"/>
            <a:ext cx="7459663"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5. </a:t>
            </a:r>
            <a:r>
              <a:rPr lang="el-GR" altLang="el-GR" sz="2400" b="1">
                <a:solidFill>
                  <a:srgbClr val="0000FF"/>
                </a:solidFill>
              </a:rPr>
              <a:t>Αστοχία αντλίας οδηγεί σε ΑΝΤΙΣΤΡΟΦΗ ΡΟΗΣ </a:t>
            </a:r>
            <a:endParaRPr lang="en-US" altLang="el-GR" sz="2400" b="1">
              <a:solidFill>
                <a:srgbClr val="0000FF"/>
              </a:solidFill>
            </a:endParaRPr>
          </a:p>
        </p:txBody>
      </p:sp>
      <p:sp>
        <p:nvSpPr>
          <p:cNvPr id="181280" name="Text Box 32"/>
          <p:cNvSpPr txBox="1">
            <a:spLocks noChangeArrowheads="1"/>
          </p:cNvSpPr>
          <p:nvPr/>
        </p:nvSpPr>
        <p:spPr bwMode="auto">
          <a:xfrm>
            <a:off x="539750" y="5681663"/>
            <a:ext cx="7305675"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6. </a:t>
            </a:r>
            <a:r>
              <a:rPr lang="el-GR" altLang="el-GR" sz="2400" b="1">
                <a:solidFill>
                  <a:srgbClr val="0000FF"/>
                </a:solidFill>
              </a:rPr>
              <a:t>Σωστή τοποθέτηση βάνας αποκλείει απόκλιση</a:t>
            </a:r>
            <a:endParaRPr lang="en-US" altLang="el-GR" sz="2400" b="1">
              <a:solidFill>
                <a:srgbClr val="0000FF"/>
              </a:solidFill>
            </a:endParaRPr>
          </a:p>
        </p:txBody>
      </p:sp>
      <p:sp>
        <p:nvSpPr>
          <p:cNvPr id="181281" name="Text Box 33"/>
          <p:cNvSpPr txBox="1">
            <a:spLocks noChangeArrowheads="1"/>
          </p:cNvSpPr>
          <p:nvPr/>
        </p:nvSpPr>
        <p:spPr bwMode="auto">
          <a:xfrm>
            <a:off x="539750" y="6062663"/>
            <a:ext cx="6683375" cy="457200"/>
          </a:xfrm>
          <a:prstGeom prst="rect">
            <a:avLst/>
          </a:prstGeom>
          <a:noFill/>
          <a:ln w="12700">
            <a:noFill/>
            <a:miter lim="800000"/>
            <a:headEnd type="none" w="sm" len="sm"/>
            <a:tailEnd type="none" w="sm" len="sm"/>
          </a:ln>
          <a:effectLst/>
        </p:spPr>
        <p:txBody>
          <a:bodyPr wrap="none">
            <a:spAutoFit/>
          </a:bodyPr>
          <a:lstStyle/>
          <a:p>
            <a:r>
              <a:rPr lang="en-US" altLang="el-GR" sz="2400" b="1">
                <a:solidFill>
                  <a:srgbClr val="0000FF"/>
                </a:solidFill>
              </a:rPr>
              <a:t>7. </a:t>
            </a:r>
            <a:r>
              <a:rPr lang="el-GR" altLang="el-GR" sz="2400" b="1">
                <a:solidFill>
                  <a:srgbClr val="0000FF"/>
                </a:solidFill>
              </a:rPr>
              <a:t>Μεταφορά βάνας ελέγχου πριν την αντλία</a:t>
            </a:r>
            <a:r>
              <a:rPr lang="en-US" altLang="el-GR" sz="2400" b="1">
                <a:solidFill>
                  <a:srgbClr val="0000FF"/>
                </a:solidFill>
              </a:rPr>
              <a:t> </a:t>
            </a:r>
          </a:p>
        </p:txBody>
      </p:sp>
    </p:spTree>
  </p:cSld>
  <p:clrMapOvr>
    <a:masterClrMapping/>
  </p:clrMapOvr>
  <p:transition advClick="0" advTm="1300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81264"/>
                                        </p:tgtEl>
                                        <p:attrNameLst>
                                          <p:attrName>style.visibility</p:attrName>
                                        </p:attrNameLst>
                                      </p:cBhvr>
                                      <p:to>
                                        <p:strVal val="visible"/>
                                      </p:to>
                                    </p:set>
                                    <p:anim calcmode="lin" valueType="num">
                                      <p:cBhvr additive="base">
                                        <p:cTn id="7" dur="500" fill="hold"/>
                                        <p:tgtEl>
                                          <p:spTgt spid="181264"/>
                                        </p:tgtEl>
                                        <p:attrNameLst>
                                          <p:attrName>ppt_x</p:attrName>
                                        </p:attrNameLst>
                                      </p:cBhvr>
                                      <p:tavLst>
                                        <p:tav tm="0">
                                          <p:val>
                                            <p:strVal val="1+#ppt_w/2"/>
                                          </p:val>
                                        </p:tav>
                                        <p:tav tm="100000">
                                          <p:val>
                                            <p:strVal val="#ppt_x"/>
                                          </p:val>
                                        </p:tav>
                                      </p:tavLst>
                                    </p:anim>
                                    <p:anim calcmode="lin" valueType="num">
                                      <p:cBhvr additive="base">
                                        <p:cTn id="8" dur="500" fill="hold"/>
                                        <p:tgtEl>
                                          <p:spTgt spid="18126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1267"/>
                                        </p:tgtEl>
                                        <p:attrNameLst>
                                          <p:attrName>style.visibility</p:attrName>
                                        </p:attrNameLst>
                                      </p:cBhvr>
                                      <p:to>
                                        <p:strVal val="visible"/>
                                      </p:to>
                                    </p:set>
                                    <p:anim calcmode="lin" valueType="num">
                                      <p:cBhvr additive="base">
                                        <p:cTn id="13" dur="500" fill="hold"/>
                                        <p:tgtEl>
                                          <p:spTgt spid="181267"/>
                                        </p:tgtEl>
                                        <p:attrNameLst>
                                          <p:attrName>ppt_x</p:attrName>
                                        </p:attrNameLst>
                                      </p:cBhvr>
                                      <p:tavLst>
                                        <p:tav tm="0">
                                          <p:val>
                                            <p:strVal val="0-#ppt_w/2"/>
                                          </p:val>
                                        </p:tav>
                                        <p:tav tm="100000">
                                          <p:val>
                                            <p:strVal val="#ppt_x"/>
                                          </p:val>
                                        </p:tav>
                                      </p:tavLst>
                                    </p:anim>
                                    <p:anim calcmode="lin" valueType="num">
                                      <p:cBhvr additive="base">
                                        <p:cTn id="14" dur="500" fill="hold"/>
                                        <p:tgtEl>
                                          <p:spTgt spid="1812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1265"/>
                                        </p:tgtEl>
                                        <p:attrNameLst>
                                          <p:attrName>style.visibility</p:attrName>
                                        </p:attrNameLst>
                                      </p:cBhvr>
                                      <p:to>
                                        <p:strVal val="visible"/>
                                      </p:to>
                                    </p:set>
                                    <p:anim calcmode="lin" valueType="num">
                                      <p:cBhvr additive="base">
                                        <p:cTn id="19" dur="500" fill="hold"/>
                                        <p:tgtEl>
                                          <p:spTgt spid="181265"/>
                                        </p:tgtEl>
                                        <p:attrNameLst>
                                          <p:attrName>ppt_x</p:attrName>
                                        </p:attrNameLst>
                                      </p:cBhvr>
                                      <p:tavLst>
                                        <p:tav tm="0">
                                          <p:val>
                                            <p:strVal val="0-#ppt_w/2"/>
                                          </p:val>
                                        </p:tav>
                                        <p:tav tm="100000">
                                          <p:val>
                                            <p:strVal val="#ppt_x"/>
                                          </p:val>
                                        </p:tav>
                                      </p:tavLst>
                                    </p:anim>
                                    <p:anim calcmode="lin" valueType="num">
                                      <p:cBhvr additive="base">
                                        <p:cTn id="20" dur="500" fill="hold"/>
                                        <p:tgtEl>
                                          <p:spTgt spid="18126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1278"/>
                                        </p:tgtEl>
                                        <p:attrNameLst>
                                          <p:attrName>style.visibility</p:attrName>
                                        </p:attrNameLst>
                                      </p:cBhvr>
                                      <p:to>
                                        <p:strVal val="visible"/>
                                      </p:to>
                                    </p:set>
                                    <p:anim calcmode="lin" valueType="num">
                                      <p:cBhvr additive="base">
                                        <p:cTn id="25" dur="500" fill="hold"/>
                                        <p:tgtEl>
                                          <p:spTgt spid="181278"/>
                                        </p:tgtEl>
                                        <p:attrNameLst>
                                          <p:attrName>ppt_x</p:attrName>
                                        </p:attrNameLst>
                                      </p:cBhvr>
                                      <p:tavLst>
                                        <p:tav tm="0">
                                          <p:val>
                                            <p:strVal val="0-#ppt_w/2"/>
                                          </p:val>
                                        </p:tav>
                                        <p:tav tm="100000">
                                          <p:val>
                                            <p:strVal val="#ppt_x"/>
                                          </p:val>
                                        </p:tav>
                                      </p:tavLst>
                                    </p:anim>
                                    <p:anim calcmode="lin" valueType="num">
                                      <p:cBhvr additive="base">
                                        <p:cTn id="26" dur="500" fill="hold"/>
                                        <p:tgtEl>
                                          <p:spTgt spid="18127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1279"/>
                                        </p:tgtEl>
                                        <p:attrNameLst>
                                          <p:attrName>style.visibility</p:attrName>
                                        </p:attrNameLst>
                                      </p:cBhvr>
                                      <p:to>
                                        <p:strVal val="visible"/>
                                      </p:to>
                                    </p:set>
                                    <p:anim calcmode="lin" valueType="num">
                                      <p:cBhvr additive="base">
                                        <p:cTn id="31" dur="500" fill="hold"/>
                                        <p:tgtEl>
                                          <p:spTgt spid="181279"/>
                                        </p:tgtEl>
                                        <p:attrNameLst>
                                          <p:attrName>ppt_x</p:attrName>
                                        </p:attrNameLst>
                                      </p:cBhvr>
                                      <p:tavLst>
                                        <p:tav tm="0">
                                          <p:val>
                                            <p:strVal val="0-#ppt_w/2"/>
                                          </p:val>
                                        </p:tav>
                                        <p:tav tm="100000">
                                          <p:val>
                                            <p:strVal val="#ppt_x"/>
                                          </p:val>
                                        </p:tav>
                                      </p:tavLst>
                                    </p:anim>
                                    <p:anim calcmode="lin" valueType="num">
                                      <p:cBhvr additive="base">
                                        <p:cTn id="32" dur="500" fill="hold"/>
                                        <p:tgtEl>
                                          <p:spTgt spid="1812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1280"/>
                                        </p:tgtEl>
                                        <p:attrNameLst>
                                          <p:attrName>style.visibility</p:attrName>
                                        </p:attrNameLst>
                                      </p:cBhvr>
                                      <p:to>
                                        <p:strVal val="visible"/>
                                      </p:to>
                                    </p:set>
                                    <p:anim calcmode="lin" valueType="num">
                                      <p:cBhvr additive="base">
                                        <p:cTn id="37" dur="500" fill="hold"/>
                                        <p:tgtEl>
                                          <p:spTgt spid="181280"/>
                                        </p:tgtEl>
                                        <p:attrNameLst>
                                          <p:attrName>ppt_x</p:attrName>
                                        </p:attrNameLst>
                                      </p:cBhvr>
                                      <p:tavLst>
                                        <p:tav tm="0">
                                          <p:val>
                                            <p:strVal val="0-#ppt_w/2"/>
                                          </p:val>
                                        </p:tav>
                                        <p:tav tm="100000">
                                          <p:val>
                                            <p:strVal val="#ppt_x"/>
                                          </p:val>
                                        </p:tav>
                                      </p:tavLst>
                                    </p:anim>
                                    <p:anim calcmode="lin" valueType="num">
                                      <p:cBhvr additive="base">
                                        <p:cTn id="38" dur="500" fill="hold"/>
                                        <p:tgtEl>
                                          <p:spTgt spid="18128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1281"/>
                                        </p:tgtEl>
                                        <p:attrNameLst>
                                          <p:attrName>style.visibility</p:attrName>
                                        </p:attrNameLst>
                                      </p:cBhvr>
                                      <p:to>
                                        <p:strVal val="visible"/>
                                      </p:to>
                                    </p:set>
                                    <p:anim calcmode="lin" valueType="num">
                                      <p:cBhvr additive="base">
                                        <p:cTn id="43" dur="500" fill="hold"/>
                                        <p:tgtEl>
                                          <p:spTgt spid="181281"/>
                                        </p:tgtEl>
                                        <p:attrNameLst>
                                          <p:attrName>ppt_x</p:attrName>
                                        </p:attrNameLst>
                                      </p:cBhvr>
                                      <p:tavLst>
                                        <p:tav tm="0">
                                          <p:val>
                                            <p:strVal val="0-#ppt_w/2"/>
                                          </p:val>
                                        </p:tav>
                                        <p:tav tm="100000">
                                          <p:val>
                                            <p:strVal val="#ppt_x"/>
                                          </p:val>
                                        </p:tav>
                                      </p:tavLst>
                                    </p:anim>
                                    <p:anim calcmode="lin" valueType="num">
                                      <p:cBhvr additive="base">
                                        <p:cTn id="44" dur="500" fill="hold"/>
                                        <p:tgtEl>
                                          <p:spTgt spid="181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4" grpId="0" autoUpdateAnimBg="0"/>
      <p:bldP spid="181265" grpId="0" autoUpdateAnimBg="0"/>
      <p:bldP spid="181278" grpId="0" autoUpdateAnimBg="0"/>
      <p:bldP spid="181279" grpId="0" autoUpdateAnimBg="0"/>
      <p:bldP spid="181280" grpId="0" autoUpdateAnimBg="0"/>
      <p:bldP spid="18128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0"/>
            <a:ext cx="8964613" cy="981075"/>
          </a:xfrm>
        </p:spPr>
        <p:txBody>
          <a:bodyPr/>
          <a:lstStyle/>
          <a:p>
            <a:pPr eaLnBrk="1" hangingPunct="1">
              <a:defRPr/>
            </a:pPr>
            <a:r>
              <a:rPr lang="el-GR" altLang="el-GR" sz="4800" b="1" i="1" smtClean="0"/>
              <a:t>Βασικές Παραδοχές</a:t>
            </a:r>
            <a:r>
              <a:rPr lang="en-US" altLang="el-GR" sz="4800" b="1" i="1" smtClean="0"/>
              <a:t> HAZOP</a:t>
            </a:r>
          </a:p>
        </p:txBody>
      </p:sp>
      <p:sp>
        <p:nvSpPr>
          <p:cNvPr id="179203" name="Rectangle 3"/>
          <p:cNvSpPr>
            <a:spLocks noGrp="1" noChangeArrowheads="1"/>
          </p:cNvSpPr>
          <p:nvPr>
            <p:ph type="body" idx="1"/>
          </p:nvPr>
        </p:nvSpPr>
        <p:spPr>
          <a:xfrm>
            <a:off x="0" y="908050"/>
            <a:ext cx="9144000" cy="5949950"/>
          </a:xfrm>
        </p:spPr>
        <p:txBody>
          <a:bodyPr/>
          <a:lstStyle/>
          <a:p>
            <a:pPr eaLnBrk="1" hangingPunct="1">
              <a:lnSpc>
                <a:spcPct val="85000"/>
              </a:lnSpc>
              <a:spcBef>
                <a:spcPct val="10000"/>
              </a:spcBef>
              <a:defRPr/>
            </a:pPr>
            <a:r>
              <a:rPr lang="el-GR" altLang="el-GR" sz="3100" b="1" i="1" smtClean="0">
                <a:effectLst>
                  <a:outerShdw blurRad="38100" dist="38100" dir="2700000" algn="tl">
                    <a:srgbClr val="000000"/>
                  </a:outerShdw>
                </a:effectLst>
              </a:rPr>
              <a:t>Οι κίνδυνοι μπορούν να αναγνωρισθούν και προσδιορισθούν με προσεκτικό έλεγχο</a:t>
            </a:r>
            <a:endParaRPr lang="en-US" altLang="el-GR" sz="3100" b="1" i="1" smtClean="0">
              <a:effectLst>
                <a:outerShdw blurRad="38100" dist="38100" dir="2700000" algn="tl">
                  <a:srgbClr val="000000"/>
                </a:outerShdw>
              </a:effectLst>
            </a:endParaRPr>
          </a:p>
          <a:p>
            <a:pPr eaLnBrk="1" hangingPunct="1">
              <a:lnSpc>
                <a:spcPct val="85000"/>
              </a:lnSpc>
              <a:spcBef>
                <a:spcPct val="10000"/>
              </a:spcBef>
              <a:defRPr/>
            </a:pPr>
            <a:r>
              <a:rPr lang="el-GR" altLang="el-GR" sz="3100" b="1" i="1" smtClean="0">
                <a:effectLst>
                  <a:outerShdw blurRad="38100" dist="38100" dir="2700000" algn="tl">
                    <a:srgbClr val="000000"/>
                  </a:outerShdw>
                </a:effectLst>
              </a:rPr>
              <a:t>Εγκαταστάσεις σχεδιασμένες, κατασκευασμένες και λειτουργούσες με τα κατάλληλα </a:t>
            </a:r>
            <a:r>
              <a:rPr lang="en-US" altLang="el-GR" sz="3100" b="1" i="1" smtClean="0">
                <a:effectLst>
                  <a:outerShdw blurRad="38100" dist="38100" dir="2700000" algn="tl">
                    <a:srgbClr val="000000"/>
                  </a:outerShdw>
                </a:effectLst>
              </a:rPr>
              <a:t>standards</a:t>
            </a:r>
            <a:r>
              <a:rPr lang="el-GR" altLang="el-GR" sz="3100" b="1" i="1" smtClean="0">
                <a:effectLst>
                  <a:outerShdw blurRad="38100" dist="38100" dir="2700000" algn="tl">
                    <a:srgbClr val="000000"/>
                  </a:outerShdw>
                </a:effectLst>
              </a:rPr>
              <a:t>  δεν θα υποφέρουν από απώλεια περιεχομένου αν παραμένει η λειτουργία εντός προδιαγραφεισών παραμέτρων</a:t>
            </a:r>
          </a:p>
          <a:p>
            <a:pPr eaLnBrk="1" hangingPunct="1">
              <a:lnSpc>
                <a:spcPct val="85000"/>
              </a:lnSpc>
              <a:spcBef>
                <a:spcPct val="10000"/>
              </a:spcBef>
              <a:defRPr/>
            </a:pPr>
            <a:r>
              <a:rPr lang="el-GR" altLang="el-GR" sz="3100" b="1" i="1" smtClean="0">
                <a:effectLst>
                  <a:outerShdw blurRad="38100" dist="38100" dir="2700000" algn="tl">
                    <a:srgbClr val="000000"/>
                  </a:outerShdw>
                </a:effectLst>
              </a:rPr>
              <a:t>Οι κίνδυνοι μπορούν να ελεγχθούν με συνδυασμό διαδικασιών και εξοπλισμού, που είναι κρίσιμες για την ασφάλεια</a:t>
            </a:r>
            <a:endParaRPr lang="en-US" altLang="el-GR" sz="3100" b="1" i="1" smtClean="0">
              <a:effectLst>
                <a:outerShdw blurRad="38100" dist="38100" dir="2700000" algn="tl">
                  <a:srgbClr val="000000"/>
                </a:outerShdw>
              </a:effectLst>
            </a:endParaRPr>
          </a:p>
          <a:p>
            <a:pPr eaLnBrk="1" hangingPunct="1">
              <a:lnSpc>
                <a:spcPct val="85000"/>
              </a:lnSpc>
              <a:spcBef>
                <a:spcPct val="10000"/>
              </a:spcBef>
              <a:defRPr/>
            </a:pPr>
            <a:r>
              <a:rPr lang="el-GR" altLang="el-GR" sz="3100" b="1" i="1" smtClean="0">
                <a:effectLst>
                  <a:outerShdw blurRad="38100" dist="38100" dir="2700000" algn="tl">
                    <a:srgbClr val="000000"/>
                  </a:outerShdw>
                </a:effectLst>
              </a:rPr>
              <a:t>Δεν μπορεί να υπολογισθούν αποκλίσεις σε πάνω από έναν κόμβο</a:t>
            </a:r>
            <a:endParaRPr lang="en-US" altLang="el-GR" sz="3100" b="1" i="1" smtClean="0">
              <a:effectLst>
                <a:outerShdw blurRad="38100" dist="38100" dir="2700000" algn="tl">
                  <a:srgbClr val="000000"/>
                </a:outerShdw>
              </a:effectLst>
            </a:endParaRPr>
          </a:p>
          <a:p>
            <a:pPr eaLnBrk="1" hangingPunct="1">
              <a:lnSpc>
                <a:spcPct val="85000"/>
              </a:lnSpc>
              <a:spcBef>
                <a:spcPct val="10000"/>
              </a:spcBef>
              <a:defRPr/>
            </a:pPr>
            <a:r>
              <a:rPr lang="el-GR" altLang="el-GR" sz="3100" b="1" i="1" smtClean="0">
                <a:effectLst>
                  <a:outerShdw blurRad="38100" dist="38100" dir="2700000" algn="tl">
                    <a:srgbClr val="000000"/>
                  </a:outerShdw>
                </a:effectLst>
              </a:rPr>
              <a:t>Η </a:t>
            </a:r>
            <a:r>
              <a:rPr lang="en-US" altLang="el-GR" sz="3100" b="1" i="1" smtClean="0">
                <a:effectLst>
                  <a:outerShdw blurRad="38100" dist="38100" dir="2700000" algn="tl">
                    <a:srgbClr val="000000"/>
                  </a:outerShdw>
                </a:effectLst>
              </a:rPr>
              <a:t>HAZOP </a:t>
            </a:r>
            <a:r>
              <a:rPr lang="el-GR" altLang="el-GR" sz="3100" b="1" i="1" smtClean="0">
                <a:effectLst>
                  <a:outerShdw blurRad="38100" dist="38100" dir="2700000" algn="tl">
                    <a:srgbClr val="000000"/>
                  </a:outerShdw>
                </a:effectLst>
              </a:rPr>
              <a:t>εκπονήθηκε με καλή πίστη </a:t>
            </a:r>
            <a:r>
              <a:rPr lang="en-US" altLang="el-GR" sz="3100" b="1" i="1" smtClean="0">
                <a:effectLst>
                  <a:outerShdw blurRad="38100" dist="38100" dir="2700000" algn="tl">
                    <a:srgbClr val="000000"/>
                  </a:outerShdw>
                </a:effectLst>
              </a:rPr>
              <a:t>-</a:t>
            </a:r>
            <a:r>
              <a:rPr lang="el-GR" altLang="el-GR" sz="3100" b="1" i="1" smtClean="0">
                <a:effectLst>
                  <a:outerShdw blurRad="38100" dist="38100" dir="2700000" algn="tl">
                    <a:srgbClr val="000000"/>
                  </a:outerShdw>
                </a:effectLst>
              </a:rPr>
              <a:t> ανοιχτό μυαλό από τα αρμόδια μέρη</a:t>
            </a:r>
            <a:endParaRPr lang="en-US" altLang="el-GR" sz="3100" b="1" i="1" smtClean="0">
              <a:effectLst>
                <a:outerShdw blurRad="38100" dist="38100" dir="2700000" algn="tl">
                  <a:srgbClr val="000000"/>
                </a:outerShdw>
              </a:effectLst>
            </a:endParaRPr>
          </a:p>
        </p:txBody>
      </p:sp>
    </p:spTree>
  </p:cSld>
  <p:clrMapOvr>
    <a:masterClrMapping/>
  </p:clrMapOvr>
  <p:transition advClick="0" advTm="32000">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8964613" cy="981075"/>
          </a:xfrm>
        </p:spPr>
        <p:txBody>
          <a:bodyPr/>
          <a:lstStyle/>
          <a:p>
            <a:pPr eaLnBrk="1" hangingPunct="1">
              <a:defRPr/>
            </a:pPr>
            <a:r>
              <a:rPr lang="en-US" altLang="el-GR" sz="4800" b="1" i="1" smtClean="0"/>
              <a:t>HAZOP – </a:t>
            </a:r>
            <a:r>
              <a:rPr lang="el-GR" altLang="el-GR" sz="4800" b="1" i="1" smtClean="0"/>
              <a:t>Υπέρ και κατά</a:t>
            </a:r>
            <a:endParaRPr lang="en-US" altLang="el-GR" sz="4800" b="1" i="1" smtClean="0"/>
          </a:p>
        </p:txBody>
      </p:sp>
      <p:sp>
        <p:nvSpPr>
          <p:cNvPr id="180227" name="Rectangle 3"/>
          <p:cNvSpPr>
            <a:spLocks noGrp="1" noChangeArrowheads="1"/>
          </p:cNvSpPr>
          <p:nvPr>
            <p:ph type="body" idx="1"/>
          </p:nvPr>
        </p:nvSpPr>
        <p:spPr>
          <a:xfrm>
            <a:off x="0" y="908050"/>
            <a:ext cx="9144000" cy="5949950"/>
          </a:xfrm>
        </p:spPr>
        <p:txBody>
          <a:bodyPr/>
          <a:lstStyle/>
          <a:p>
            <a:pPr algn="ctr" eaLnBrk="1" hangingPunct="1">
              <a:lnSpc>
                <a:spcPct val="70000"/>
              </a:lnSpc>
              <a:buFont typeface="Wingdings" pitchFamily="2" charset="2"/>
              <a:buNone/>
              <a:defRPr/>
            </a:pPr>
            <a:r>
              <a:rPr lang="el-GR" altLang="el-GR" sz="4400" b="1" smtClean="0">
                <a:solidFill>
                  <a:srgbClr val="FFFF00"/>
                </a:solidFill>
                <a:effectLst>
                  <a:outerShdw blurRad="38100" dist="38100" dir="2700000" algn="tl">
                    <a:srgbClr val="000000"/>
                  </a:outerShdw>
                </a:effectLst>
                <a:latin typeface="Tahoma" pitchFamily="34" charset="0"/>
              </a:rPr>
              <a:t>ΥΠΕΡ</a:t>
            </a:r>
          </a:p>
          <a:p>
            <a:pPr eaLnBrk="1" hangingPunct="1">
              <a:lnSpc>
                <a:spcPct val="85000"/>
              </a:lnSpc>
              <a:spcBef>
                <a:spcPct val="10000"/>
              </a:spcBef>
              <a:defRPr/>
            </a:pPr>
            <a:r>
              <a:rPr lang="el-GR" altLang="el-GR" sz="2800" smtClean="0"/>
              <a:t>Δημιουργική - προσαρμόσιμη</a:t>
            </a:r>
            <a:endParaRPr lang="en-US" altLang="el-GR" sz="2800" smtClean="0"/>
          </a:p>
          <a:p>
            <a:pPr eaLnBrk="1" hangingPunct="1">
              <a:lnSpc>
                <a:spcPct val="85000"/>
              </a:lnSpc>
              <a:spcBef>
                <a:spcPct val="10000"/>
              </a:spcBef>
              <a:defRPr/>
            </a:pPr>
            <a:r>
              <a:rPr lang="el-GR" altLang="el-GR" sz="2800" smtClean="0"/>
              <a:t>Άρτια-πλήρης, αναγνωρίζει όλους τους κινδύνους της παραγωγικής διαδικασίας</a:t>
            </a:r>
          </a:p>
          <a:p>
            <a:pPr eaLnBrk="1" hangingPunct="1">
              <a:lnSpc>
                <a:spcPct val="85000"/>
              </a:lnSpc>
              <a:spcBef>
                <a:spcPct val="10000"/>
              </a:spcBef>
              <a:defRPr/>
            </a:pPr>
            <a:r>
              <a:rPr lang="el-GR" altLang="el-GR" sz="2800" smtClean="0"/>
              <a:t>Ακριβής και δομημένη, αλλά και ευμετάβλητη</a:t>
            </a:r>
            <a:endParaRPr lang="en-US" altLang="el-GR" sz="2800" smtClean="0"/>
          </a:p>
          <a:p>
            <a:pPr eaLnBrk="1" hangingPunct="1">
              <a:lnSpc>
                <a:spcPct val="85000"/>
              </a:lnSpc>
              <a:spcBef>
                <a:spcPct val="10000"/>
              </a:spcBef>
              <a:defRPr/>
            </a:pPr>
            <a:r>
              <a:rPr lang="el-GR" altLang="el-GR" sz="2800" smtClean="0"/>
              <a:t>Αναγνωρίζει θέματα ασφάλειας και λειτουργικότητας</a:t>
            </a:r>
            <a:endParaRPr lang="en-US" altLang="el-GR" sz="2800" smtClean="0"/>
          </a:p>
          <a:p>
            <a:pPr algn="ctr" eaLnBrk="1" hangingPunct="1">
              <a:lnSpc>
                <a:spcPct val="70000"/>
              </a:lnSpc>
              <a:buFont typeface="Wingdings" pitchFamily="2" charset="2"/>
              <a:buNone/>
              <a:defRPr/>
            </a:pPr>
            <a:r>
              <a:rPr lang="el-GR" altLang="el-GR" sz="4400" b="1" smtClean="0">
                <a:solidFill>
                  <a:srgbClr val="FFFF00"/>
                </a:solidFill>
                <a:effectLst>
                  <a:outerShdw blurRad="38100" dist="38100" dir="2700000" algn="tl">
                    <a:srgbClr val="000000"/>
                  </a:outerShdw>
                </a:effectLst>
                <a:latin typeface="Tahoma" pitchFamily="34" charset="0"/>
              </a:rPr>
              <a:t>ΚΑΤΑ</a:t>
            </a:r>
          </a:p>
          <a:p>
            <a:pPr eaLnBrk="1" hangingPunct="1">
              <a:lnSpc>
                <a:spcPct val="85000"/>
              </a:lnSpc>
              <a:spcBef>
                <a:spcPct val="10000"/>
              </a:spcBef>
              <a:buFont typeface="Wingdings" pitchFamily="2" charset="2"/>
              <a:buNone/>
              <a:defRPr/>
            </a:pPr>
            <a:r>
              <a:rPr lang="el-GR" altLang="el-GR" sz="2800" smtClean="0"/>
              <a:t>Απαιτεί πολύ χρόνο </a:t>
            </a:r>
            <a:r>
              <a:rPr lang="en-US" altLang="el-GR" sz="2800" smtClean="0"/>
              <a:t>(</a:t>
            </a:r>
            <a:r>
              <a:rPr lang="el-GR" altLang="el-GR" sz="2800" smtClean="0"/>
              <a:t>περιλαμβάνει και την λειτουργικότητα</a:t>
            </a:r>
            <a:r>
              <a:rPr lang="en-US" altLang="el-GR" sz="2800" smtClean="0"/>
              <a:t>)</a:t>
            </a:r>
            <a:endParaRPr lang="el-GR" altLang="el-GR" sz="2800" smtClean="0"/>
          </a:p>
          <a:p>
            <a:pPr eaLnBrk="1" hangingPunct="1">
              <a:lnSpc>
                <a:spcPct val="85000"/>
              </a:lnSpc>
              <a:spcBef>
                <a:spcPct val="10000"/>
              </a:spcBef>
              <a:defRPr/>
            </a:pPr>
            <a:r>
              <a:rPr lang="el-GR" altLang="el-GR" sz="2800" smtClean="0"/>
              <a:t>Προϋποθέτει την ύπαρξη κατάλληλων ατόμων κατά την κατάρτισή της (έμπειρη διεπιστημονική ομάδα)</a:t>
            </a:r>
            <a:endParaRPr lang="en-US" altLang="el-GR" sz="2800" smtClean="0"/>
          </a:p>
          <a:p>
            <a:pPr eaLnBrk="1" hangingPunct="1">
              <a:lnSpc>
                <a:spcPct val="85000"/>
              </a:lnSpc>
              <a:spcBef>
                <a:spcPct val="10000"/>
              </a:spcBef>
              <a:defRPr/>
            </a:pPr>
            <a:r>
              <a:rPr lang="el-GR" altLang="el-GR" sz="2800" smtClean="0"/>
              <a:t>Δεν διακρίνει μεταξύ γεγονότων χαμηλής πιθανότητας, υψηλών επιπτώσεων και αντίστροφα</a:t>
            </a:r>
          </a:p>
          <a:p>
            <a:pPr eaLnBrk="1" hangingPunct="1">
              <a:lnSpc>
                <a:spcPct val="85000"/>
              </a:lnSpc>
              <a:spcBef>
                <a:spcPct val="10000"/>
              </a:spcBef>
              <a:defRPr/>
            </a:pPr>
            <a:r>
              <a:rPr lang="el-GR" altLang="el-GR" sz="2800" smtClean="0"/>
              <a:t>Δεν μπορούν να υπολογισθούν αποκλίσεις σε πάνω από έναν κόμβο</a:t>
            </a:r>
            <a:endParaRPr lang="en-US" altLang="el-GR" sz="2800" smtClean="0"/>
          </a:p>
        </p:txBody>
      </p:sp>
    </p:spTree>
  </p:cSld>
  <p:clrMapOvr>
    <a:masterClrMapping/>
  </p:clrMapOvr>
  <p:transition advClick="0" advTm="35000">
    <p:checke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50825" y="188913"/>
            <a:ext cx="8080375" cy="1143000"/>
          </a:xfrm>
        </p:spPr>
        <p:txBody>
          <a:bodyPr/>
          <a:lstStyle/>
          <a:p>
            <a:pPr eaLnBrk="1" hangingPunct="1">
              <a:defRPr/>
            </a:pPr>
            <a:r>
              <a:rPr lang="el-GR" altLang="el-GR" sz="4000" smtClean="0"/>
              <a:t>Ανάλυση δένδρου γεγονότων</a:t>
            </a:r>
            <a:br>
              <a:rPr lang="el-GR" altLang="el-GR" sz="4000" smtClean="0"/>
            </a:br>
            <a:r>
              <a:rPr lang="el-GR" altLang="el-GR" sz="4000" smtClean="0"/>
              <a:t>(</a:t>
            </a:r>
            <a:r>
              <a:rPr lang="en-US" altLang="el-GR" sz="4000" smtClean="0"/>
              <a:t>Fault Tree Analysis</a:t>
            </a:r>
            <a:r>
              <a:rPr lang="el-GR" altLang="el-GR" sz="4000" smtClean="0"/>
              <a:t>)</a:t>
            </a:r>
            <a:endParaRPr lang="en-US" altLang="el-GR" sz="4000" smtClean="0"/>
          </a:p>
        </p:txBody>
      </p:sp>
      <p:sp>
        <p:nvSpPr>
          <p:cNvPr id="189443" name="Rectangle 3"/>
          <p:cNvSpPr>
            <a:spLocks noGrp="1" noChangeArrowheads="1"/>
          </p:cNvSpPr>
          <p:nvPr>
            <p:ph type="body" idx="1"/>
          </p:nvPr>
        </p:nvSpPr>
        <p:spPr>
          <a:xfrm>
            <a:off x="179388" y="1628775"/>
            <a:ext cx="8964612" cy="5229225"/>
          </a:xfrm>
        </p:spPr>
        <p:txBody>
          <a:bodyPr/>
          <a:lstStyle/>
          <a:p>
            <a:pPr eaLnBrk="1" hangingPunct="1">
              <a:defRPr/>
            </a:pPr>
            <a:r>
              <a:rPr lang="el-GR" altLang="el-GR" b="1" i="1" smtClean="0">
                <a:effectLst>
                  <a:outerShdw blurRad="38100" dist="38100" dir="2700000" algn="tl">
                    <a:srgbClr val="000000"/>
                  </a:outerShdw>
                </a:effectLst>
              </a:rPr>
              <a:t>Γραφική μέθοδος που ξεκινάει από ένα επικίνδυνο γεγονός και προχωρά προς τα πίσω ώστε να προσδιορίσει τις αιτίες του αρχικού γεγονότος</a:t>
            </a:r>
            <a:endParaRPr lang="en-US" altLang="el-GR" b="1" i="1" smtClean="0">
              <a:effectLst>
                <a:outerShdw blurRad="38100" dist="38100" dir="2700000" algn="tl">
                  <a:srgbClr val="000000"/>
                </a:outerShdw>
              </a:effectLst>
            </a:endParaRPr>
          </a:p>
          <a:p>
            <a:pPr eaLnBrk="1" hangingPunct="1">
              <a:defRPr/>
            </a:pPr>
            <a:endParaRPr lang="en-US" altLang="el-GR" sz="1600" b="1" i="1" smtClean="0">
              <a:effectLst>
                <a:outerShdw blurRad="38100" dist="38100" dir="2700000" algn="tl">
                  <a:srgbClr val="000000"/>
                </a:outerShdw>
              </a:effectLst>
            </a:endParaRPr>
          </a:p>
          <a:p>
            <a:pPr eaLnBrk="1" hangingPunct="1">
              <a:defRPr/>
            </a:pPr>
            <a:r>
              <a:rPr lang="el-GR" altLang="el-GR" b="1" i="1" smtClean="0">
                <a:effectLst>
                  <a:outerShdw blurRad="38100" dist="38100" dir="2700000" algn="tl">
                    <a:srgbClr val="000000"/>
                  </a:outerShdw>
                </a:effectLst>
              </a:rPr>
              <a:t>Ανάλυση από πάνω προς τα κάτω</a:t>
            </a:r>
            <a:endParaRPr lang="en-US" altLang="el-GR" b="1" i="1" smtClean="0">
              <a:effectLst>
                <a:outerShdw blurRad="38100" dist="38100" dir="2700000" algn="tl">
                  <a:srgbClr val="000000"/>
                </a:outerShdw>
              </a:effectLst>
            </a:endParaRPr>
          </a:p>
          <a:p>
            <a:pPr eaLnBrk="1" hangingPunct="1">
              <a:defRPr/>
            </a:pPr>
            <a:endParaRPr lang="en-US" altLang="el-GR" sz="1600" b="1" i="1" smtClean="0">
              <a:effectLst>
                <a:outerShdw blurRad="38100" dist="38100" dir="2700000" algn="tl">
                  <a:srgbClr val="000000"/>
                </a:outerShdw>
              </a:effectLst>
            </a:endParaRPr>
          </a:p>
          <a:p>
            <a:pPr eaLnBrk="1" hangingPunct="1">
              <a:defRPr/>
            </a:pPr>
            <a:r>
              <a:rPr lang="el-GR" altLang="el-GR" b="1" i="1" smtClean="0">
                <a:effectLst>
                  <a:outerShdw blurRad="38100" dist="38100" dir="2700000" algn="tl">
                    <a:srgbClr val="000000"/>
                  </a:outerShdw>
                </a:effectLst>
              </a:rPr>
              <a:t>Τα ενδιάμεσα γεγονότα συσχετίζονται με το αρχικό με την χρήση λογικών λειτουργιών όπως το ΚΑΙ και το Ή (</a:t>
            </a:r>
            <a:r>
              <a:rPr lang="en-US" altLang="el-GR" b="1" i="1" smtClean="0">
                <a:effectLst>
                  <a:outerShdw blurRad="38100" dist="38100" dir="2700000" algn="tl">
                    <a:srgbClr val="000000"/>
                  </a:outerShdw>
                </a:effectLst>
              </a:rPr>
              <a:t>AND </a:t>
            </a:r>
            <a:r>
              <a:rPr lang="el-GR" altLang="el-GR" b="1" i="1" smtClean="0">
                <a:effectLst>
                  <a:outerShdw blurRad="38100" dist="38100" dir="2700000" algn="tl">
                    <a:srgbClr val="000000"/>
                  </a:outerShdw>
                </a:effectLst>
              </a:rPr>
              <a:t>-</a:t>
            </a:r>
            <a:r>
              <a:rPr lang="en-US" altLang="el-GR" b="1" i="1" smtClean="0">
                <a:effectLst>
                  <a:outerShdw blurRad="38100" dist="38100" dir="2700000" algn="tl">
                    <a:srgbClr val="000000"/>
                  </a:outerShdw>
                </a:effectLst>
              </a:rPr>
              <a:t> OR</a:t>
            </a:r>
            <a:r>
              <a:rPr lang="el-GR" altLang="el-GR" b="1" i="1" smtClean="0">
                <a:effectLst>
                  <a:outerShdw blurRad="38100" dist="38100" dir="2700000" algn="tl">
                    <a:srgbClr val="000000"/>
                  </a:outerShdw>
                </a:effectLst>
              </a:rPr>
              <a:t>)</a:t>
            </a:r>
            <a:r>
              <a:rPr lang="en-US" altLang="el-GR" b="1" i="1" smtClean="0">
                <a:effectLst>
                  <a:outerShdw blurRad="38100" dist="38100" dir="2700000" algn="tl">
                    <a:srgbClr val="000000"/>
                  </a:outerShdw>
                </a:effectLst>
              </a:rPr>
              <a:t>.</a:t>
            </a:r>
          </a:p>
        </p:txBody>
      </p:sp>
    </p:spTree>
  </p:cSld>
  <p:clrMapOvr>
    <a:masterClrMapping/>
  </p:clrMapOvr>
  <p:transition advClick="0" advTm="20000">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260350"/>
            <a:ext cx="8080375" cy="1143000"/>
          </a:xfrm>
        </p:spPr>
        <p:txBody>
          <a:bodyPr/>
          <a:lstStyle/>
          <a:p>
            <a:pPr eaLnBrk="1" hangingPunct="1">
              <a:defRPr/>
            </a:pPr>
            <a:r>
              <a:rPr lang="en-US" altLang="el-GR" smtClean="0"/>
              <a:t>FTA</a:t>
            </a:r>
          </a:p>
        </p:txBody>
      </p:sp>
      <p:pic>
        <p:nvPicPr>
          <p:cNvPr id="193539" name="Picture 3"/>
          <p:cNvPicPr>
            <a:picLocks noGrp="1" noChangeAspect="1" noChangeArrowheads="1"/>
          </p:cNvPicPr>
          <p:nvPr>
            <p:ph idx="1"/>
          </p:nvPr>
        </p:nvPicPr>
        <p:blipFill>
          <a:blip r:embed="rId2" cstate="print"/>
          <a:srcRect/>
          <a:stretch>
            <a:fillRect/>
          </a:stretch>
        </p:blipFill>
        <p:spPr>
          <a:xfrm>
            <a:off x="1258888" y="0"/>
            <a:ext cx="7885112" cy="6858000"/>
          </a:xfrm>
        </p:spPr>
      </p:pic>
    </p:spTree>
  </p:cSld>
  <p:clrMapOvr>
    <a:masterClrMapping/>
  </p:clrMapOvr>
  <p:transition advClick="0" advTm="10000">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15000">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0" y="0"/>
            <a:ext cx="9144000" cy="1492250"/>
          </a:xfrm>
        </p:spPr>
        <p:txBody>
          <a:bodyPr/>
          <a:lstStyle/>
          <a:p>
            <a:pPr eaLnBrk="1" hangingPunct="1">
              <a:defRPr/>
            </a:pPr>
            <a:r>
              <a:rPr lang="el-GR" altLang="el-GR" sz="4800" b="1" i="1" smtClean="0"/>
              <a:t>Ανάλυση δένδρου γεγονότων</a:t>
            </a:r>
            <a:br>
              <a:rPr lang="el-GR" altLang="el-GR" sz="4800" b="1" i="1" smtClean="0"/>
            </a:br>
            <a:r>
              <a:rPr lang="en-US" altLang="el-GR" sz="4800" b="1" i="1" smtClean="0"/>
              <a:t>Fault Tree Analysis</a:t>
            </a:r>
          </a:p>
        </p:txBody>
      </p:sp>
      <p:sp>
        <p:nvSpPr>
          <p:cNvPr id="191491" name="Rectangle 3"/>
          <p:cNvSpPr>
            <a:spLocks noGrp="1" noChangeArrowheads="1"/>
          </p:cNvSpPr>
          <p:nvPr>
            <p:ph type="body" idx="1"/>
          </p:nvPr>
        </p:nvSpPr>
        <p:spPr>
          <a:xfrm>
            <a:off x="0" y="2133600"/>
            <a:ext cx="9144000" cy="4724400"/>
          </a:xfrm>
        </p:spPr>
        <p:txBody>
          <a:bodyPr/>
          <a:lstStyle/>
          <a:p>
            <a:pPr eaLnBrk="1" hangingPunct="1">
              <a:defRPr/>
            </a:pPr>
            <a:r>
              <a:rPr lang="el-GR" altLang="el-GR" b="1" i="1" smtClean="0">
                <a:effectLst>
                  <a:outerShdw blurRad="38100" dist="38100" dir="2700000" algn="tl">
                    <a:srgbClr val="000000"/>
                  </a:outerShdw>
                </a:effectLst>
              </a:rPr>
              <a:t>Παρέχει μια ανιχνεύσιμη, λογική, ποσοτική αναπαράσταση των αιτίων, επιπτώσεων και συνδυασμών γεγονότων</a:t>
            </a:r>
            <a:endParaRPr lang="en-US" altLang="el-GR" b="1" i="1" smtClean="0">
              <a:effectLst>
                <a:outerShdw blurRad="38100" dist="38100" dir="2700000" algn="tl">
                  <a:srgbClr val="000000"/>
                </a:outerShdw>
              </a:effectLst>
            </a:endParaRPr>
          </a:p>
          <a:p>
            <a:pPr eaLnBrk="1" hangingPunct="1">
              <a:defRPr/>
            </a:pPr>
            <a:r>
              <a:rPr lang="el-GR" altLang="el-GR" b="1" i="1" smtClean="0">
                <a:effectLst>
                  <a:outerShdw blurRad="38100" dist="38100" dir="2700000" algn="tl">
                    <a:srgbClr val="000000"/>
                  </a:outerShdw>
                </a:effectLst>
              </a:rPr>
              <a:t>Εύκολη για χρήση σε εφαρμογές Η/Υ, αλλά απαιτεί πολύπλοκα συστήματα  </a:t>
            </a:r>
          </a:p>
          <a:p>
            <a:pPr eaLnBrk="1" hangingPunct="1">
              <a:defRPr/>
            </a:pPr>
            <a:r>
              <a:rPr lang="el-GR" altLang="el-GR" b="1" i="1" smtClean="0">
                <a:effectLst>
                  <a:outerShdw blurRad="38100" dist="38100" dir="2700000" algn="tl">
                    <a:srgbClr val="000000"/>
                  </a:outerShdw>
                </a:effectLst>
              </a:rPr>
              <a:t>Δεν είναι ευκολονόητη, απαιτεί εκπαίδευση</a:t>
            </a:r>
            <a:endParaRPr lang="en-US" altLang="el-GR" b="1" i="1" smtClean="0">
              <a:effectLst>
                <a:outerShdw blurRad="38100" dist="38100" dir="2700000" algn="tl">
                  <a:srgbClr val="000000"/>
                </a:outerShdw>
              </a:effectLst>
            </a:endParaRPr>
          </a:p>
          <a:p>
            <a:pPr eaLnBrk="1" hangingPunct="1">
              <a:defRPr/>
            </a:pPr>
            <a:r>
              <a:rPr lang="el-GR" altLang="el-GR" b="1" i="1" smtClean="0">
                <a:effectLst>
                  <a:outerShdw blurRad="38100" dist="38100" dir="2700000" algn="tl">
                    <a:srgbClr val="000000"/>
                  </a:outerShdw>
                </a:effectLst>
              </a:rPr>
              <a:t>Δεν είναι ιδιαίτερα χρήσιμη όταν είναι σημαντική η χρονολογική σκοπιά.</a:t>
            </a:r>
            <a:endParaRPr lang="en-US" altLang="el-GR" b="1" i="1" smtClean="0">
              <a:effectLst>
                <a:outerShdw blurRad="38100" dist="38100" dir="2700000" algn="tl">
                  <a:srgbClr val="000000"/>
                </a:outerShdw>
              </a:effectLst>
            </a:endParaRPr>
          </a:p>
        </p:txBody>
      </p:sp>
    </p:spTree>
  </p:cSld>
  <p:clrMapOvr>
    <a:masterClrMapping/>
  </p:clrMapOvr>
  <p:transition advClick="0" advTm="15000">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0"/>
            <a:ext cx="9144000" cy="765175"/>
          </a:xfrm>
        </p:spPr>
        <p:txBody>
          <a:bodyPr/>
          <a:lstStyle/>
          <a:p>
            <a:pPr eaLnBrk="1" hangingPunct="1">
              <a:defRPr/>
            </a:pPr>
            <a:r>
              <a:rPr lang="en-US" altLang="el-GR" b="1" smtClean="0"/>
              <a:t>FMEA – F</a:t>
            </a:r>
            <a:r>
              <a:rPr lang="en-US" altLang="el-GR" sz="2800" b="1" smtClean="0"/>
              <a:t>ailure</a:t>
            </a:r>
            <a:r>
              <a:rPr lang="en-US" altLang="el-GR" b="1" smtClean="0"/>
              <a:t> M</a:t>
            </a:r>
            <a:r>
              <a:rPr lang="en-US" altLang="el-GR" sz="2800" b="1" smtClean="0"/>
              <a:t>odes,</a:t>
            </a:r>
            <a:r>
              <a:rPr lang="en-US" altLang="el-GR" b="1" smtClean="0"/>
              <a:t> E</a:t>
            </a:r>
            <a:r>
              <a:rPr lang="en-US" altLang="el-GR" sz="2800" b="1" smtClean="0"/>
              <a:t>ffects</a:t>
            </a:r>
            <a:r>
              <a:rPr lang="en-US" altLang="el-GR" b="1" smtClean="0"/>
              <a:t> A</a:t>
            </a:r>
            <a:r>
              <a:rPr lang="en-US" altLang="el-GR" sz="2800" b="1" smtClean="0"/>
              <a:t>nalysis</a:t>
            </a:r>
          </a:p>
        </p:txBody>
      </p:sp>
      <p:sp>
        <p:nvSpPr>
          <p:cNvPr id="322563" name="Rectangle 3"/>
          <p:cNvSpPr>
            <a:spLocks noGrp="1" noChangeArrowheads="1"/>
          </p:cNvSpPr>
          <p:nvPr>
            <p:ph type="body" idx="1"/>
          </p:nvPr>
        </p:nvSpPr>
        <p:spPr>
          <a:xfrm>
            <a:off x="0" y="692150"/>
            <a:ext cx="9144000" cy="6021388"/>
          </a:xfrm>
        </p:spPr>
        <p:txBody>
          <a:bodyPr/>
          <a:lstStyle/>
          <a:p>
            <a:pPr marL="609600" indent="-609600" eaLnBrk="1" hangingPunct="1">
              <a:lnSpc>
                <a:spcPct val="80000"/>
              </a:lnSpc>
              <a:spcBef>
                <a:spcPct val="10000"/>
              </a:spcBef>
              <a:defRPr/>
            </a:pPr>
            <a:r>
              <a:rPr lang="el-GR" altLang="el-GR" sz="2800" b="1" i="1" smtClean="0">
                <a:effectLst>
                  <a:outerShdw blurRad="38100" dist="38100" dir="2700000" algn="tl">
                    <a:srgbClr val="000000"/>
                  </a:outerShdw>
                </a:effectLst>
                <a:cs typeface="Arial" charset="0"/>
              </a:rPr>
              <a:t>Χειρόγραφη ανάλυση</a:t>
            </a:r>
            <a:r>
              <a:rPr lang="en-US" altLang="el-GR" sz="2800" b="1" i="1" smtClean="0">
                <a:effectLst>
                  <a:outerShdw blurRad="38100" dist="38100" dir="2700000" algn="tl">
                    <a:srgbClr val="000000"/>
                  </a:outerShdw>
                </a:effectLst>
                <a:cs typeface="Arial" charset="0"/>
              </a:rPr>
              <a:t> </a:t>
            </a:r>
            <a:r>
              <a:rPr lang="el-GR" altLang="el-GR" sz="2800" b="1" i="1" smtClean="0">
                <a:effectLst>
                  <a:outerShdw blurRad="38100" dist="38100" dir="2700000" algn="tl">
                    <a:srgbClr val="000000"/>
                  </a:outerShdw>
                </a:effectLst>
                <a:cs typeface="Arial" charset="0"/>
              </a:rPr>
              <a:t>για καθορισμό συνεπειών από αστοχίες εξαρτημάτων, μονάδων και  υποσυστημάτων</a:t>
            </a:r>
          </a:p>
          <a:p>
            <a:pPr marL="609600" indent="-609600" eaLnBrk="1" hangingPunct="1">
              <a:lnSpc>
                <a:spcPct val="80000"/>
              </a:lnSpc>
              <a:spcBef>
                <a:spcPct val="10000"/>
              </a:spcBef>
              <a:defRPr/>
            </a:pPr>
            <a:r>
              <a:rPr lang="el-GR" altLang="el-GR" sz="2800" b="1" i="1" smtClean="0">
                <a:effectLst>
                  <a:outerShdw blurRad="38100" dist="38100" dir="2700000" algn="tl">
                    <a:srgbClr val="000000"/>
                  </a:outerShdw>
                </a:effectLst>
                <a:cs typeface="Arial" charset="0"/>
              </a:rPr>
              <a:t>Ανάλυση από κάτω προς τα πάνω</a:t>
            </a:r>
            <a:endParaRPr lang="en-US" altLang="el-GR" sz="2800" b="1" i="1" smtClean="0">
              <a:effectLst>
                <a:outerShdw blurRad="38100" dist="38100" dir="2700000" algn="tl">
                  <a:srgbClr val="000000"/>
                </a:outerShdw>
              </a:effectLst>
              <a:cs typeface="Arial" charset="0"/>
            </a:endParaRPr>
          </a:p>
          <a:p>
            <a:pPr marL="609600" indent="-609600" eaLnBrk="1" hangingPunct="1">
              <a:lnSpc>
                <a:spcPct val="80000"/>
              </a:lnSpc>
              <a:spcBef>
                <a:spcPct val="10000"/>
              </a:spcBef>
              <a:defRPr/>
            </a:pPr>
            <a:r>
              <a:rPr lang="el-GR" altLang="el-GR" sz="2800" b="1" i="1" smtClean="0">
                <a:effectLst>
                  <a:outerShdw blurRad="38100" dist="38100" dir="2700000" algn="tl">
                    <a:srgbClr val="000000"/>
                  </a:outerShdw>
                </a:effectLst>
                <a:cs typeface="Arial" charset="0"/>
              </a:rPr>
              <a:t>Αποτελείται από πίνακες με τις αστοχίες, τα πιθανά αίτια, τις πιθανότητες περιστατικών, τις επιπτώσεις και προτεινόμενο προστατευτικό εξοπλισμό</a:t>
            </a:r>
            <a:r>
              <a:rPr lang="en-US" altLang="el-GR" sz="2800" b="1" i="1" smtClean="0">
                <a:effectLst>
                  <a:outerShdw blurRad="38100" dist="38100" dir="2700000" algn="tl">
                    <a:srgbClr val="000000"/>
                  </a:outerShdw>
                </a:effectLst>
                <a:cs typeface="Arial" charset="0"/>
              </a:rPr>
              <a:t>.</a:t>
            </a:r>
            <a:endParaRPr lang="el-GR" altLang="el-GR" sz="2800" b="1" i="1" smtClean="0">
              <a:effectLst>
                <a:outerShdw blurRad="38100" dist="38100" dir="2700000" algn="tl">
                  <a:srgbClr val="000000"/>
                </a:outerShdw>
              </a:effectLst>
              <a:cs typeface="Arial" charset="0"/>
            </a:endParaRPr>
          </a:p>
          <a:p>
            <a:pPr marL="609600" indent="-609600" eaLnBrk="1" hangingPunct="1">
              <a:lnSpc>
                <a:spcPct val="80000"/>
              </a:lnSpc>
              <a:spcBef>
                <a:spcPct val="10000"/>
              </a:spcBef>
              <a:defRPr/>
            </a:pPr>
            <a:r>
              <a:rPr lang="el-GR" altLang="el-GR" sz="2800" b="1" i="1" smtClean="0">
                <a:solidFill>
                  <a:srgbClr val="CCFFFF"/>
                </a:solidFill>
                <a:effectLst>
                  <a:outerShdw blurRad="38100" dist="38100" dir="2700000" algn="tl">
                    <a:srgbClr val="000000"/>
                  </a:outerShdw>
                </a:effectLst>
              </a:rPr>
              <a:t>Είναι πολύ δομημένη και αξιόπιστη μέθοδος αποτίμησης εξοπλισμού και συστημάτων</a:t>
            </a:r>
            <a:r>
              <a:rPr lang="en-US" altLang="el-GR" sz="2800" b="1" i="1" smtClean="0">
                <a:solidFill>
                  <a:srgbClr val="CCFFFF"/>
                </a:solidFill>
                <a:effectLst>
                  <a:outerShdw blurRad="38100" dist="38100" dir="2700000" algn="tl">
                    <a:srgbClr val="000000"/>
                  </a:outerShdw>
                </a:effectLst>
              </a:rPr>
              <a:t>.</a:t>
            </a:r>
          </a:p>
          <a:p>
            <a:pPr marL="609600" indent="-609600" eaLnBrk="1" hangingPunct="1">
              <a:lnSpc>
                <a:spcPct val="80000"/>
              </a:lnSpc>
              <a:spcBef>
                <a:spcPct val="10000"/>
              </a:spcBef>
              <a:defRPr/>
            </a:pPr>
            <a:r>
              <a:rPr lang="el-GR" altLang="el-GR" sz="2800" b="1" i="1" smtClean="0">
                <a:solidFill>
                  <a:srgbClr val="CCFFFF"/>
                </a:solidFill>
                <a:effectLst>
                  <a:outerShdw blurRad="38100" dist="38100" dir="2700000" algn="tl">
                    <a:srgbClr val="000000"/>
                  </a:outerShdw>
                </a:effectLst>
              </a:rPr>
              <a:t>Εύκολη στη μάθηση και εφαρμογή, μπορεί να αποτιμήσει εύκολα σύνθετα συστήματα</a:t>
            </a:r>
            <a:r>
              <a:rPr lang="en-US" altLang="el-GR" sz="2800" b="1" i="1" smtClean="0">
                <a:solidFill>
                  <a:srgbClr val="CCFFFF"/>
                </a:solidFill>
                <a:effectLst>
                  <a:outerShdw blurRad="38100" dist="38100" dir="2700000" algn="tl">
                    <a:srgbClr val="000000"/>
                  </a:outerShdw>
                </a:effectLst>
              </a:rPr>
              <a:t>.</a:t>
            </a:r>
          </a:p>
          <a:p>
            <a:pPr marL="609600" indent="-609600" eaLnBrk="1" hangingPunct="1">
              <a:lnSpc>
                <a:spcPct val="80000"/>
              </a:lnSpc>
              <a:spcBef>
                <a:spcPct val="10000"/>
              </a:spcBef>
              <a:defRPr/>
            </a:pPr>
            <a:r>
              <a:rPr lang="el-GR" altLang="el-GR" sz="2800" b="1" i="1" smtClean="0">
                <a:solidFill>
                  <a:srgbClr val="CCFFFF"/>
                </a:solidFill>
                <a:effectLst>
                  <a:outerShdw blurRad="38100" dist="38100" dir="2700000" algn="tl">
                    <a:srgbClr val="000000"/>
                  </a:outerShdw>
                </a:effectLst>
              </a:rPr>
              <a:t>Είναι χρονοβόρα και ακριβή, δεν αναγνωρίζει άμεσα περιπτώσεις πολλαπλών αστοχιών</a:t>
            </a:r>
            <a:r>
              <a:rPr lang="en-US" altLang="el-GR" sz="2800" b="1" i="1" smtClean="0">
                <a:solidFill>
                  <a:srgbClr val="CCFFFF"/>
                </a:solidFill>
                <a:effectLst>
                  <a:outerShdw blurRad="38100" dist="38100" dir="2700000" algn="tl">
                    <a:srgbClr val="000000"/>
                  </a:outerShdw>
                </a:effectLst>
              </a:rPr>
              <a:t>.</a:t>
            </a:r>
          </a:p>
          <a:p>
            <a:pPr marL="609600" indent="-609600" eaLnBrk="1" hangingPunct="1">
              <a:lnSpc>
                <a:spcPct val="80000"/>
              </a:lnSpc>
              <a:spcBef>
                <a:spcPct val="10000"/>
              </a:spcBef>
              <a:defRPr/>
            </a:pPr>
            <a:r>
              <a:rPr lang="el-GR" altLang="el-GR" sz="2800" b="1" i="1" smtClean="0">
                <a:solidFill>
                  <a:srgbClr val="CCFFFF"/>
                </a:solidFill>
                <a:effectLst>
                  <a:outerShdw blurRad="38100" dist="38100" dir="2700000" algn="tl">
                    <a:srgbClr val="000000"/>
                  </a:outerShdw>
                </a:effectLst>
              </a:rPr>
              <a:t>Δεν μπορεί εύκολα να αναθεωρήσει διαδικασίες μπορεί να μην αναγνωρίσει πεδία ανθρωπίνων λαθών στην παραγωγική διαδικασία.</a:t>
            </a:r>
            <a:r>
              <a:rPr lang="el-GR" altLang="el-GR" sz="2800" b="1" i="1" smtClean="0">
                <a:solidFill>
                  <a:schemeClr val="accent2"/>
                </a:solidFill>
                <a:effectLst>
                  <a:outerShdw blurRad="38100" dist="38100" dir="2700000" algn="tl">
                    <a:srgbClr val="000000"/>
                  </a:outerShdw>
                </a:effectLst>
              </a:rPr>
              <a:t> </a:t>
            </a:r>
            <a:endParaRPr lang="en-US" altLang="el-GR" sz="2800" b="1" i="1" smtClean="0">
              <a:solidFill>
                <a:schemeClr val="accent2"/>
              </a:solidFill>
              <a:effectLst>
                <a:outerShdw blurRad="38100" dist="38100" dir="2700000" algn="tl">
                  <a:srgbClr val="000000"/>
                </a:outerShdw>
              </a:effectLst>
              <a:cs typeface="Arial" charset="0"/>
            </a:endParaRPr>
          </a:p>
        </p:txBody>
      </p:sp>
    </p:spTree>
  </p:cSld>
  <p:clrMapOvr>
    <a:masterClrMapping/>
  </p:clrMapOvr>
  <p:transition advClick="0" advTm="15000">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0" y="0"/>
            <a:ext cx="9144000" cy="1143000"/>
          </a:xfrm>
        </p:spPr>
        <p:txBody>
          <a:bodyPr/>
          <a:lstStyle/>
          <a:p>
            <a:pPr eaLnBrk="1" hangingPunct="1">
              <a:defRPr/>
            </a:pPr>
            <a:r>
              <a:rPr lang="en-US" altLang="el-GR" sz="3600" b="1" i="1" smtClean="0"/>
              <a:t>FMEA – </a:t>
            </a:r>
            <a:r>
              <a:rPr lang="el-GR" altLang="el-GR" sz="3600" b="1" i="1" smtClean="0"/>
              <a:t>Λέξεις κλειδιά μορφής αστοχίας</a:t>
            </a:r>
            <a:endParaRPr lang="en-US" altLang="el-GR" sz="3600" b="1" i="1" smtClean="0"/>
          </a:p>
        </p:txBody>
      </p:sp>
      <p:sp>
        <p:nvSpPr>
          <p:cNvPr id="196611" name="Rectangle 3"/>
          <p:cNvSpPr>
            <a:spLocks noGrp="1" noChangeArrowheads="1"/>
          </p:cNvSpPr>
          <p:nvPr>
            <p:ph type="body" sz="half" idx="1"/>
          </p:nvPr>
        </p:nvSpPr>
        <p:spPr>
          <a:xfrm>
            <a:off x="358775" y="1798638"/>
            <a:ext cx="4318000" cy="4318000"/>
          </a:xfrm>
          <a:noFill/>
        </p:spPr>
        <p:txBody>
          <a:bodyPr/>
          <a:lstStyle/>
          <a:p>
            <a:pPr eaLnBrk="1" hangingPunct="1">
              <a:buFontTx/>
              <a:buChar char="•"/>
            </a:pPr>
            <a:r>
              <a:rPr lang="el-GR" altLang="el-GR" sz="2400" smtClean="0">
                <a:cs typeface="Arial" pitchFamily="34" charset="0"/>
              </a:rPr>
              <a:t>Διάρρηξη</a:t>
            </a:r>
            <a:r>
              <a:rPr lang="en-US" altLang="el-GR" sz="2400" smtClean="0">
                <a:cs typeface="Arial" pitchFamily="34" charset="0"/>
              </a:rPr>
              <a:t> </a:t>
            </a:r>
          </a:p>
          <a:p>
            <a:pPr eaLnBrk="1" hangingPunct="1">
              <a:buFontTx/>
              <a:buChar char="•"/>
            </a:pPr>
            <a:r>
              <a:rPr lang="el-GR" altLang="el-GR" sz="2400" smtClean="0">
                <a:cs typeface="Arial" pitchFamily="34" charset="0"/>
              </a:rPr>
              <a:t>Σπάσιμο</a:t>
            </a:r>
            <a:r>
              <a:rPr lang="en-US" altLang="el-GR" sz="2400" smtClean="0">
                <a:cs typeface="Arial" pitchFamily="34" charset="0"/>
              </a:rPr>
              <a:t> </a:t>
            </a:r>
          </a:p>
          <a:p>
            <a:pPr eaLnBrk="1" hangingPunct="1">
              <a:buFontTx/>
              <a:buChar char="•"/>
            </a:pPr>
            <a:r>
              <a:rPr lang="el-GR" altLang="el-GR" sz="2400" smtClean="0">
                <a:cs typeface="Arial" pitchFamily="34" charset="0"/>
              </a:rPr>
              <a:t>Διαρροή</a:t>
            </a:r>
            <a:r>
              <a:rPr lang="en-US" altLang="el-GR" sz="2400" smtClean="0">
                <a:cs typeface="Arial" pitchFamily="34" charset="0"/>
              </a:rPr>
              <a:t> </a:t>
            </a:r>
          </a:p>
          <a:p>
            <a:pPr eaLnBrk="1" hangingPunct="1">
              <a:buFontTx/>
              <a:buChar char="•"/>
            </a:pPr>
            <a:r>
              <a:rPr lang="el-GR" altLang="el-GR" sz="2400" smtClean="0">
                <a:cs typeface="Arial" pitchFamily="34" charset="0"/>
              </a:rPr>
              <a:t>Διακοπή ροής</a:t>
            </a:r>
            <a:r>
              <a:rPr lang="en-US" altLang="el-GR" sz="2400" smtClean="0">
                <a:cs typeface="Arial" pitchFamily="34" charset="0"/>
              </a:rPr>
              <a:t> </a:t>
            </a:r>
          </a:p>
          <a:p>
            <a:pPr eaLnBrk="1" hangingPunct="1">
              <a:buFontTx/>
              <a:buChar char="•"/>
            </a:pPr>
            <a:r>
              <a:rPr lang="el-GR" altLang="el-GR" sz="2400" smtClean="0">
                <a:cs typeface="Arial" pitchFamily="34" charset="0"/>
              </a:rPr>
              <a:t>Αστοχία στο άνοιγμα</a:t>
            </a:r>
            <a:r>
              <a:rPr lang="en-US" altLang="el-GR" sz="2400" smtClean="0">
                <a:cs typeface="Arial" pitchFamily="34" charset="0"/>
              </a:rPr>
              <a:t> </a:t>
            </a:r>
          </a:p>
          <a:p>
            <a:pPr eaLnBrk="1" hangingPunct="1">
              <a:buFontTx/>
              <a:buChar char="•"/>
            </a:pPr>
            <a:r>
              <a:rPr lang="el-GR" altLang="el-GR" sz="2400" smtClean="0">
                <a:cs typeface="Arial" pitchFamily="34" charset="0"/>
              </a:rPr>
              <a:t>Αστοχία στο κλείσιμο</a:t>
            </a:r>
            <a:endParaRPr lang="en-US" altLang="el-GR" sz="2400" smtClean="0">
              <a:cs typeface="Arial" pitchFamily="34" charset="0"/>
            </a:endParaRPr>
          </a:p>
          <a:p>
            <a:pPr eaLnBrk="1" hangingPunct="1">
              <a:buFontTx/>
              <a:buChar char="•"/>
            </a:pPr>
            <a:r>
              <a:rPr lang="el-GR" altLang="el-GR" sz="2400" smtClean="0">
                <a:cs typeface="Arial" pitchFamily="34" charset="0"/>
              </a:rPr>
              <a:t>Αστοχία στο σταμάτημα</a:t>
            </a:r>
            <a:endParaRPr lang="en-US" altLang="el-GR" sz="2400" smtClean="0">
              <a:cs typeface="Arial" pitchFamily="34" charset="0"/>
            </a:endParaRPr>
          </a:p>
          <a:p>
            <a:pPr eaLnBrk="1" hangingPunct="1">
              <a:buFontTx/>
              <a:buChar char="•"/>
            </a:pPr>
            <a:r>
              <a:rPr lang="el-GR" altLang="el-GR" sz="2400" smtClean="0">
                <a:cs typeface="Arial" pitchFamily="34" charset="0"/>
              </a:rPr>
              <a:t>Αστοχία στην έναρξη</a:t>
            </a:r>
            <a:endParaRPr lang="en-US" altLang="el-GR" sz="2400" smtClean="0">
              <a:cs typeface="Arial" pitchFamily="34" charset="0"/>
            </a:endParaRPr>
          </a:p>
          <a:p>
            <a:pPr eaLnBrk="1" hangingPunct="1">
              <a:buFontTx/>
              <a:buChar char="•"/>
            </a:pPr>
            <a:r>
              <a:rPr lang="el-GR" altLang="el-GR" sz="2400" smtClean="0">
                <a:cs typeface="Arial" pitchFamily="34" charset="0"/>
              </a:rPr>
              <a:t>Αστοχία στη συνέχιση</a:t>
            </a:r>
            <a:endParaRPr lang="en-US" altLang="el-GR" sz="2400" smtClean="0">
              <a:cs typeface="Arial" pitchFamily="34" charset="0"/>
            </a:endParaRPr>
          </a:p>
          <a:p>
            <a:pPr eaLnBrk="1" hangingPunct="1">
              <a:buFontTx/>
              <a:buChar char="•"/>
            </a:pPr>
            <a:endParaRPr lang="en-US" altLang="el-GR" sz="2400" smtClean="0">
              <a:cs typeface="Arial" pitchFamily="34" charset="0"/>
            </a:endParaRPr>
          </a:p>
          <a:p>
            <a:pPr eaLnBrk="1" hangingPunct="1">
              <a:buFontTx/>
              <a:buChar char="•"/>
            </a:pPr>
            <a:endParaRPr lang="en-US" altLang="el-GR" sz="2400" smtClean="0">
              <a:cs typeface="Arial" pitchFamily="34" charset="0"/>
            </a:endParaRPr>
          </a:p>
        </p:txBody>
      </p:sp>
      <p:sp>
        <p:nvSpPr>
          <p:cNvPr id="196612" name="Rectangle 4"/>
          <p:cNvSpPr>
            <a:spLocks noGrp="1" noChangeArrowheads="1"/>
          </p:cNvSpPr>
          <p:nvPr>
            <p:ph type="body" sz="half" idx="2"/>
          </p:nvPr>
        </p:nvSpPr>
        <p:spPr>
          <a:xfrm>
            <a:off x="4497388" y="1798638"/>
            <a:ext cx="4318000" cy="4318000"/>
          </a:xfrm>
          <a:noFill/>
        </p:spPr>
        <p:txBody>
          <a:bodyPr/>
          <a:lstStyle/>
          <a:p>
            <a:pPr eaLnBrk="1" hangingPunct="1">
              <a:buFontTx/>
              <a:buChar char="•"/>
            </a:pPr>
            <a:r>
              <a:rPr lang="el-GR" altLang="el-GR" sz="2400" smtClean="0">
                <a:cs typeface="Arial" pitchFamily="34" charset="0"/>
              </a:rPr>
              <a:t>Ψευδές σταμάτημα</a:t>
            </a:r>
          </a:p>
          <a:p>
            <a:pPr eaLnBrk="1" hangingPunct="1">
              <a:buFontTx/>
              <a:buChar char="•"/>
            </a:pPr>
            <a:r>
              <a:rPr lang="el-GR" altLang="el-GR" sz="2400" smtClean="0">
                <a:cs typeface="Arial" pitchFamily="34" charset="0"/>
              </a:rPr>
              <a:t>Ψευδής έναρξη</a:t>
            </a:r>
            <a:endParaRPr lang="en-US" altLang="el-GR" sz="2400" smtClean="0">
              <a:cs typeface="Arial" pitchFamily="34" charset="0"/>
            </a:endParaRPr>
          </a:p>
          <a:p>
            <a:pPr eaLnBrk="1" hangingPunct="1">
              <a:buFontTx/>
              <a:buChar char="•"/>
            </a:pPr>
            <a:r>
              <a:rPr lang="el-GR" altLang="el-GR" sz="2400" smtClean="0">
                <a:cs typeface="Arial" pitchFamily="34" charset="0"/>
              </a:rPr>
              <a:t>Απώλεια λειτουργικότητας</a:t>
            </a:r>
            <a:r>
              <a:rPr lang="en-US" altLang="el-GR" sz="2400" smtClean="0">
                <a:cs typeface="Arial" pitchFamily="34" charset="0"/>
              </a:rPr>
              <a:t> </a:t>
            </a:r>
          </a:p>
          <a:p>
            <a:pPr eaLnBrk="1" hangingPunct="1">
              <a:buFontTx/>
              <a:buChar char="•"/>
            </a:pPr>
            <a:r>
              <a:rPr lang="el-GR" altLang="el-GR" sz="2400" smtClean="0">
                <a:cs typeface="Arial" pitchFamily="34" charset="0"/>
              </a:rPr>
              <a:t>Υψηλή πίεση</a:t>
            </a:r>
            <a:r>
              <a:rPr lang="en-US" altLang="el-GR" sz="2400" smtClean="0">
                <a:cs typeface="Arial" pitchFamily="34" charset="0"/>
              </a:rPr>
              <a:t> </a:t>
            </a:r>
          </a:p>
          <a:p>
            <a:pPr eaLnBrk="1" hangingPunct="1">
              <a:buFontTx/>
              <a:buChar char="•"/>
            </a:pPr>
            <a:r>
              <a:rPr lang="el-GR" altLang="el-GR" sz="2400" smtClean="0">
                <a:cs typeface="Arial" pitchFamily="34" charset="0"/>
              </a:rPr>
              <a:t>Χαμηλή πίεση</a:t>
            </a:r>
            <a:r>
              <a:rPr lang="en-US" altLang="el-GR" sz="2400" smtClean="0">
                <a:cs typeface="Arial" pitchFamily="34" charset="0"/>
              </a:rPr>
              <a:t> </a:t>
            </a:r>
          </a:p>
          <a:p>
            <a:pPr eaLnBrk="1" hangingPunct="1">
              <a:buFontTx/>
              <a:buChar char="•"/>
            </a:pPr>
            <a:r>
              <a:rPr lang="el-GR" altLang="el-GR" sz="2400" smtClean="0">
                <a:cs typeface="Arial" pitchFamily="34" charset="0"/>
              </a:rPr>
              <a:t>Υψηλή θερμοκρασία</a:t>
            </a:r>
            <a:r>
              <a:rPr lang="en-US" altLang="el-GR" sz="2400" smtClean="0">
                <a:cs typeface="Arial" pitchFamily="34" charset="0"/>
              </a:rPr>
              <a:t> </a:t>
            </a:r>
          </a:p>
          <a:p>
            <a:pPr eaLnBrk="1" hangingPunct="1">
              <a:buFontTx/>
              <a:buChar char="•"/>
            </a:pPr>
            <a:r>
              <a:rPr lang="el-GR" altLang="el-GR" sz="2400" smtClean="0">
                <a:cs typeface="Arial" pitchFamily="34" charset="0"/>
              </a:rPr>
              <a:t>Χαμηλή θερμοκρασία</a:t>
            </a:r>
            <a:r>
              <a:rPr lang="en-US" altLang="el-GR" sz="2400" smtClean="0">
                <a:cs typeface="Arial" pitchFamily="34" charset="0"/>
              </a:rPr>
              <a:t> </a:t>
            </a:r>
          </a:p>
          <a:p>
            <a:pPr eaLnBrk="1" hangingPunct="1">
              <a:buFontTx/>
              <a:buChar char="•"/>
            </a:pPr>
            <a:r>
              <a:rPr lang="el-GR" altLang="el-GR" sz="2400" smtClean="0">
                <a:cs typeface="Arial" pitchFamily="34" charset="0"/>
              </a:rPr>
              <a:t>Υπερπλήρωση</a:t>
            </a:r>
            <a:r>
              <a:rPr lang="en-US" altLang="el-GR" sz="2400" smtClean="0">
                <a:cs typeface="Arial" pitchFamily="34" charset="0"/>
              </a:rPr>
              <a:t> </a:t>
            </a:r>
          </a:p>
          <a:p>
            <a:pPr eaLnBrk="1" hangingPunct="1">
              <a:buFontTx/>
              <a:buChar char="•"/>
            </a:pPr>
            <a:r>
              <a:rPr lang="el-GR" altLang="el-GR" sz="2400" smtClean="0">
                <a:cs typeface="Arial" pitchFamily="34" charset="0"/>
              </a:rPr>
              <a:t>Παράκαμψη αγωγού</a:t>
            </a:r>
            <a:endParaRPr lang="en-US" altLang="el-GR" sz="2400" smtClean="0">
              <a:cs typeface="Arial" pitchFamily="34" charset="0"/>
            </a:endParaRPr>
          </a:p>
          <a:p>
            <a:pPr eaLnBrk="1" hangingPunct="1">
              <a:buFontTx/>
              <a:buChar char="•"/>
            </a:pPr>
            <a:r>
              <a:rPr lang="el-GR" altLang="el-GR" sz="2400" smtClean="0">
                <a:cs typeface="Arial" pitchFamily="34" charset="0"/>
              </a:rPr>
              <a:t>Παράκαμψη εξοπλισμού</a:t>
            </a:r>
            <a:endParaRPr lang="en-US" altLang="el-GR" sz="2400" smtClean="0">
              <a:cs typeface="Arial" pitchFamily="34" charset="0"/>
            </a:endParaRPr>
          </a:p>
        </p:txBody>
      </p:sp>
    </p:spTree>
  </p:cSld>
  <p:clrMapOvr>
    <a:masterClrMapping/>
  </p:clrMapOvr>
  <p:transition advClick="0" advTm="10000">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08050"/>
          </a:xfrm>
          <a:blipFill dpi="0" rotWithShape="1">
            <a:blip r:embed="rId2" cstate="print"/>
            <a:srcRect/>
            <a:tile tx="0" ty="0" sx="100000" sy="100000" flip="none" algn="tl"/>
          </a:blipFill>
        </p:spPr>
        <p:txBody>
          <a:bodyPr/>
          <a:lstStyle/>
          <a:p>
            <a:pPr eaLnBrk="1" hangingPunct="1">
              <a:defRPr/>
            </a:pPr>
            <a:r>
              <a:rPr lang="el-GR" altLang="el-GR" b="1" i="1" smtClean="0">
                <a:solidFill>
                  <a:srgbClr val="FFFF00"/>
                </a:solidFill>
                <a:effectLst>
                  <a:outerShdw blurRad="38100" dist="38100" dir="2700000" algn="tl">
                    <a:srgbClr val="000000"/>
                  </a:outerShdw>
                </a:effectLst>
                <a:latin typeface="Tahoma" pitchFamily="34" charset="0"/>
              </a:rPr>
              <a:t>ΔΙΑΔΙΚΑΣΙΑ ΕΚΤΙΜΗΣΗΣ Ε.Κ.</a:t>
            </a:r>
          </a:p>
        </p:txBody>
      </p:sp>
      <p:sp>
        <p:nvSpPr>
          <p:cNvPr id="142339" name="Rectangle 3"/>
          <p:cNvSpPr>
            <a:spLocks noGrp="1" noChangeArrowheads="1"/>
          </p:cNvSpPr>
          <p:nvPr>
            <p:ph type="body" idx="1"/>
          </p:nvPr>
        </p:nvSpPr>
        <p:spPr>
          <a:xfrm>
            <a:off x="0" y="836613"/>
            <a:ext cx="9144000" cy="6021387"/>
          </a:xfrm>
          <a:blipFill dpi="0" rotWithShape="1">
            <a:blip r:embed="rId3" cstate="print"/>
            <a:srcRect/>
            <a:tile tx="0" ty="0" sx="100000" sy="100000" flip="none" algn="tl"/>
          </a:blipFill>
        </p:spPr>
        <p:txBody>
          <a:bodyPr/>
          <a:lstStyle/>
          <a:p>
            <a:pPr marL="609600" indent="-609600" eaLnBrk="1" hangingPunct="1">
              <a:lnSpc>
                <a:spcPct val="90000"/>
              </a:lnSpc>
              <a:spcBef>
                <a:spcPct val="10000"/>
              </a:spcBef>
              <a:buClr>
                <a:schemeClr val="tx1"/>
              </a:buClr>
              <a:buFontTx/>
              <a:buAutoNum type="arabicPeriod"/>
            </a:pPr>
            <a:r>
              <a:rPr lang="el-GR" altLang="el-GR" b="1" dirty="0" smtClean="0"/>
              <a:t>Αναγνώριση - καταγραφή πηγών κινδύνου και των κινδύνων</a:t>
            </a:r>
          </a:p>
          <a:p>
            <a:pPr marL="609600" indent="-609600" eaLnBrk="1" hangingPunct="1">
              <a:lnSpc>
                <a:spcPct val="90000"/>
              </a:lnSpc>
              <a:spcBef>
                <a:spcPct val="10000"/>
              </a:spcBef>
              <a:buClr>
                <a:schemeClr val="tx1"/>
              </a:buClr>
              <a:buFontTx/>
              <a:buAutoNum type="arabicPeriod"/>
            </a:pPr>
            <a:r>
              <a:rPr lang="el-GR" altLang="el-GR" sz="2900" b="1" dirty="0" smtClean="0">
                <a:solidFill>
                  <a:schemeClr val="accent2"/>
                </a:solidFill>
              </a:rPr>
              <a:t>Εκτίμηση μεγέθους κάθε κινδύνου (πιθανότητα) και των συνεπειών του (σοβαρότητα)</a:t>
            </a:r>
            <a:endParaRPr lang="en-US" altLang="el-GR" sz="2900" b="1" dirty="0" smtClean="0">
              <a:solidFill>
                <a:schemeClr val="accent2"/>
              </a:solidFill>
            </a:endParaRPr>
          </a:p>
          <a:p>
            <a:pPr marL="609600" indent="-609600" eaLnBrk="1" hangingPunct="1">
              <a:lnSpc>
                <a:spcPct val="90000"/>
              </a:lnSpc>
              <a:spcBef>
                <a:spcPct val="10000"/>
              </a:spcBef>
              <a:buClr>
                <a:schemeClr val="tx1"/>
              </a:buClr>
              <a:buFontTx/>
              <a:buAutoNum type="arabicPeriod"/>
            </a:pPr>
            <a:r>
              <a:rPr lang="el-GR" altLang="el-GR" sz="3000" b="1" dirty="0" smtClean="0">
                <a:solidFill>
                  <a:srgbClr val="660066"/>
                </a:solidFill>
              </a:rPr>
              <a:t>Αν ο κίνδυνος δεν είναι αποδεκτός:</a:t>
            </a:r>
          </a:p>
          <a:p>
            <a:pPr marL="609600" indent="-609600" eaLnBrk="1" hangingPunct="1">
              <a:lnSpc>
                <a:spcPct val="90000"/>
              </a:lnSpc>
              <a:spcBef>
                <a:spcPct val="10000"/>
              </a:spcBef>
              <a:buClr>
                <a:srgbClr val="660066"/>
              </a:buClr>
              <a:buFont typeface="Wingdings" pitchFamily="2" charset="2"/>
              <a:buChar char="Ø"/>
            </a:pPr>
            <a:r>
              <a:rPr lang="el-GR" altLang="el-GR" sz="3000" b="1" dirty="0" smtClean="0">
                <a:solidFill>
                  <a:srgbClr val="660066"/>
                </a:solidFill>
              </a:rPr>
              <a:t>	</a:t>
            </a:r>
            <a:r>
              <a:rPr lang="el-GR" altLang="el-GR" sz="3000" b="1" dirty="0" smtClean="0">
                <a:solidFill>
                  <a:srgbClr val="990033"/>
                </a:solidFill>
              </a:rPr>
              <a:t>Είτε εξαλείφουμε την πηγή κινδύνου (;)</a:t>
            </a:r>
          </a:p>
          <a:p>
            <a:pPr marL="609600" indent="-609600" eaLnBrk="1" hangingPunct="1">
              <a:lnSpc>
                <a:spcPct val="90000"/>
              </a:lnSpc>
              <a:spcBef>
                <a:spcPct val="10000"/>
              </a:spcBef>
              <a:buClr>
                <a:srgbClr val="660066"/>
              </a:buClr>
              <a:buFont typeface="Wingdings" pitchFamily="2" charset="2"/>
              <a:buChar char="Ø"/>
            </a:pPr>
            <a:r>
              <a:rPr lang="el-GR" altLang="el-GR" sz="3000" b="1" dirty="0" smtClean="0">
                <a:solidFill>
                  <a:srgbClr val="990033"/>
                </a:solidFill>
              </a:rPr>
              <a:t>	ή αντικαθιστούμε την πηγή κινδύνου</a:t>
            </a:r>
          </a:p>
          <a:p>
            <a:pPr marL="609600" indent="-609600" eaLnBrk="1" hangingPunct="1">
              <a:lnSpc>
                <a:spcPct val="90000"/>
              </a:lnSpc>
              <a:spcBef>
                <a:spcPct val="10000"/>
              </a:spcBef>
              <a:buClr>
                <a:srgbClr val="660066"/>
              </a:buClr>
              <a:buFont typeface="Wingdings" pitchFamily="2" charset="2"/>
              <a:buChar char="Ø"/>
            </a:pPr>
            <a:r>
              <a:rPr lang="el-GR" altLang="el-GR" sz="3000" b="1" dirty="0" smtClean="0">
                <a:solidFill>
                  <a:srgbClr val="990033"/>
                </a:solidFill>
              </a:rPr>
              <a:t>	ή την περικλείουμε (προφύλαξη)</a:t>
            </a:r>
          </a:p>
          <a:p>
            <a:pPr marL="609600" indent="-609600" eaLnBrk="1" hangingPunct="1">
              <a:lnSpc>
                <a:spcPct val="90000"/>
              </a:lnSpc>
              <a:spcBef>
                <a:spcPct val="10000"/>
              </a:spcBef>
              <a:buClr>
                <a:srgbClr val="660066"/>
              </a:buClr>
              <a:buFont typeface="Wingdings" pitchFamily="2" charset="2"/>
              <a:buChar char="Ø"/>
            </a:pPr>
            <a:r>
              <a:rPr lang="el-GR" altLang="el-GR" sz="3000" b="1" dirty="0" smtClean="0">
                <a:solidFill>
                  <a:srgbClr val="990033"/>
                </a:solidFill>
              </a:rPr>
              <a:t>	ή προφυλάσσουμε τους εργαζόμενους</a:t>
            </a:r>
          </a:p>
          <a:p>
            <a:pPr marL="609600" indent="-609600" eaLnBrk="1" hangingPunct="1">
              <a:lnSpc>
                <a:spcPct val="90000"/>
              </a:lnSpc>
              <a:spcBef>
                <a:spcPct val="10000"/>
              </a:spcBef>
              <a:buClr>
                <a:schemeClr val="tx1"/>
              </a:buClr>
              <a:buFontTx/>
              <a:buAutoNum type="arabicPeriod" startAt="4"/>
            </a:pPr>
            <a:r>
              <a:rPr lang="el-GR" altLang="el-GR" sz="3000" b="1" dirty="0" smtClean="0">
                <a:solidFill>
                  <a:srgbClr val="336600"/>
                </a:solidFill>
              </a:rPr>
              <a:t>Επανεκτιμούμε τον κίνδυνο</a:t>
            </a:r>
          </a:p>
          <a:p>
            <a:pPr marL="609600" indent="-609600" eaLnBrk="1" hangingPunct="1">
              <a:lnSpc>
                <a:spcPct val="90000"/>
              </a:lnSpc>
              <a:spcBef>
                <a:spcPct val="10000"/>
              </a:spcBef>
              <a:buClr>
                <a:schemeClr val="tx1"/>
              </a:buClr>
              <a:buFontTx/>
              <a:buNone/>
            </a:pPr>
            <a:r>
              <a:rPr lang="el-GR" altLang="el-GR" sz="3000" b="1" dirty="0" smtClean="0">
                <a:solidFill>
                  <a:srgbClr val="336600"/>
                </a:solidFill>
              </a:rPr>
              <a:t>	Αν είναι αποδεκτός συνεχίζουμε, αλλιώς πρέπει να γίνουν οι απαραίτητες αλλαγές</a:t>
            </a:r>
            <a:r>
              <a:rPr lang="en-US" altLang="el-GR" sz="3000" b="1" dirty="0" smtClean="0">
                <a:solidFill>
                  <a:srgbClr val="336600"/>
                </a:solidFill>
              </a:rPr>
              <a:t> </a:t>
            </a:r>
            <a:r>
              <a:rPr lang="el-GR" altLang="el-GR" sz="3000" b="1" dirty="0" smtClean="0">
                <a:solidFill>
                  <a:srgbClr val="336600"/>
                </a:solidFill>
              </a:rPr>
              <a:t>και μετά επανάληψη από το βήμα 2</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323850" y="333375"/>
            <a:ext cx="8080375" cy="1143000"/>
          </a:xfrm>
        </p:spPr>
        <p:txBody>
          <a:bodyPr/>
          <a:lstStyle/>
          <a:p>
            <a:pPr eaLnBrk="1" hangingPunct="1">
              <a:defRPr/>
            </a:pPr>
            <a:r>
              <a:rPr lang="en-US" altLang="el-GR" smtClean="0"/>
              <a:t>FMEA </a:t>
            </a:r>
            <a:r>
              <a:rPr lang="el-GR" altLang="el-GR" smtClean="0"/>
              <a:t>σε</a:t>
            </a:r>
            <a:r>
              <a:rPr lang="en-US" altLang="el-GR" smtClean="0"/>
              <a:t> </a:t>
            </a:r>
            <a:r>
              <a:rPr lang="el-GR" altLang="el-GR" smtClean="0"/>
              <a:t>Εναλάκτη θερμότητας</a:t>
            </a:r>
            <a:endParaRPr lang="en-US" altLang="el-GR" smtClean="0"/>
          </a:p>
        </p:txBody>
      </p:sp>
      <p:graphicFrame>
        <p:nvGraphicFramePr>
          <p:cNvPr id="324667" name="Group 59"/>
          <p:cNvGraphicFramePr>
            <a:graphicFrameLocks noGrp="1"/>
          </p:cNvGraphicFramePr>
          <p:nvPr>
            <p:ph type="tbl" idx="1"/>
          </p:nvPr>
        </p:nvGraphicFramePr>
        <p:xfrm>
          <a:off x="76200" y="1600200"/>
          <a:ext cx="9104313" cy="2765505"/>
        </p:xfrm>
        <a:graphic>
          <a:graphicData uri="http://schemas.openxmlformats.org/drawingml/2006/table">
            <a:tbl>
              <a:tblPr/>
              <a:tblGrid>
                <a:gridCol w="1471613"/>
                <a:gridCol w="1728787"/>
                <a:gridCol w="1943100"/>
                <a:gridCol w="2232025"/>
                <a:gridCol w="1728788"/>
              </a:tblGrid>
              <a:tr h="1028189">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bg2"/>
                          </a:solidFill>
                          <a:effectLst/>
                          <a:latin typeface="Arial" charset="0"/>
                        </a:rPr>
                        <a:t>Μορφή αστοχίας</a:t>
                      </a:r>
                      <a:endParaRPr kumimoji="0" lang="en-US" altLang="el-GR" sz="2400" b="0" i="0" u="none" strike="noStrike" cap="none" normalizeH="0" baseline="0" smtClean="0">
                        <a:ln>
                          <a:noFill/>
                        </a:ln>
                        <a:solidFill>
                          <a:schemeClr val="bg2"/>
                        </a:solidFill>
                        <a:effectLst/>
                        <a:latin typeface="Arial" charset="0"/>
                      </a:endParaRPr>
                    </a:p>
                  </a:txBody>
                  <a:tcPr marT="45698" marB="4569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bg2"/>
                          </a:solidFill>
                          <a:effectLst/>
                          <a:latin typeface="Arial" charset="0"/>
                        </a:rPr>
                        <a:t>Αίτια αστοχίας</a:t>
                      </a:r>
                      <a:endParaRPr kumimoji="0" lang="en-US" altLang="el-GR" sz="2400" b="0" i="0" u="none" strike="noStrike" cap="none" normalizeH="0" baseline="0" smtClean="0">
                        <a:ln>
                          <a:noFill/>
                        </a:ln>
                        <a:solidFill>
                          <a:schemeClr val="bg2"/>
                        </a:solidFill>
                        <a:effectLst/>
                        <a:latin typeface="Arial" charset="0"/>
                      </a:endParaRP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bg2"/>
                          </a:solidFill>
                          <a:effectLst/>
                          <a:latin typeface="Arial" charset="0"/>
                        </a:rPr>
                        <a:t>Συμπτώματα</a:t>
                      </a:r>
                      <a:endParaRPr kumimoji="0" lang="en-US" altLang="el-GR" sz="2400" b="0" i="0" u="none" strike="noStrike" cap="none" normalizeH="0" baseline="0" smtClean="0">
                        <a:ln>
                          <a:noFill/>
                        </a:ln>
                        <a:solidFill>
                          <a:schemeClr val="bg2"/>
                        </a:solidFill>
                        <a:effectLst/>
                        <a:latin typeface="Arial" charset="0"/>
                      </a:endParaRP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bg2"/>
                          </a:solidFill>
                          <a:effectLst/>
                          <a:latin typeface="Arial" charset="0"/>
                        </a:rPr>
                        <a:t>Προβλεπόμενη συχνότητα</a:t>
                      </a:r>
                      <a:endParaRPr kumimoji="0" lang="en-US" altLang="el-GR" sz="2400" b="0" i="0" u="none" strike="noStrike" cap="none" normalizeH="0" baseline="0" smtClean="0">
                        <a:ln>
                          <a:noFill/>
                        </a:ln>
                        <a:solidFill>
                          <a:schemeClr val="bg2"/>
                        </a:solidFill>
                        <a:effectLst/>
                        <a:latin typeface="Arial" charset="0"/>
                      </a:endParaRP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bg2"/>
                          </a:solidFill>
                          <a:effectLst/>
                          <a:latin typeface="Arial" charset="0"/>
                        </a:rPr>
                        <a:t>Επίπτωση</a:t>
                      </a:r>
                      <a:endParaRPr kumimoji="0" lang="en-US" altLang="el-GR" sz="2400" b="0" i="0" u="none" strike="noStrike" cap="none" normalizeH="0" baseline="0" smtClean="0">
                        <a:ln>
                          <a:noFill/>
                        </a:ln>
                        <a:solidFill>
                          <a:schemeClr val="bg2"/>
                        </a:solidFill>
                        <a:effectLst/>
                        <a:latin typeface="Arial" charset="0"/>
                      </a:endParaRPr>
                    </a:p>
                  </a:txBody>
                  <a:tcPr marT="45698" marB="4569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r>
              <a:tr h="1737236">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tx1"/>
                          </a:solidFill>
                          <a:effectLst/>
                          <a:latin typeface="Arial" charset="0"/>
                        </a:rPr>
                        <a:t>Διάρρηξη αγωγού</a:t>
                      </a:r>
                      <a:endParaRPr kumimoji="0" lang="en-US" altLang="el-GR" sz="2400" b="0" i="0" u="none" strike="noStrike" cap="none" normalizeH="0" baseline="0" smtClean="0">
                        <a:ln>
                          <a:noFill/>
                        </a:ln>
                        <a:solidFill>
                          <a:schemeClr val="tx1"/>
                        </a:solidFill>
                        <a:effectLst/>
                        <a:latin typeface="Arial" charset="0"/>
                      </a:endParaRPr>
                    </a:p>
                  </a:txBody>
                  <a:tcPr marT="45698" marB="4569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tx1"/>
                          </a:solidFill>
                          <a:effectLst/>
                          <a:latin typeface="Arial" charset="0"/>
                        </a:rPr>
                        <a:t>Διάβρωση από υγρά</a:t>
                      </a:r>
                      <a:r>
                        <a:rPr kumimoji="0" lang="en-US" altLang="el-GR" sz="2400" b="0" i="0" u="none" strike="noStrike" cap="none" normalizeH="0" baseline="0" smtClean="0">
                          <a:ln>
                            <a:noFill/>
                          </a:ln>
                          <a:solidFill>
                            <a:schemeClr val="tx1"/>
                          </a:solidFill>
                          <a:effectLst/>
                          <a:latin typeface="Arial" charset="0"/>
                        </a:rPr>
                        <a:t> (</a:t>
                      </a:r>
                      <a:r>
                        <a:rPr kumimoji="0" lang="el-GR" altLang="el-GR" sz="2400" b="0" i="0" u="none" strike="noStrike" cap="none" normalizeH="0" baseline="0" smtClean="0">
                          <a:ln>
                            <a:noFill/>
                          </a:ln>
                          <a:solidFill>
                            <a:schemeClr val="tx1"/>
                          </a:solidFill>
                          <a:effectLst/>
                          <a:latin typeface="Arial" charset="0"/>
                        </a:rPr>
                        <a:t>εξωτερικό περίβλημα</a:t>
                      </a:r>
                      <a:r>
                        <a:rPr kumimoji="0" lang="en-US" altLang="el-GR" sz="2400" b="0" i="0" u="none" strike="noStrike" cap="none" normalizeH="0" baseline="0" smtClean="0">
                          <a:ln>
                            <a:noFill/>
                          </a:ln>
                          <a:solidFill>
                            <a:schemeClr val="tx1"/>
                          </a:solidFill>
                          <a:effectLst/>
                          <a:latin typeface="Arial" charset="0"/>
                        </a:rPr>
                        <a:t>)</a:t>
                      </a: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tx1"/>
                          </a:solidFill>
                          <a:effectLst/>
                          <a:latin typeface="Arial" charset="0"/>
                        </a:rPr>
                        <a:t>Ε</a:t>
                      </a:r>
                      <a:r>
                        <a:rPr kumimoji="0" lang="en-US" altLang="el-GR" sz="2400" b="0" i="0" u="none" strike="noStrike" cap="none" normalizeH="0" baseline="0" smtClean="0">
                          <a:ln>
                            <a:noFill/>
                          </a:ln>
                          <a:solidFill>
                            <a:schemeClr val="tx1"/>
                          </a:solidFill>
                          <a:effectLst/>
                          <a:latin typeface="Arial" charset="0"/>
                        </a:rPr>
                        <a:t>/</a:t>
                      </a:r>
                      <a:r>
                        <a:rPr kumimoji="0" lang="el-GR" altLang="el-GR" sz="2400" b="0" i="0" u="none" strike="noStrike" cap="none" normalizeH="0" baseline="0" smtClean="0">
                          <a:ln>
                            <a:noFill/>
                          </a:ln>
                          <a:solidFill>
                            <a:schemeClr val="tx1"/>
                          </a:solidFill>
                          <a:effectLst/>
                          <a:latin typeface="Arial" charset="0"/>
                        </a:rPr>
                        <a:t>Θ</a:t>
                      </a:r>
                      <a:r>
                        <a:rPr kumimoji="0" lang="en-US" altLang="el-GR" sz="2400" b="0" i="0" u="none" strike="noStrike" cap="none" normalizeH="0" baseline="0" smtClean="0">
                          <a:ln>
                            <a:noFill/>
                          </a:ln>
                          <a:solidFill>
                            <a:schemeClr val="tx1"/>
                          </a:solidFill>
                          <a:effectLst/>
                          <a:latin typeface="Arial" charset="0"/>
                        </a:rPr>
                        <a:t> </a:t>
                      </a:r>
                      <a:r>
                        <a:rPr kumimoji="0" lang="el-GR" altLang="el-GR" sz="2400" b="0" i="0" u="none" strike="noStrike" cap="none" normalizeH="0" baseline="0" smtClean="0">
                          <a:ln>
                            <a:noFill/>
                          </a:ln>
                          <a:solidFill>
                            <a:schemeClr val="tx1"/>
                          </a:solidFill>
                          <a:effectLst/>
                          <a:latin typeface="Arial" charset="0"/>
                        </a:rPr>
                        <a:t>σε υψηλότερη πίεση από νερό ψύξης)</a:t>
                      </a:r>
                      <a:endParaRPr kumimoji="0" lang="en-US" altLang="el-GR" sz="2400" b="0" i="0" u="none" strike="noStrike" cap="none" normalizeH="0" baseline="0" smtClean="0">
                        <a:ln>
                          <a:noFill/>
                        </a:ln>
                        <a:solidFill>
                          <a:schemeClr val="tx1"/>
                        </a:solidFill>
                        <a:effectLst/>
                        <a:latin typeface="Arial" charset="0"/>
                      </a:endParaRP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tx1"/>
                          </a:solidFill>
                          <a:effectLst/>
                          <a:latin typeface="Arial" charset="0"/>
                        </a:rPr>
                        <a:t>Συχνό</a:t>
                      </a:r>
                      <a:r>
                        <a:rPr kumimoji="0" lang="en-US" altLang="el-GR" sz="2400" b="0" i="0" u="none" strike="noStrike" cap="none" normalizeH="0" baseline="0" smtClean="0">
                          <a:ln>
                            <a:noFill/>
                          </a:ln>
                          <a:solidFill>
                            <a:schemeClr val="tx1"/>
                          </a:solidFill>
                          <a:effectLst/>
                          <a:latin typeface="Arial" charset="0"/>
                        </a:rPr>
                        <a:t> – </a:t>
                      </a:r>
                      <a:r>
                        <a:rPr kumimoji="0" lang="el-GR" altLang="el-GR" sz="2400" b="0" i="0" u="none" strike="noStrike" cap="none" normalizeH="0" baseline="0" smtClean="0">
                          <a:ln>
                            <a:noFill/>
                          </a:ln>
                          <a:solidFill>
                            <a:schemeClr val="tx1"/>
                          </a:solidFill>
                          <a:effectLst/>
                          <a:latin typeface="Arial" charset="0"/>
                        </a:rPr>
                        <a:t>έχει συμβεί 2Χ (φορές) σε 10 χρόνια</a:t>
                      </a:r>
                      <a:endParaRPr kumimoji="0" lang="en-US" altLang="el-GR" sz="2400" b="0" i="0" u="none" strike="noStrike" cap="none" normalizeH="0" baseline="0" smtClean="0">
                        <a:ln>
                          <a:noFill/>
                        </a:ln>
                        <a:solidFill>
                          <a:schemeClr val="tx1"/>
                        </a:solidFill>
                        <a:effectLst/>
                        <a:latin typeface="Arial" charset="0"/>
                      </a:endParaRPr>
                    </a:p>
                  </a:txBody>
                  <a:tcPr marT="45698" marB="4569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nSpc>
                          <a:spcPct val="90000"/>
                        </a:lnSpc>
                        <a:spcBef>
                          <a:spcPct val="20000"/>
                        </a:spcBef>
                        <a:buClr>
                          <a:schemeClr val="tx2"/>
                        </a:buClr>
                        <a:buSzPct val="75000"/>
                        <a:buFont typeface="Wingdings" pitchFamily="2" charset="2"/>
                        <a:defRPr sz="2800">
                          <a:solidFill>
                            <a:schemeClr val="tx1"/>
                          </a:solidFill>
                          <a:latin typeface="Times New Roman" pitchFamily="18" charset="0"/>
                        </a:defRPr>
                      </a:lvl1pPr>
                      <a:lvl2pPr>
                        <a:spcBef>
                          <a:spcPct val="20000"/>
                        </a:spcBef>
                        <a:buClr>
                          <a:schemeClr val="tx1"/>
                        </a:buClr>
                        <a:defRPr sz="2400">
                          <a:solidFill>
                            <a:schemeClr val="tx1"/>
                          </a:solidFill>
                          <a:latin typeface="Times New Roman" pitchFamily="18" charset="0"/>
                        </a:defRPr>
                      </a:lvl2pPr>
                      <a:lvl3pPr>
                        <a:spcBef>
                          <a:spcPct val="20000"/>
                        </a:spcBef>
                        <a:buClr>
                          <a:srgbClr val="00CCFF"/>
                        </a:buClr>
                        <a:buSzPct val="65000"/>
                        <a:buFont typeface="Wingdings" pitchFamily="2" charset="2"/>
                        <a:defRPr sz="2000">
                          <a:solidFill>
                            <a:schemeClr val="tx1"/>
                          </a:solidFill>
                          <a:latin typeface="Times New Roman" pitchFamily="18" charset="0"/>
                        </a:defRPr>
                      </a:lvl3pPr>
                      <a:lvl4pPr>
                        <a:spcBef>
                          <a:spcPct val="20000"/>
                        </a:spcBef>
                        <a:buClr>
                          <a:schemeClr val="tx1"/>
                        </a:buClr>
                        <a:defRPr>
                          <a:solidFill>
                            <a:schemeClr val="tx1"/>
                          </a:solidFill>
                          <a:latin typeface="Times New Roman" pitchFamily="18" charset="0"/>
                        </a:defRPr>
                      </a:lvl4pPr>
                      <a:lvl5pPr>
                        <a:spcBef>
                          <a:spcPct val="20000"/>
                        </a:spcBef>
                        <a:buClr>
                          <a:schemeClr val="accent1"/>
                        </a:buClr>
                        <a:defRPr>
                          <a:solidFill>
                            <a:schemeClr val="tx1"/>
                          </a:solidFill>
                          <a:latin typeface="Times New Roman" pitchFamily="18" charset="0"/>
                        </a:defRPr>
                      </a:lvl5pPr>
                      <a:lvl6pPr fontAlgn="base">
                        <a:spcBef>
                          <a:spcPct val="20000"/>
                        </a:spcBef>
                        <a:spcAft>
                          <a:spcPct val="0"/>
                        </a:spcAft>
                        <a:buClr>
                          <a:schemeClr val="accent1"/>
                        </a:buClr>
                        <a:defRPr>
                          <a:solidFill>
                            <a:schemeClr val="tx1"/>
                          </a:solidFill>
                          <a:latin typeface="Times New Roman" pitchFamily="18" charset="0"/>
                        </a:defRPr>
                      </a:lvl6pPr>
                      <a:lvl7pPr fontAlgn="base">
                        <a:spcBef>
                          <a:spcPct val="20000"/>
                        </a:spcBef>
                        <a:spcAft>
                          <a:spcPct val="0"/>
                        </a:spcAft>
                        <a:buClr>
                          <a:schemeClr val="accent1"/>
                        </a:buClr>
                        <a:defRPr>
                          <a:solidFill>
                            <a:schemeClr val="tx1"/>
                          </a:solidFill>
                          <a:latin typeface="Times New Roman" pitchFamily="18" charset="0"/>
                        </a:defRPr>
                      </a:lvl7pPr>
                      <a:lvl8pPr fontAlgn="base">
                        <a:spcBef>
                          <a:spcPct val="20000"/>
                        </a:spcBef>
                        <a:spcAft>
                          <a:spcPct val="0"/>
                        </a:spcAft>
                        <a:buClr>
                          <a:schemeClr val="accent1"/>
                        </a:buClr>
                        <a:defRPr>
                          <a:solidFill>
                            <a:schemeClr val="tx1"/>
                          </a:solidFill>
                          <a:latin typeface="Times New Roman" pitchFamily="18" charset="0"/>
                        </a:defRPr>
                      </a:lvl8pPr>
                      <a:lvl9pPr fontAlgn="base">
                        <a:spcBef>
                          <a:spcPct val="20000"/>
                        </a:spcBef>
                        <a:spcAft>
                          <a:spcPct val="0"/>
                        </a:spcAft>
                        <a:buClr>
                          <a:schemeClr val="accent1"/>
                        </a:buClr>
                        <a:defRPr>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l-GR" altLang="el-GR" sz="2400" b="0" i="0" u="none" strike="noStrike" cap="none" normalizeH="0" baseline="0" smtClean="0">
                          <a:ln>
                            <a:noFill/>
                          </a:ln>
                          <a:solidFill>
                            <a:schemeClr val="tx1"/>
                          </a:solidFill>
                          <a:effectLst/>
                          <a:latin typeface="Arial" charset="0"/>
                        </a:rPr>
                        <a:t>Κρίσιμο</a:t>
                      </a:r>
                      <a:r>
                        <a:rPr kumimoji="0" lang="en-US" altLang="el-GR" sz="2400" b="0" i="0" u="none" strike="noStrike" cap="none" normalizeH="0" baseline="0" smtClean="0">
                          <a:ln>
                            <a:noFill/>
                          </a:ln>
                          <a:solidFill>
                            <a:schemeClr val="tx1"/>
                          </a:solidFill>
                          <a:effectLst/>
                          <a:latin typeface="Arial" charset="0"/>
                        </a:rPr>
                        <a:t> – </a:t>
                      </a:r>
                      <a:r>
                        <a:rPr kumimoji="0" lang="el-GR" altLang="el-GR" sz="2400" b="0" i="0" u="none" strike="noStrike" cap="none" normalizeH="0" baseline="0" smtClean="0">
                          <a:ln>
                            <a:noFill/>
                          </a:ln>
                          <a:solidFill>
                            <a:schemeClr val="tx1"/>
                          </a:solidFill>
                          <a:effectLst/>
                          <a:latin typeface="Arial" charset="0"/>
                        </a:rPr>
                        <a:t>μπορεί να προκαλέ-σει μείζονα φωτιά</a:t>
                      </a:r>
                      <a:endParaRPr kumimoji="0" lang="en-US" altLang="el-GR" sz="2400" b="0" i="0" u="none" strike="noStrike" cap="none" normalizeH="0" baseline="0" smtClean="0">
                        <a:ln>
                          <a:noFill/>
                        </a:ln>
                        <a:solidFill>
                          <a:schemeClr val="tx1"/>
                        </a:solidFill>
                        <a:effectLst/>
                        <a:latin typeface="Arial" charset="0"/>
                      </a:endParaRPr>
                    </a:p>
                  </a:txBody>
                  <a:tcPr marT="45698" marB="4569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97655" name="Rectangle 23"/>
          <p:cNvSpPr>
            <a:spLocks noChangeArrowheads="1"/>
          </p:cNvSpPr>
          <p:nvPr/>
        </p:nvSpPr>
        <p:spPr bwMode="auto">
          <a:xfrm>
            <a:off x="0" y="4953000"/>
            <a:ext cx="9144000" cy="1716088"/>
          </a:xfrm>
          <a:prstGeom prst="rect">
            <a:avLst/>
          </a:prstGeom>
          <a:noFill/>
          <a:ln w="9525">
            <a:noFill/>
            <a:miter lim="800000"/>
            <a:headEnd/>
            <a:tailEnd/>
          </a:ln>
          <a:effectLst/>
        </p:spPr>
        <p:txBody>
          <a:bodyPr lIns="182562" tIns="46038" rIns="182562" bIns="46038"/>
          <a:lstStyle/>
          <a:p>
            <a:pPr marL="342900" indent="-342900">
              <a:lnSpc>
                <a:spcPct val="80000"/>
              </a:lnSpc>
              <a:spcBef>
                <a:spcPct val="20000"/>
              </a:spcBef>
              <a:buClr>
                <a:srgbClr val="FFCC66"/>
              </a:buClr>
              <a:buSzPct val="75000"/>
              <a:buFont typeface="Wingdings" pitchFamily="2" charset="2"/>
              <a:buChar char="l"/>
            </a:pPr>
            <a:r>
              <a:rPr lang="el-GR" altLang="el-GR" sz="2800">
                <a:solidFill>
                  <a:srgbClr val="FFFFFF"/>
                </a:solidFill>
                <a:latin typeface="Times New Roman" pitchFamily="18" charset="0"/>
              </a:rPr>
              <a:t>Ταξινόμηση στοιχείου ανά επικινδυνότητα (συχνότηταΧεπιπτώσεις)</a:t>
            </a:r>
            <a:endParaRPr lang="en-US" altLang="el-GR" sz="2800">
              <a:solidFill>
                <a:srgbClr val="FFFFFF"/>
              </a:solidFill>
              <a:latin typeface="Times New Roman" pitchFamily="18" charset="0"/>
            </a:endParaRPr>
          </a:p>
          <a:p>
            <a:pPr marL="342900" indent="-342900">
              <a:lnSpc>
                <a:spcPct val="80000"/>
              </a:lnSpc>
              <a:spcBef>
                <a:spcPct val="20000"/>
              </a:spcBef>
              <a:buClr>
                <a:srgbClr val="FFCC66"/>
              </a:buClr>
              <a:buSzPct val="75000"/>
              <a:buFont typeface="Wingdings" pitchFamily="2" charset="2"/>
              <a:buChar char="l"/>
            </a:pPr>
            <a:r>
              <a:rPr lang="el-GR" altLang="el-GR" sz="2800">
                <a:solidFill>
                  <a:srgbClr val="FFFFFF"/>
                </a:solidFill>
                <a:latin typeface="Times New Roman" pitchFamily="18" charset="0"/>
              </a:rPr>
              <a:t>Αναγνώρισε και κατάγραψε προστατευτικά για στοιχεία με υψηλή επικινδυνότητα)</a:t>
            </a:r>
            <a:endParaRPr lang="en-US" altLang="el-GR" sz="2800">
              <a:solidFill>
                <a:srgbClr val="FFFFFF"/>
              </a:solidFill>
              <a:latin typeface="Times New Roman" pitchFamily="18" charset="0"/>
            </a:endParaRPr>
          </a:p>
        </p:txBody>
      </p:sp>
    </p:spTree>
  </p:cSld>
  <p:clrMapOvr>
    <a:masterClrMapping/>
  </p:clrMapOvr>
  <p:transition advClick="0" advTm="10000">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afiss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5000">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5805404"/>
            <a:ext cx="9144000" cy="1052596"/>
          </a:xfrm>
          <a:prstGeom prst="rect">
            <a:avLst/>
          </a:prstGeom>
          <a:gradFill rotWithShape="1">
            <a:gsLst>
              <a:gs pos="0">
                <a:schemeClr val="accent2"/>
              </a:gs>
              <a:gs pos="100000">
                <a:srgbClr val="CC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20000"/>
              </a:spcBef>
              <a:defRPr/>
            </a:pPr>
            <a:r>
              <a:rPr lang="el-GR" altLang="el-GR" sz="2400" b="1" dirty="0">
                <a:solidFill>
                  <a:srgbClr val="FFFFFF"/>
                </a:solidFill>
                <a:latin typeface="Tahoma" pitchFamily="34" charset="0"/>
              </a:rPr>
              <a:t>ΦΩΤΗΣ ΜΟΣΧΟΠΟΥΛΟΣ</a:t>
            </a:r>
          </a:p>
          <a:p>
            <a:pPr algn="ctr" eaLnBrk="0" hangingPunct="0">
              <a:spcBef>
                <a:spcPct val="20000"/>
              </a:spcBef>
              <a:defRPr/>
            </a:pPr>
            <a:r>
              <a:rPr lang="el-GR" altLang="el-GR" sz="1600" b="1" dirty="0" smtClean="0">
                <a:solidFill>
                  <a:srgbClr val="000000"/>
                </a:solidFill>
                <a:latin typeface="Tahoma" pitchFamily="34" charset="0"/>
              </a:rPr>
              <a:t>ΠΡΟΪΣΤΑΜΕΝΟΣ ΤΗΣ Δ/ΝΣΗΣ ΥΓΕΙΑΣ ΚΑΙ ΑΣΦΑΛΕΙΑΣ </a:t>
            </a:r>
            <a:r>
              <a:rPr lang="el-GR" altLang="el-GR" sz="1600" b="1" dirty="0">
                <a:solidFill>
                  <a:srgbClr val="000000"/>
                </a:solidFill>
                <a:latin typeface="Tahoma" pitchFamily="34" charset="0"/>
              </a:rPr>
              <a:t>ΤΗΣ ΕΡΓΑΣΙΑΣ</a:t>
            </a:r>
          </a:p>
          <a:p>
            <a:pPr algn="ctr" eaLnBrk="0" hangingPunct="0">
              <a:spcBef>
                <a:spcPct val="20000"/>
              </a:spcBef>
              <a:defRPr/>
            </a:pPr>
            <a:r>
              <a:rPr lang="el-GR" altLang="el-GR" sz="1600" b="1" i="1" dirty="0">
                <a:solidFill>
                  <a:srgbClr val="0000FF"/>
                </a:solidFill>
                <a:effectLst>
                  <a:outerShdw blurRad="38100" dist="38100" dir="2700000" algn="tl">
                    <a:srgbClr val="000000"/>
                  </a:outerShdw>
                </a:effectLst>
                <a:latin typeface="Tahoma" pitchFamily="34" charset="0"/>
              </a:rPr>
              <a:t>ΥΠΟΥΡΓΕΙΟ ΕΡΓΑΣΙΑΣ , ΚΟΙΝΩΝΙΚΗΣ ΑΣΦΑΛΙΣΗΣ &amp; </a:t>
            </a:r>
            <a:r>
              <a:rPr lang="el-GR" altLang="el-GR" sz="1600" b="1" i="1" dirty="0" smtClean="0">
                <a:solidFill>
                  <a:srgbClr val="0000FF"/>
                </a:solidFill>
                <a:effectLst>
                  <a:outerShdw blurRad="38100" dist="38100" dir="2700000" algn="tl">
                    <a:srgbClr val="000000"/>
                  </a:outerShdw>
                </a:effectLst>
                <a:latin typeface="Tahoma" pitchFamily="34" charset="0"/>
              </a:rPr>
              <a:t>ΚΟΙΝΩΝΙΚΗΣ ΑΛΛΗΛΕΓΓΥΗΣ</a:t>
            </a:r>
            <a:endParaRPr lang="el-GR" altLang="el-GR" sz="1600" b="1" i="1" dirty="0">
              <a:solidFill>
                <a:srgbClr val="0000FF"/>
              </a:solidFill>
              <a:effectLst>
                <a:outerShdw blurRad="38100" dist="38100" dir="2700000" algn="tl">
                  <a:srgbClr val="000000"/>
                </a:outerShdw>
              </a:effectLst>
              <a:latin typeface="Tahoma" pitchFamily="34" charset="0"/>
            </a:endParaRPr>
          </a:p>
        </p:txBody>
      </p:sp>
      <p:pic>
        <p:nvPicPr>
          <p:cNvPr id="251907" name="Picture 3" descr="fotopant"/>
          <p:cNvPicPr>
            <a:picLocks noChangeAspect="1" noChangeArrowheads="1"/>
          </p:cNvPicPr>
          <p:nvPr/>
        </p:nvPicPr>
        <p:blipFill>
          <a:blip r:embed="rId2" cstate="print"/>
          <a:srcRect/>
          <a:stretch>
            <a:fillRect/>
          </a:stretch>
        </p:blipFill>
        <p:spPr bwMode="auto">
          <a:xfrm>
            <a:off x="0" y="-28575"/>
            <a:ext cx="9144000" cy="5833839"/>
          </a:xfrm>
          <a:prstGeom prst="rect">
            <a:avLst/>
          </a:prstGeom>
          <a:noFill/>
          <a:ln w="9525">
            <a:noFill/>
            <a:miter lim="800000"/>
            <a:headEnd/>
            <a:tailEnd/>
          </a:ln>
        </p:spPr>
      </p:pic>
      <p:sp>
        <p:nvSpPr>
          <p:cNvPr id="251908" name="WordArt 4"/>
          <p:cNvSpPr>
            <a:spLocks noChangeArrowheads="1" noChangeShapeType="1" noTextEdit="1"/>
          </p:cNvSpPr>
          <p:nvPr/>
        </p:nvSpPr>
        <p:spPr bwMode="auto">
          <a:xfrm>
            <a:off x="323850" y="2492375"/>
            <a:ext cx="8642350" cy="2951163"/>
          </a:xfrm>
          <a:prstGeom prst="rect">
            <a:avLst/>
          </a:prstGeom>
        </p:spPr>
        <p:txBody>
          <a:bodyPr wrap="none" fromWordArt="1">
            <a:prstTxWarp prst="textInflate">
              <a:avLst>
                <a:gd name="adj" fmla="val 13634"/>
              </a:avLst>
            </a:prstTxWarp>
          </a:bodyPr>
          <a:lstStyle/>
          <a:p>
            <a:pPr algn="ctr"/>
            <a:r>
              <a:rPr lang="el-GR" sz="5400" kern="10" normalizeH="1" dirty="0">
                <a:ln w="0">
                  <a:solidFill>
                    <a:srgbClr val="333399"/>
                  </a:solidFill>
                  <a:round/>
                  <a:headEnd/>
                  <a:tailEnd/>
                </a:ln>
                <a:solidFill>
                  <a:srgbClr val="CC99FF"/>
                </a:solidFill>
                <a:effectLst>
                  <a:outerShdw dist="35921" dir="2700000" sy="50000" rotWithShape="0">
                    <a:srgbClr val="875B0D">
                      <a:alpha val="70000"/>
                    </a:srgbClr>
                  </a:outerShdw>
                </a:effectLst>
                <a:latin typeface="Arial Black"/>
              </a:rPr>
              <a:t>ΣΑΣ ΕΥΧΑΡΙΣΤΩ ΠΟΛΥ</a:t>
            </a:r>
          </a:p>
          <a:p>
            <a:pPr algn="ctr"/>
            <a:r>
              <a:rPr lang="el-GR" sz="5400" kern="10" normalizeH="1" dirty="0">
                <a:ln w="0">
                  <a:solidFill>
                    <a:srgbClr val="333399"/>
                  </a:solidFill>
                  <a:round/>
                  <a:headEnd/>
                  <a:tailEnd/>
                </a:ln>
                <a:solidFill>
                  <a:srgbClr val="CC99FF"/>
                </a:solidFill>
                <a:effectLst>
                  <a:outerShdw dist="35921" dir="2700000" sy="50000" rotWithShape="0">
                    <a:srgbClr val="875B0D">
                      <a:alpha val="70000"/>
                    </a:srgbClr>
                  </a:outerShdw>
                </a:effectLst>
                <a:latin typeface="Arial Black"/>
              </a:rPr>
              <a:t>ΓΙΑ ΤΗΝ ΠΡΟΣΟΧΗ ΣΑΣ</a:t>
            </a:r>
          </a:p>
        </p:txBody>
      </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grpSp>
        <p:nvGrpSpPr>
          <p:cNvPr id="143362" name="Group 2"/>
          <p:cNvGrpSpPr>
            <a:grpSpLocks/>
          </p:cNvGrpSpPr>
          <p:nvPr/>
        </p:nvGrpSpPr>
        <p:grpSpPr bwMode="auto">
          <a:xfrm>
            <a:off x="0" y="1905000"/>
            <a:ext cx="9144000" cy="4953000"/>
            <a:chOff x="0" y="0"/>
            <a:chExt cx="3916" cy="2364"/>
          </a:xfrm>
        </p:grpSpPr>
        <p:sp>
          <p:nvSpPr>
            <p:cNvPr id="21507" name="Rectangle 3"/>
            <p:cNvSpPr>
              <a:spLocks noChangeArrowheads="1"/>
            </p:cNvSpPr>
            <p:nvPr/>
          </p:nvSpPr>
          <p:spPr bwMode="auto">
            <a:xfrm>
              <a:off x="43" y="394"/>
              <a:ext cx="567"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u="sng">
                  <a:solidFill>
                    <a:srgbClr val="FFFF00"/>
                  </a:solidFill>
                  <a:effectLst>
                    <a:outerShdw blurRad="38100" dist="38100" dir="2700000" algn="tl">
                      <a:srgbClr val="000000"/>
                    </a:outerShdw>
                  </a:effectLst>
                  <a:latin typeface="Tahoma" pitchFamily="34" charset="0"/>
                </a:rPr>
                <a:t>Κατηγορία</a:t>
              </a:r>
              <a:endParaRPr lang="en-US" altLang="el-GR" sz="1600" b="1" u="sng">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a:solidFill>
                  <a:srgbClr val="FFFF00"/>
                </a:solidFill>
                <a:latin typeface="Tahoma" pitchFamily="34" charset="0"/>
              </a:endParaRPr>
            </a:p>
          </p:txBody>
        </p:sp>
        <p:sp>
          <p:nvSpPr>
            <p:cNvPr id="21508" name="Rectangle 4"/>
            <p:cNvSpPr>
              <a:spLocks noChangeArrowheads="1"/>
            </p:cNvSpPr>
            <p:nvPr/>
          </p:nvSpPr>
          <p:spPr bwMode="auto">
            <a:xfrm>
              <a:off x="610" y="394"/>
              <a:ext cx="1149"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u="sng">
                  <a:solidFill>
                    <a:srgbClr val="FFFF00"/>
                  </a:solidFill>
                  <a:effectLst>
                    <a:outerShdw blurRad="38100" dist="38100" dir="2700000" algn="tl">
                      <a:srgbClr val="000000"/>
                    </a:outerShdw>
                  </a:effectLst>
                  <a:latin typeface="Tahoma" pitchFamily="34" charset="0"/>
                </a:rPr>
                <a:t>Είδος κινδύνου</a:t>
              </a:r>
              <a:endParaRPr lang="en-US" altLang="el-GR" sz="1600" b="1" u="sng">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u="sng">
                <a:solidFill>
                  <a:srgbClr val="FFFF00"/>
                </a:solidFill>
                <a:effectLst>
                  <a:outerShdw blurRad="38100" dist="38100" dir="2700000" algn="tl">
                    <a:srgbClr val="000000"/>
                  </a:outerShdw>
                </a:effectLst>
                <a:latin typeface="Tahoma" pitchFamily="34" charset="0"/>
              </a:endParaRPr>
            </a:p>
          </p:txBody>
        </p:sp>
        <p:sp>
          <p:nvSpPr>
            <p:cNvPr id="21509" name="Rectangle 5"/>
            <p:cNvSpPr>
              <a:spLocks noChangeArrowheads="1"/>
            </p:cNvSpPr>
            <p:nvPr/>
          </p:nvSpPr>
          <p:spPr bwMode="auto">
            <a:xfrm>
              <a:off x="1759" y="394"/>
              <a:ext cx="575"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r>
                <a:rPr lang="el-GR" altLang="el-GR" sz="1600" b="1" u="sng">
                  <a:solidFill>
                    <a:srgbClr val="FFFF00"/>
                  </a:solidFill>
                  <a:effectLst>
                    <a:outerShdw blurRad="38100" dist="38100" dir="2700000" algn="tl">
                      <a:srgbClr val="000000"/>
                    </a:outerShdw>
                  </a:effectLst>
                  <a:latin typeface="Tahoma" pitchFamily="34" charset="0"/>
                </a:rPr>
                <a:t>Κατηγορία</a:t>
              </a:r>
              <a:endParaRPr lang="en-US" altLang="el-GR" sz="1600" b="1" u="sng">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u="sng">
                <a:solidFill>
                  <a:srgbClr val="FFFF00"/>
                </a:solidFill>
                <a:effectLst>
                  <a:outerShdw blurRad="38100" dist="38100" dir="2700000" algn="tl">
                    <a:srgbClr val="000000"/>
                  </a:outerShdw>
                </a:effectLst>
                <a:latin typeface="Tahoma" pitchFamily="34" charset="0"/>
              </a:endParaRPr>
            </a:p>
          </p:txBody>
        </p:sp>
        <p:sp>
          <p:nvSpPr>
            <p:cNvPr id="21510" name="Rectangle 6"/>
            <p:cNvSpPr>
              <a:spLocks noChangeArrowheads="1"/>
            </p:cNvSpPr>
            <p:nvPr/>
          </p:nvSpPr>
          <p:spPr bwMode="auto">
            <a:xfrm>
              <a:off x="2334" y="394"/>
              <a:ext cx="1281"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r>
                <a:rPr lang="el-GR" altLang="el-GR" sz="1600" b="1" u="sng">
                  <a:solidFill>
                    <a:srgbClr val="FFFF00"/>
                  </a:solidFill>
                  <a:effectLst>
                    <a:outerShdw blurRad="38100" dist="38100" dir="2700000" algn="tl">
                      <a:srgbClr val="000000"/>
                    </a:outerShdw>
                  </a:effectLst>
                  <a:latin typeface="Tahoma" pitchFamily="34" charset="0"/>
                </a:rPr>
                <a:t>Είδος κινδύνου</a:t>
              </a:r>
              <a:endParaRPr lang="en-US" altLang="el-GR" sz="1600" b="1" u="sng">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u="sng">
                <a:solidFill>
                  <a:srgbClr val="FFFF00"/>
                </a:solidFill>
                <a:effectLst>
                  <a:outerShdw blurRad="38100" dist="38100" dir="2700000" algn="tl">
                    <a:srgbClr val="000000"/>
                  </a:outerShdw>
                </a:effectLst>
                <a:latin typeface="Tahoma" pitchFamily="34" charset="0"/>
              </a:endParaRPr>
            </a:p>
          </p:txBody>
        </p:sp>
        <p:grpSp>
          <p:nvGrpSpPr>
            <p:cNvPr id="143368" name="Group 7"/>
            <p:cNvGrpSpPr>
              <a:grpSpLocks/>
            </p:cNvGrpSpPr>
            <p:nvPr/>
          </p:nvGrpSpPr>
          <p:grpSpPr bwMode="auto">
            <a:xfrm>
              <a:off x="0" y="0"/>
              <a:ext cx="1888" cy="394"/>
              <a:chOff x="0" y="0"/>
              <a:chExt cx="1888" cy="394"/>
            </a:xfrm>
          </p:grpSpPr>
          <p:sp>
            <p:nvSpPr>
              <p:cNvPr id="21512" name="Rectangle 8"/>
              <p:cNvSpPr>
                <a:spLocks noChangeArrowheads="1"/>
              </p:cNvSpPr>
              <p:nvPr/>
            </p:nvSpPr>
            <p:spPr bwMode="auto">
              <a:xfrm>
                <a:off x="43" y="0"/>
                <a:ext cx="1802"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2000" b="1">
                    <a:solidFill>
                      <a:srgbClr val="FFFF00"/>
                    </a:solidFill>
                    <a:effectLst>
                      <a:outerShdw blurRad="38100" dist="38100" dir="2700000" algn="tl">
                        <a:srgbClr val="000000"/>
                      </a:outerShdw>
                    </a:effectLst>
                    <a:latin typeface="Tahoma" pitchFamily="34" charset="0"/>
                  </a:rPr>
                  <a:t>ΩΣ ΠΡΟΣ ΤΗ ΣΟΒΑΡΟΤΗΤΑ</a:t>
                </a:r>
                <a:endParaRPr lang="en-US" altLang="el-GR" sz="1600">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a:solidFill>
                    <a:srgbClr val="FFFF00"/>
                  </a:solidFill>
                  <a:latin typeface="Tahoma" pitchFamily="34" charset="0"/>
                </a:endParaRPr>
              </a:p>
            </p:txBody>
          </p:sp>
          <p:sp>
            <p:nvSpPr>
              <p:cNvPr id="143421" name="Rectangle 9"/>
              <p:cNvSpPr>
                <a:spLocks noChangeArrowheads="1"/>
              </p:cNvSpPr>
              <p:nvPr/>
            </p:nvSpPr>
            <p:spPr bwMode="auto">
              <a:xfrm>
                <a:off x="0" y="0"/>
                <a:ext cx="1888" cy="394"/>
              </a:xfrm>
              <a:prstGeom prst="rect">
                <a:avLst/>
              </a:prstGeom>
              <a:blipFill dpi="0" rotWithShape="1">
                <a:blip r:embed="rId2" cstate="print">
                  <a:alphaModFix amt="0"/>
                </a:blip>
                <a:srcRect/>
                <a:tile tx="0" ty="0" sx="100000" sy="100000" flip="none" algn="tl"/>
              </a:blipFill>
              <a:ln w="0">
                <a:solidFill>
                  <a:srgbClr val="EAEAEA"/>
                </a:solidFill>
                <a:miter lim="800000"/>
                <a:headEnd/>
                <a:tailEnd/>
              </a:ln>
              <a:effectLst/>
            </p:spPr>
            <p:txBody>
              <a:bodyPr wrap="none"/>
              <a:lstStyle/>
              <a:p>
                <a:endParaRPr lang="el-GR" altLang="el-GR">
                  <a:solidFill>
                    <a:srgbClr val="000000"/>
                  </a:solidFill>
                </a:endParaRPr>
              </a:p>
            </p:txBody>
          </p:sp>
        </p:grpSp>
        <p:grpSp>
          <p:nvGrpSpPr>
            <p:cNvPr id="143369" name="Group 10"/>
            <p:cNvGrpSpPr>
              <a:grpSpLocks/>
            </p:cNvGrpSpPr>
            <p:nvPr/>
          </p:nvGrpSpPr>
          <p:grpSpPr bwMode="auto">
            <a:xfrm>
              <a:off x="1888" y="0"/>
              <a:ext cx="2028" cy="394"/>
              <a:chOff x="1888" y="0"/>
              <a:chExt cx="2028" cy="394"/>
            </a:xfrm>
          </p:grpSpPr>
          <p:sp>
            <p:nvSpPr>
              <p:cNvPr id="21515" name="Rectangle 11"/>
              <p:cNvSpPr>
                <a:spLocks noChangeArrowheads="1"/>
              </p:cNvSpPr>
              <p:nvPr/>
            </p:nvSpPr>
            <p:spPr bwMode="auto">
              <a:xfrm>
                <a:off x="1931" y="0"/>
                <a:ext cx="1942"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2000" b="1">
                    <a:solidFill>
                      <a:srgbClr val="FFFF00"/>
                    </a:solidFill>
                    <a:effectLst>
                      <a:outerShdw blurRad="38100" dist="38100" dir="2700000" algn="tl">
                        <a:srgbClr val="000000"/>
                      </a:outerShdw>
                    </a:effectLst>
                    <a:latin typeface="Tahoma" pitchFamily="34" charset="0"/>
                  </a:rPr>
                  <a:t>ΩΣ ΠΡΟΣ ΤΗ ΣΥΧΝΟΤΗΤΑ</a:t>
                </a:r>
                <a:endParaRPr lang="en-US" altLang="el-GR" sz="24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a:solidFill>
                    <a:srgbClr val="FFFF00"/>
                  </a:solidFill>
                  <a:latin typeface="Tahoma" pitchFamily="34" charset="0"/>
                </a:endParaRPr>
              </a:p>
            </p:txBody>
          </p:sp>
          <p:sp>
            <p:nvSpPr>
              <p:cNvPr id="143419" name="Rectangle 12"/>
              <p:cNvSpPr>
                <a:spLocks noChangeArrowheads="1"/>
              </p:cNvSpPr>
              <p:nvPr/>
            </p:nvSpPr>
            <p:spPr bwMode="auto">
              <a:xfrm>
                <a:off x="1888" y="0"/>
                <a:ext cx="2028"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0" name="Group 13"/>
            <p:cNvGrpSpPr>
              <a:grpSpLocks/>
            </p:cNvGrpSpPr>
            <p:nvPr/>
          </p:nvGrpSpPr>
          <p:grpSpPr bwMode="auto">
            <a:xfrm>
              <a:off x="0" y="788"/>
              <a:ext cx="653" cy="394"/>
              <a:chOff x="0" y="788"/>
              <a:chExt cx="653" cy="394"/>
            </a:xfrm>
          </p:grpSpPr>
          <p:sp>
            <p:nvSpPr>
              <p:cNvPr id="21518" name="Rectangle 14"/>
              <p:cNvSpPr>
                <a:spLocks noChangeArrowheads="1"/>
              </p:cNvSpPr>
              <p:nvPr/>
            </p:nvSpPr>
            <p:spPr bwMode="auto">
              <a:xfrm>
                <a:off x="43" y="788"/>
                <a:ext cx="567"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l-GR" sz="1600" b="1">
                    <a:solidFill>
                      <a:srgbClr val="FFFF00"/>
                    </a:solidFill>
                    <a:effectLst>
                      <a:outerShdw blurRad="38100" dist="38100" dir="2700000" algn="tl">
                        <a:srgbClr val="000000"/>
                      </a:outerShdw>
                    </a:effectLst>
                    <a:latin typeface="Tahoma" pitchFamily="34" charset="0"/>
                  </a:rPr>
                  <a:t>I</a:t>
                </a:r>
                <a:endParaRPr lang="en-US" altLang="el-GR" sz="1600">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a:solidFill>
                    <a:srgbClr val="FFFF00"/>
                  </a:solidFill>
                  <a:latin typeface="Tahoma" pitchFamily="34" charset="0"/>
                </a:endParaRPr>
              </a:p>
            </p:txBody>
          </p:sp>
          <p:sp>
            <p:nvSpPr>
              <p:cNvPr id="143417" name="Rectangle 15"/>
              <p:cNvSpPr>
                <a:spLocks noChangeArrowheads="1"/>
              </p:cNvSpPr>
              <p:nvPr/>
            </p:nvSpPr>
            <p:spPr bwMode="auto">
              <a:xfrm>
                <a:off x="0" y="788"/>
                <a:ext cx="653"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1" name="Group 16"/>
            <p:cNvGrpSpPr>
              <a:grpSpLocks/>
            </p:cNvGrpSpPr>
            <p:nvPr/>
          </p:nvGrpSpPr>
          <p:grpSpPr bwMode="auto">
            <a:xfrm>
              <a:off x="653" y="788"/>
              <a:ext cx="1235" cy="394"/>
              <a:chOff x="653" y="788"/>
              <a:chExt cx="1235" cy="394"/>
            </a:xfrm>
          </p:grpSpPr>
          <p:sp>
            <p:nvSpPr>
              <p:cNvPr id="143414" name="Rectangle 17"/>
              <p:cNvSpPr>
                <a:spLocks noChangeArrowheads="1"/>
              </p:cNvSpPr>
              <p:nvPr/>
            </p:nvSpPr>
            <p:spPr bwMode="auto">
              <a:xfrm>
                <a:off x="696" y="788"/>
                <a:ext cx="1149" cy="394"/>
              </a:xfrm>
              <a:prstGeom prst="rect">
                <a:avLst/>
              </a:prstGeom>
              <a:blipFill dpi="0" rotWithShape="1">
                <a:blip r:embed="rId2" cstate="print">
                  <a:alphaModFix amt="0"/>
                </a:blip>
                <a:srcRect/>
                <a:tile tx="0" ty="0" sx="100000" sy="100000" flip="none" algn="tl"/>
              </a:blipFill>
              <a:ln w="9525">
                <a:noFill/>
                <a:miter lim="800000"/>
                <a:headEnd/>
                <a:tailEnd/>
              </a:ln>
              <a:effectLst/>
            </p:spPr>
            <p:txBody>
              <a:bodyPr/>
              <a:lstStyle/>
              <a:p>
                <a:pPr algn="ctr"/>
                <a:r>
                  <a:rPr lang="el-GR" altLang="el-GR" sz="1600" b="1">
                    <a:solidFill>
                      <a:srgbClr val="FFFF00"/>
                    </a:solidFill>
                    <a:latin typeface="Tahoma" pitchFamily="34" charset="0"/>
                  </a:rPr>
                  <a:t>Καταστροφικός</a:t>
                </a:r>
                <a:endParaRPr lang="en-US" altLang="el-GR" sz="1600" b="1">
                  <a:solidFill>
                    <a:srgbClr val="FFFF00"/>
                  </a:solidFill>
                  <a:latin typeface="Tahoma" pitchFamily="34" charset="0"/>
                </a:endParaRPr>
              </a:p>
              <a:p>
                <a:pPr algn="ctr" eaLnBrk="0" hangingPunct="0"/>
                <a:endParaRPr lang="en-US" altLang="el-GR" sz="1600">
                  <a:solidFill>
                    <a:srgbClr val="FFFF00"/>
                  </a:solidFill>
                  <a:latin typeface="Tahoma" pitchFamily="34" charset="0"/>
                </a:endParaRPr>
              </a:p>
            </p:txBody>
          </p:sp>
          <p:sp>
            <p:nvSpPr>
              <p:cNvPr id="143415" name="Rectangle 18"/>
              <p:cNvSpPr>
                <a:spLocks noChangeArrowheads="1"/>
              </p:cNvSpPr>
              <p:nvPr/>
            </p:nvSpPr>
            <p:spPr bwMode="auto">
              <a:xfrm>
                <a:off x="653" y="788"/>
                <a:ext cx="1235"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2" name="Group 19"/>
            <p:cNvGrpSpPr>
              <a:grpSpLocks/>
            </p:cNvGrpSpPr>
            <p:nvPr/>
          </p:nvGrpSpPr>
          <p:grpSpPr bwMode="auto">
            <a:xfrm>
              <a:off x="1888" y="788"/>
              <a:ext cx="661" cy="394"/>
              <a:chOff x="1888" y="788"/>
              <a:chExt cx="661" cy="394"/>
            </a:xfrm>
          </p:grpSpPr>
          <p:sp>
            <p:nvSpPr>
              <p:cNvPr id="21524" name="Rectangle 20"/>
              <p:cNvSpPr>
                <a:spLocks noChangeArrowheads="1"/>
              </p:cNvSpPr>
              <p:nvPr/>
            </p:nvSpPr>
            <p:spPr bwMode="auto">
              <a:xfrm>
                <a:off x="1931" y="788"/>
                <a:ext cx="575"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Α</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a:solidFill>
                    <a:srgbClr val="FFFF00"/>
                  </a:solidFill>
                  <a:effectLst>
                    <a:outerShdw blurRad="38100" dist="38100" dir="2700000" algn="tl">
                      <a:srgbClr val="000000"/>
                    </a:outerShdw>
                  </a:effectLst>
                  <a:latin typeface="Tahoma" pitchFamily="34" charset="0"/>
                </a:endParaRPr>
              </a:p>
            </p:txBody>
          </p:sp>
          <p:sp>
            <p:nvSpPr>
              <p:cNvPr id="143413" name="Rectangle 21"/>
              <p:cNvSpPr>
                <a:spLocks noChangeArrowheads="1"/>
              </p:cNvSpPr>
              <p:nvPr/>
            </p:nvSpPr>
            <p:spPr bwMode="auto">
              <a:xfrm>
                <a:off x="1888" y="788"/>
                <a:ext cx="661"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3" name="Group 22"/>
            <p:cNvGrpSpPr>
              <a:grpSpLocks/>
            </p:cNvGrpSpPr>
            <p:nvPr/>
          </p:nvGrpSpPr>
          <p:grpSpPr bwMode="auto">
            <a:xfrm>
              <a:off x="2549" y="788"/>
              <a:ext cx="1367" cy="394"/>
              <a:chOff x="2549" y="788"/>
              <a:chExt cx="1367" cy="394"/>
            </a:xfrm>
          </p:grpSpPr>
          <p:sp>
            <p:nvSpPr>
              <p:cNvPr id="21527" name="Rectangle 23"/>
              <p:cNvSpPr>
                <a:spLocks noChangeArrowheads="1"/>
              </p:cNvSpPr>
              <p:nvPr/>
            </p:nvSpPr>
            <p:spPr bwMode="auto">
              <a:xfrm>
                <a:off x="2592" y="788"/>
                <a:ext cx="1282"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Πιθανός</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a:solidFill>
                    <a:srgbClr val="FFFF00"/>
                  </a:solidFill>
                  <a:effectLst>
                    <a:outerShdw blurRad="38100" dist="38100" dir="2700000" algn="tl">
                      <a:srgbClr val="000000"/>
                    </a:outerShdw>
                  </a:effectLst>
                  <a:latin typeface="Tahoma" pitchFamily="34" charset="0"/>
                </a:endParaRPr>
              </a:p>
            </p:txBody>
          </p:sp>
          <p:sp>
            <p:nvSpPr>
              <p:cNvPr id="143411" name="Rectangle 24"/>
              <p:cNvSpPr>
                <a:spLocks noChangeArrowheads="1"/>
              </p:cNvSpPr>
              <p:nvPr/>
            </p:nvSpPr>
            <p:spPr bwMode="auto">
              <a:xfrm>
                <a:off x="2549" y="788"/>
                <a:ext cx="1367"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4" name="Group 25"/>
            <p:cNvGrpSpPr>
              <a:grpSpLocks/>
            </p:cNvGrpSpPr>
            <p:nvPr/>
          </p:nvGrpSpPr>
          <p:grpSpPr bwMode="auto">
            <a:xfrm>
              <a:off x="0" y="1182"/>
              <a:ext cx="653" cy="394"/>
              <a:chOff x="0" y="1182"/>
              <a:chExt cx="653" cy="394"/>
            </a:xfrm>
          </p:grpSpPr>
          <p:sp>
            <p:nvSpPr>
              <p:cNvPr id="21530" name="Rectangle 26"/>
              <p:cNvSpPr>
                <a:spLocks noChangeArrowheads="1"/>
              </p:cNvSpPr>
              <p:nvPr/>
            </p:nvSpPr>
            <p:spPr bwMode="auto">
              <a:xfrm>
                <a:off x="43" y="1182"/>
                <a:ext cx="567"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l-GR" sz="1600" b="1">
                    <a:solidFill>
                      <a:srgbClr val="FFFF00"/>
                    </a:solidFill>
                    <a:effectLst>
                      <a:outerShdw blurRad="38100" dist="38100" dir="2700000" algn="tl">
                        <a:srgbClr val="000000"/>
                      </a:outerShdw>
                    </a:effectLst>
                    <a:latin typeface="Tahoma" pitchFamily="34" charset="0"/>
                  </a:rPr>
                  <a:t>II</a:t>
                </a:r>
                <a:endParaRPr lang="en-US" altLang="el-GR" sz="1600">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a:solidFill>
                    <a:srgbClr val="FFFF00"/>
                  </a:solidFill>
                  <a:latin typeface="Tahoma" pitchFamily="34" charset="0"/>
                </a:endParaRPr>
              </a:p>
            </p:txBody>
          </p:sp>
          <p:sp>
            <p:nvSpPr>
              <p:cNvPr id="143409" name="Rectangle 27"/>
              <p:cNvSpPr>
                <a:spLocks noChangeArrowheads="1"/>
              </p:cNvSpPr>
              <p:nvPr/>
            </p:nvSpPr>
            <p:spPr bwMode="auto">
              <a:xfrm>
                <a:off x="0" y="1182"/>
                <a:ext cx="653"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5" name="Group 28"/>
            <p:cNvGrpSpPr>
              <a:grpSpLocks/>
            </p:cNvGrpSpPr>
            <p:nvPr/>
          </p:nvGrpSpPr>
          <p:grpSpPr bwMode="auto">
            <a:xfrm>
              <a:off x="653" y="1182"/>
              <a:ext cx="1235" cy="394"/>
              <a:chOff x="653" y="1182"/>
              <a:chExt cx="1235" cy="394"/>
            </a:xfrm>
          </p:grpSpPr>
          <p:sp>
            <p:nvSpPr>
              <p:cNvPr id="21533" name="Rectangle 29"/>
              <p:cNvSpPr>
                <a:spLocks noChangeArrowheads="1"/>
              </p:cNvSpPr>
              <p:nvPr/>
            </p:nvSpPr>
            <p:spPr bwMode="auto">
              <a:xfrm>
                <a:off x="695" y="1182"/>
                <a:ext cx="1150"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Κρίσιμος</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a:solidFill>
                    <a:srgbClr val="FFFF00"/>
                  </a:solidFill>
                  <a:latin typeface="Tahoma" pitchFamily="34" charset="0"/>
                </a:endParaRPr>
              </a:p>
            </p:txBody>
          </p:sp>
          <p:sp>
            <p:nvSpPr>
              <p:cNvPr id="143407" name="Rectangle 30"/>
              <p:cNvSpPr>
                <a:spLocks noChangeArrowheads="1"/>
              </p:cNvSpPr>
              <p:nvPr/>
            </p:nvSpPr>
            <p:spPr bwMode="auto">
              <a:xfrm>
                <a:off x="653" y="1182"/>
                <a:ext cx="1235"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6" name="Group 31"/>
            <p:cNvGrpSpPr>
              <a:grpSpLocks/>
            </p:cNvGrpSpPr>
            <p:nvPr/>
          </p:nvGrpSpPr>
          <p:grpSpPr bwMode="auto">
            <a:xfrm>
              <a:off x="1888" y="1182"/>
              <a:ext cx="661" cy="394"/>
              <a:chOff x="1888" y="1182"/>
              <a:chExt cx="661" cy="394"/>
            </a:xfrm>
          </p:grpSpPr>
          <p:sp>
            <p:nvSpPr>
              <p:cNvPr id="21536" name="Rectangle 32"/>
              <p:cNvSpPr>
                <a:spLocks noChangeArrowheads="1"/>
              </p:cNvSpPr>
              <p:nvPr/>
            </p:nvSpPr>
            <p:spPr bwMode="auto">
              <a:xfrm>
                <a:off x="1931" y="1182"/>
                <a:ext cx="575"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Β</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a:solidFill>
                    <a:srgbClr val="FFFF00"/>
                  </a:solidFill>
                  <a:effectLst>
                    <a:outerShdw blurRad="38100" dist="38100" dir="2700000" algn="tl">
                      <a:srgbClr val="000000"/>
                    </a:outerShdw>
                  </a:effectLst>
                  <a:latin typeface="Tahoma" pitchFamily="34" charset="0"/>
                </a:endParaRPr>
              </a:p>
            </p:txBody>
          </p:sp>
          <p:sp>
            <p:nvSpPr>
              <p:cNvPr id="143405" name="Rectangle 33"/>
              <p:cNvSpPr>
                <a:spLocks noChangeArrowheads="1"/>
              </p:cNvSpPr>
              <p:nvPr/>
            </p:nvSpPr>
            <p:spPr bwMode="auto">
              <a:xfrm>
                <a:off x="1888" y="1182"/>
                <a:ext cx="661"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7" name="Group 34"/>
            <p:cNvGrpSpPr>
              <a:grpSpLocks/>
            </p:cNvGrpSpPr>
            <p:nvPr/>
          </p:nvGrpSpPr>
          <p:grpSpPr bwMode="auto">
            <a:xfrm>
              <a:off x="2549" y="1182"/>
              <a:ext cx="1367" cy="394"/>
              <a:chOff x="2549" y="1182"/>
              <a:chExt cx="1367" cy="394"/>
            </a:xfrm>
          </p:grpSpPr>
          <p:sp>
            <p:nvSpPr>
              <p:cNvPr id="143402" name="Rectangle 35"/>
              <p:cNvSpPr>
                <a:spLocks noChangeArrowheads="1"/>
              </p:cNvSpPr>
              <p:nvPr/>
            </p:nvSpPr>
            <p:spPr bwMode="auto">
              <a:xfrm>
                <a:off x="2592" y="1182"/>
                <a:ext cx="1281" cy="394"/>
              </a:xfrm>
              <a:prstGeom prst="rect">
                <a:avLst/>
              </a:prstGeom>
              <a:blipFill dpi="0" rotWithShape="1">
                <a:blip r:embed="rId2" cstate="print">
                  <a:alphaModFix amt="0"/>
                </a:blip>
                <a:srcRect/>
                <a:tile tx="0" ty="0" sx="100000" sy="100000" flip="none" algn="tl"/>
              </a:blipFill>
              <a:ln w="9525">
                <a:noFill/>
                <a:miter lim="800000"/>
                <a:headEnd/>
                <a:tailEnd/>
              </a:ln>
              <a:effectLst/>
            </p:spPr>
            <p:txBody>
              <a:bodyPr/>
              <a:lstStyle/>
              <a:p>
                <a:pPr algn="ctr"/>
                <a:r>
                  <a:rPr lang="el-GR" altLang="el-GR" sz="1600" b="1">
                    <a:solidFill>
                      <a:srgbClr val="FFFF00"/>
                    </a:solidFill>
                    <a:latin typeface="Tahoma" pitchFamily="34" charset="0"/>
                  </a:rPr>
                  <a:t>Λογικά πιθανός</a:t>
                </a:r>
                <a:endParaRPr lang="en-US" altLang="el-GR" sz="1600" b="1">
                  <a:solidFill>
                    <a:srgbClr val="FFFF00"/>
                  </a:solidFill>
                  <a:latin typeface="Tahoma" pitchFamily="34" charset="0"/>
                </a:endParaRPr>
              </a:p>
              <a:p>
                <a:pPr algn="ctr" eaLnBrk="0" hangingPunct="0"/>
                <a:endParaRPr lang="en-US" altLang="el-GR" sz="1600">
                  <a:solidFill>
                    <a:srgbClr val="FFFF00"/>
                  </a:solidFill>
                  <a:latin typeface="Tahoma" pitchFamily="34" charset="0"/>
                </a:endParaRPr>
              </a:p>
            </p:txBody>
          </p:sp>
          <p:sp>
            <p:nvSpPr>
              <p:cNvPr id="143403" name="Rectangle 36"/>
              <p:cNvSpPr>
                <a:spLocks noChangeArrowheads="1"/>
              </p:cNvSpPr>
              <p:nvPr/>
            </p:nvSpPr>
            <p:spPr bwMode="auto">
              <a:xfrm>
                <a:off x="2549" y="1182"/>
                <a:ext cx="1367"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8" name="Group 37"/>
            <p:cNvGrpSpPr>
              <a:grpSpLocks/>
            </p:cNvGrpSpPr>
            <p:nvPr/>
          </p:nvGrpSpPr>
          <p:grpSpPr bwMode="auto">
            <a:xfrm>
              <a:off x="0" y="1576"/>
              <a:ext cx="653" cy="394"/>
              <a:chOff x="0" y="1576"/>
              <a:chExt cx="653" cy="394"/>
            </a:xfrm>
          </p:grpSpPr>
          <p:sp>
            <p:nvSpPr>
              <p:cNvPr id="21542" name="Rectangle 38"/>
              <p:cNvSpPr>
                <a:spLocks noChangeArrowheads="1"/>
              </p:cNvSpPr>
              <p:nvPr/>
            </p:nvSpPr>
            <p:spPr bwMode="auto">
              <a:xfrm>
                <a:off x="43" y="1576"/>
                <a:ext cx="567"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l-GR" sz="1600" b="1">
                    <a:solidFill>
                      <a:srgbClr val="FFFF00"/>
                    </a:solidFill>
                    <a:effectLst>
                      <a:outerShdw blurRad="38100" dist="38100" dir="2700000" algn="tl">
                        <a:srgbClr val="000000"/>
                      </a:outerShdw>
                    </a:effectLst>
                    <a:latin typeface="Tahoma" pitchFamily="34" charset="0"/>
                  </a:rPr>
                  <a:t>III</a:t>
                </a:r>
              </a:p>
              <a:p>
                <a:pPr algn="ctr" eaLnBrk="0" hangingPunct="0">
                  <a:defRPr/>
                </a:pPr>
                <a:endParaRPr lang="en-US" altLang="el-GR" sz="1600" b="1">
                  <a:solidFill>
                    <a:srgbClr val="FFFF00"/>
                  </a:solidFill>
                  <a:effectLst>
                    <a:outerShdw blurRad="38100" dist="38100" dir="2700000" algn="tl">
                      <a:srgbClr val="000000"/>
                    </a:outerShdw>
                  </a:effectLst>
                  <a:latin typeface="Tahoma" pitchFamily="34" charset="0"/>
                </a:endParaRPr>
              </a:p>
            </p:txBody>
          </p:sp>
          <p:sp>
            <p:nvSpPr>
              <p:cNvPr id="143401" name="Rectangle 39"/>
              <p:cNvSpPr>
                <a:spLocks noChangeArrowheads="1"/>
              </p:cNvSpPr>
              <p:nvPr/>
            </p:nvSpPr>
            <p:spPr bwMode="auto">
              <a:xfrm>
                <a:off x="0" y="1576"/>
                <a:ext cx="653"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79" name="Group 40"/>
            <p:cNvGrpSpPr>
              <a:grpSpLocks/>
            </p:cNvGrpSpPr>
            <p:nvPr/>
          </p:nvGrpSpPr>
          <p:grpSpPr bwMode="auto">
            <a:xfrm>
              <a:off x="653" y="1576"/>
              <a:ext cx="1235" cy="394"/>
              <a:chOff x="653" y="1576"/>
              <a:chExt cx="1235" cy="394"/>
            </a:xfrm>
          </p:grpSpPr>
          <p:sp>
            <p:nvSpPr>
              <p:cNvPr id="21545" name="Rectangle 41"/>
              <p:cNvSpPr>
                <a:spLocks noChangeArrowheads="1"/>
              </p:cNvSpPr>
              <p:nvPr/>
            </p:nvSpPr>
            <p:spPr bwMode="auto">
              <a:xfrm>
                <a:off x="695" y="1576"/>
                <a:ext cx="1150"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Οριακός</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a:solidFill>
                    <a:srgbClr val="FFFF00"/>
                  </a:solidFill>
                  <a:latin typeface="Tahoma" pitchFamily="34" charset="0"/>
                </a:endParaRPr>
              </a:p>
            </p:txBody>
          </p:sp>
          <p:sp>
            <p:nvSpPr>
              <p:cNvPr id="143399" name="Rectangle 42"/>
              <p:cNvSpPr>
                <a:spLocks noChangeArrowheads="1"/>
              </p:cNvSpPr>
              <p:nvPr/>
            </p:nvSpPr>
            <p:spPr bwMode="auto">
              <a:xfrm>
                <a:off x="653" y="1576"/>
                <a:ext cx="1235"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80" name="Group 43"/>
            <p:cNvGrpSpPr>
              <a:grpSpLocks/>
            </p:cNvGrpSpPr>
            <p:nvPr/>
          </p:nvGrpSpPr>
          <p:grpSpPr bwMode="auto">
            <a:xfrm>
              <a:off x="1888" y="1576"/>
              <a:ext cx="661" cy="394"/>
              <a:chOff x="1888" y="1576"/>
              <a:chExt cx="661" cy="394"/>
            </a:xfrm>
          </p:grpSpPr>
          <p:sp>
            <p:nvSpPr>
              <p:cNvPr id="21548" name="Rectangle 44"/>
              <p:cNvSpPr>
                <a:spLocks noChangeArrowheads="1"/>
              </p:cNvSpPr>
              <p:nvPr/>
            </p:nvSpPr>
            <p:spPr bwMode="auto">
              <a:xfrm>
                <a:off x="1931" y="1576"/>
                <a:ext cx="575"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Γ</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a:solidFill>
                    <a:srgbClr val="FFFF00"/>
                  </a:solidFill>
                  <a:effectLst>
                    <a:outerShdw blurRad="38100" dist="38100" dir="2700000" algn="tl">
                      <a:srgbClr val="000000"/>
                    </a:outerShdw>
                  </a:effectLst>
                  <a:latin typeface="Tahoma" pitchFamily="34" charset="0"/>
                </a:endParaRPr>
              </a:p>
            </p:txBody>
          </p:sp>
          <p:sp>
            <p:nvSpPr>
              <p:cNvPr id="143397" name="Rectangle 45"/>
              <p:cNvSpPr>
                <a:spLocks noChangeArrowheads="1"/>
              </p:cNvSpPr>
              <p:nvPr/>
            </p:nvSpPr>
            <p:spPr bwMode="auto">
              <a:xfrm>
                <a:off x="1888" y="1576"/>
                <a:ext cx="661"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81" name="Group 46"/>
            <p:cNvGrpSpPr>
              <a:grpSpLocks/>
            </p:cNvGrpSpPr>
            <p:nvPr/>
          </p:nvGrpSpPr>
          <p:grpSpPr bwMode="auto">
            <a:xfrm>
              <a:off x="2549" y="1576"/>
              <a:ext cx="1367" cy="394"/>
              <a:chOff x="2549" y="1576"/>
              <a:chExt cx="1367" cy="394"/>
            </a:xfrm>
          </p:grpSpPr>
          <p:sp>
            <p:nvSpPr>
              <p:cNvPr id="21551" name="Rectangle 47"/>
              <p:cNvSpPr>
                <a:spLocks noChangeArrowheads="1"/>
              </p:cNvSpPr>
              <p:nvPr/>
            </p:nvSpPr>
            <p:spPr bwMode="auto">
              <a:xfrm>
                <a:off x="2592" y="1576"/>
                <a:ext cx="1282"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Απομακρυσμένος</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a:solidFill>
                    <a:srgbClr val="FFFF00"/>
                  </a:solidFill>
                  <a:latin typeface="Tahoma" pitchFamily="34" charset="0"/>
                </a:endParaRPr>
              </a:p>
            </p:txBody>
          </p:sp>
          <p:sp>
            <p:nvSpPr>
              <p:cNvPr id="143395" name="Rectangle 48"/>
              <p:cNvSpPr>
                <a:spLocks noChangeArrowheads="1"/>
              </p:cNvSpPr>
              <p:nvPr/>
            </p:nvSpPr>
            <p:spPr bwMode="auto">
              <a:xfrm>
                <a:off x="2549" y="1576"/>
                <a:ext cx="1367"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82" name="Group 49"/>
            <p:cNvGrpSpPr>
              <a:grpSpLocks/>
            </p:cNvGrpSpPr>
            <p:nvPr/>
          </p:nvGrpSpPr>
          <p:grpSpPr bwMode="auto">
            <a:xfrm>
              <a:off x="0" y="1970"/>
              <a:ext cx="653" cy="394"/>
              <a:chOff x="0" y="1970"/>
              <a:chExt cx="653" cy="394"/>
            </a:xfrm>
          </p:grpSpPr>
          <p:sp>
            <p:nvSpPr>
              <p:cNvPr id="21554" name="Rectangle 50"/>
              <p:cNvSpPr>
                <a:spLocks noChangeArrowheads="1"/>
              </p:cNvSpPr>
              <p:nvPr/>
            </p:nvSpPr>
            <p:spPr bwMode="auto">
              <a:xfrm>
                <a:off x="43" y="1970"/>
                <a:ext cx="567"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l-GR" sz="1600" b="1">
                    <a:solidFill>
                      <a:srgbClr val="FFFF00"/>
                    </a:solidFill>
                    <a:effectLst>
                      <a:outerShdw blurRad="38100" dist="38100" dir="2700000" algn="tl">
                        <a:srgbClr val="000000"/>
                      </a:outerShdw>
                    </a:effectLst>
                    <a:latin typeface="Tahoma" pitchFamily="34" charset="0"/>
                  </a:rPr>
                  <a:t>IV</a:t>
                </a:r>
              </a:p>
              <a:p>
                <a:pPr algn="ctr" eaLnBrk="0" hangingPunct="0">
                  <a:defRPr/>
                </a:pPr>
                <a:endParaRPr lang="en-US" altLang="el-GR" sz="1600" b="1">
                  <a:solidFill>
                    <a:srgbClr val="FFFF00"/>
                  </a:solidFill>
                  <a:effectLst>
                    <a:outerShdw blurRad="38100" dist="38100" dir="2700000" algn="tl">
                      <a:srgbClr val="000000"/>
                    </a:outerShdw>
                  </a:effectLst>
                  <a:latin typeface="Tahoma" pitchFamily="34" charset="0"/>
                </a:endParaRPr>
              </a:p>
            </p:txBody>
          </p:sp>
          <p:sp>
            <p:nvSpPr>
              <p:cNvPr id="143393" name="Rectangle 51"/>
              <p:cNvSpPr>
                <a:spLocks noChangeArrowheads="1"/>
              </p:cNvSpPr>
              <p:nvPr/>
            </p:nvSpPr>
            <p:spPr bwMode="auto">
              <a:xfrm>
                <a:off x="0" y="1970"/>
                <a:ext cx="653"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83" name="Group 52"/>
            <p:cNvGrpSpPr>
              <a:grpSpLocks/>
            </p:cNvGrpSpPr>
            <p:nvPr/>
          </p:nvGrpSpPr>
          <p:grpSpPr bwMode="auto">
            <a:xfrm>
              <a:off x="653" y="1970"/>
              <a:ext cx="1235" cy="394"/>
              <a:chOff x="653" y="1970"/>
              <a:chExt cx="1235" cy="394"/>
            </a:xfrm>
          </p:grpSpPr>
          <p:sp>
            <p:nvSpPr>
              <p:cNvPr id="143390" name="Rectangle 53"/>
              <p:cNvSpPr>
                <a:spLocks noChangeArrowheads="1"/>
              </p:cNvSpPr>
              <p:nvPr/>
            </p:nvSpPr>
            <p:spPr bwMode="auto">
              <a:xfrm>
                <a:off x="696" y="1970"/>
                <a:ext cx="1149" cy="394"/>
              </a:xfrm>
              <a:prstGeom prst="rect">
                <a:avLst/>
              </a:prstGeom>
              <a:blipFill dpi="0" rotWithShape="1">
                <a:blip r:embed="rId2" cstate="print">
                  <a:alphaModFix amt="0"/>
                </a:blip>
                <a:srcRect/>
                <a:tile tx="0" ty="0" sx="100000" sy="100000" flip="none" algn="tl"/>
              </a:blipFill>
              <a:ln w="9525">
                <a:noFill/>
                <a:miter lim="800000"/>
                <a:headEnd/>
                <a:tailEnd/>
              </a:ln>
              <a:effectLst/>
            </p:spPr>
            <p:txBody>
              <a:bodyPr/>
              <a:lstStyle/>
              <a:p>
                <a:pPr algn="ctr"/>
                <a:r>
                  <a:rPr lang="el-GR" altLang="el-GR" sz="1600" b="1">
                    <a:solidFill>
                      <a:srgbClr val="FFFF00"/>
                    </a:solidFill>
                    <a:latin typeface="Tahoma" pitchFamily="34" charset="0"/>
                  </a:rPr>
                  <a:t>Ασήμαντος</a:t>
                </a:r>
                <a:endParaRPr lang="en-US" altLang="el-GR" sz="1600" b="1">
                  <a:solidFill>
                    <a:srgbClr val="FFFF00"/>
                  </a:solidFill>
                  <a:latin typeface="Tahoma" pitchFamily="34" charset="0"/>
                </a:endParaRPr>
              </a:p>
              <a:p>
                <a:pPr algn="ctr" eaLnBrk="0" hangingPunct="0"/>
                <a:endParaRPr lang="en-US" altLang="el-GR" sz="1600">
                  <a:solidFill>
                    <a:srgbClr val="FFFF00"/>
                  </a:solidFill>
                  <a:latin typeface="Tahoma" pitchFamily="34" charset="0"/>
                </a:endParaRPr>
              </a:p>
            </p:txBody>
          </p:sp>
          <p:sp>
            <p:nvSpPr>
              <p:cNvPr id="143391" name="Rectangle 54"/>
              <p:cNvSpPr>
                <a:spLocks noChangeArrowheads="1"/>
              </p:cNvSpPr>
              <p:nvPr/>
            </p:nvSpPr>
            <p:spPr bwMode="auto">
              <a:xfrm>
                <a:off x="653" y="1970"/>
                <a:ext cx="1235"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84" name="Group 55"/>
            <p:cNvGrpSpPr>
              <a:grpSpLocks/>
            </p:cNvGrpSpPr>
            <p:nvPr/>
          </p:nvGrpSpPr>
          <p:grpSpPr bwMode="auto">
            <a:xfrm>
              <a:off x="1888" y="1970"/>
              <a:ext cx="661" cy="394"/>
              <a:chOff x="1888" y="1970"/>
              <a:chExt cx="661" cy="394"/>
            </a:xfrm>
          </p:grpSpPr>
          <p:sp>
            <p:nvSpPr>
              <p:cNvPr id="21560" name="Rectangle 56"/>
              <p:cNvSpPr>
                <a:spLocks noChangeArrowheads="1"/>
              </p:cNvSpPr>
              <p:nvPr/>
            </p:nvSpPr>
            <p:spPr bwMode="auto">
              <a:xfrm>
                <a:off x="1931" y="1970"/>
                <a:ext cx="575" cy="394"/>
              </a:xfrm>
              <a:prstGeom prst="rect">
                <a:avLst/>
              </a:prstGeom>
              <a:blipFill dpi="0" rotWithShape="1">
                <a:blip r:embed="rId2" cstate="print">
                  <a:alphaModFix amt="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sz="1600" b="1">
                    <a:solidFill>
                      <a:srgbClr val="FFFF00"/>
                    </a:solidFill>
                    <a:effectLst>
                      <a:outerShdw blurRad="38100" dist="38100" dir="2700000" algn="tl">
                        <a:srgbClr val="000000"/>
                      </a:outerShdw>
                    </a:effectLst>
                    <a:latin typeface="Tahoma" pitchFamily="34" charset="0"/>
                  </a:rPr>
                  <a:t>Δ</a:t>
                </a:r>
                <a:endParaRPr lang="en-US" altLang="el-GR" sz="1600" b="1">
                  <a:solidFill>
                    <a:srgbClr val="FFFF00"/>
                  </a:solidFill>
                  <a:effectLst>
                    <a:outerShdw blurRad="38100" dist="38100" dir="2700000" algn="tl">
                      <a:srgbClr val="000000"/>
                    </a:outerShdw>
                  </a:effectLst>
                  <a:latin typeface="Tahoma" pitchFamily="34" charset="0"/>
                </a:endParaRPr>
              </a:p>
              <a:p>
                <a:pPr algn="ctr" eaLnBrk="0" hangingPunct="0">
                  <a:defRPr/>
                </a:pPr>
                <a:endParaRPr lang="en-US" altLang="el-GR" sz="1600" b="1">
                  <a:solidFill>
                    <a:srgbClr val="FFFF00"/>
                  </a:solidFill>
                  <a:effectLst>
                    <a:outerShdw blurRad="38100" dist="38100" dir="2700000" algn="tl">
                      <a:srgbClr val="000000"/>
                    </a:outerShdw>
                  </a:effectLst>
                  <a:latin typeface="Tahoma" pitchFamily="34" charset="0"/>
                </a:endParaRPr>
              </a:p>
            </p:txBody>
          </p:sp>
          <p:sp>
            <p:nvSpPr>
              <p:cNvPr id="143389" name="Rectangle 57"/>
              <p:cNvSpPr>
                <a:spLocks noChangeArrowheads="1"/>
              </p:cNvSpPr>
              <p:nvPr/>
            </p:nvSpPr>
            <p:spPr bwMode="auto">
              <a:xfrm>
                <a:off x="1888" y="1970"/>
                <a:ext cx="661"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nvGrpSpPr>
            <p:cNvPr id="143385" name="Group 58"/>
            <p:cNvGrpSpPr>
              <a:grpSpLocks/>
            </p:cNvGrpSpPr>
            <p:nvPr/>
          </p:nvGrpSpPr>
          <p:grpSpPr bwMode="auto">
            <a:xfrm>
              <a:off x="2549" y="1970"/>
              <a:ext cx="1367" cy="394"/>
              <a:chOff x="2549" y="1970"/>
              <a:chExt cx="1367" cy="394"/>
            </a:xfrm>
          </p:grpSpPr>
          <p:sp>
            <p:nvSpPr>
              <p:cNvPr id="143386" name="Rectangle 59"/>
              <p:cNvSpPr>
                <a:spLocks noChangeArrowheads="1"/>
              </p:cNvSpPr>
              <p:nvPr/>
            </p:nvSpPr>
            <p:spPr bwMode="auto">
              <a:xfrm>
                <a:off x="2592" y="1970"/>
                <a:ext cx="1281" cy="394"/>
              </a:xfrm>
              <a:prstGeom prst="rect">
                <a:avLst/>
              </a:prstGeom>
              <a:blipFill dpi="0" rotWithShape="1">
                <a:blip r:embed="rId2" cstate="print">
                  <a:alphaModFix amt="0"/>
                </a:blip>
                <a:srcRect/>
                <a:tile tx="0" ty="0" sx="100000" sy="100000" flip="none" algn="tl"/>
              </a:blipFill>
              <a:ln w="9525">
                <a:noFill/>
                <a:miter lim="800000"/>
                <a:headEnd/>
                <a:tailEnd/>
              </a:ln>
              <a:effectLst/>
            </p:spPr>
            <p:txBody>
              <a:bodyPr/>
              <a:lstStyle/>
              <a:p>
                <a:pPr algn="ctr"/>
                <a:r>
                  <a:rPr lang="el-GR" altLang="el-GR" sz="1600" b="1">
                    <a:solidFill>
                      <a:srgbClr val="FFFF00"/>
                    </a:solidFill>
                    <a:latin typeface="Tahoma" pitchFamily="34" charset="0"/>
                  </a:rPr>
                  <a:t>Εξαιρετικά απομακρυσμένος</a:t>
                </a:r>
                <a:endParaRPr lang="en-US" altLang="el-GR" sz="1600" b="1">
                  <a:solidFill>
                    <a:srgbClr val="FFFF00"/>
                  </a:solidFill>
                  <a:latin typeface="Tahoma" pitchFamily="34" charset="0"/>
                </a:endParaRPr>
              </a:p>
              <a:p>
                <a:pPr algn="ctr" eaLnBrk="0" hangingPunct="0"/>
                <a:endParaRPr lang="en-US" altLang="el-GR" sz="1600" b="1">
                  <a:solidFill>
                    <a:srgbClr val="FFFF00"/>
                  </a:solidFill>
                  <a:latin typeface="Tahoma" pitchFamily="34" charset="0"/>
                </a:endParaRPr>
              </a:p>
            </p:txBody>
          </p:sp>
          <p:sp>
            <p:nvSpPr>
              <p:cNvPr id="143387" name="Rectangle 60"/>
              <p:cNvSpPr>
                <a:spLocks noChangeArrowheads="1"/>
              </p:cNvSpPr>
              <p:nvPr/>
            </p:nvSpPr>
            <p:spPr bwMode="auto">
              <a:xfrm>
                <a:off x="2549" y="1970"/>
                <a:ext cx="1367" cy="394"/>
              </a:xfrm>
              <a:prstGeom prst="rect">
                <a:avLst/>
              </a:prstGeom>
              <a:blipFill dpi="0" rotWithShape="1">
                <a:blip r:embed="rId2" cstate="print">
                  <a:alphaModFix amt="0"/>
                </a:blip>
                <a:srcRect/>
                <a:tile tx="0" ty="0" sx="100000" sy="100000" flip="none" algn="tl"/>
              </a:blipFill>
              <a:ln w="7">
                <a:solidFill>
                  <a:srgbClr val="A0A0A0"/>
                </a:solidFill>
                <a:miter lim="800000"/>
                <a:headEnd/>
                <a:tailEnd/>
              </a:ln>
              <a:effectLst/>
            </p:spPr>
            <p:txBody>
              <a:bodyPr wrap="none"/>
              <a:lstStyle/>
              <a:p>
                <a:endParaRPr lang="el-GR" altLang="el-GR">
                  <a:solidFill>
                    <a:srgbClr val="000000"/>
                  </a:solidFill>
                </a:endParaRPr>
              </a:p>
            </p:txBody>
          </p:sp>
        </p:grpSp>
      </p:grpSp>
      <p:sp>
        <p:nvSpPr>
          <p:cNvPr id="21565" name="Rectangle 61" descr="Granite"/>
          <p:cNvSpPr>
            <a:spLocks noChangeArrowheads="1"/>
          </p:cNvSpPr>
          <p:nvPr/>
        </p:nvSpPr>
        <p:spPr bwMode="auto">
          <a:xfrm>
            <a:off x="0" y="0"/>
            <a:ext cx="9144000" cy="1412875"/>
          </a:xfrm>
          <a:prstGeom prst="rect">
            <a:avLst/>
          </a:pr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r>
              <a:rPr lang="el-GR" altLang="el-GR" b="1" i="1" smtClean="0">
                <a:solidFill>
                  <a:srgbClr val="800080"/>
                </a:solidFill>
                <a:effectLst>
                  <a:outerShdw blurRad="38100" dist="38100" dir="2700000" algn="tl">
                    <a:srgbClr val="000000"/>
                  </a:outerShdw>
                </a:effectLst>
                <a:latin typeface="Tahoma" pitchFamily="34" charset="0"/>
              </a:rPr>
              <a:t>ΚΑΤΑΤΑΞΗ ΤΩΝ ΚΙΝΔΥΝΩΝ</a:t>
            </a:r>
            <a:r>
              <a:rPr lang="el-GR" altLang="el-GR" b="1" i="1" smtClean="0">
                <a:solidFill>
                  <a:srgbClr val="000000"/>
                </a:solidFill>
                <a:effectLst>
                  <a:outerShdw blurRad="38100" dist="38100" dir="2700000" algn="tl">
                    <a:srgbClr val="FFFFFF"/>
                  </a:outerShdw>
                </a:effectLst>
              </a:rPr>
              <a:t> </a:t>
            </a:r>
            <a:br>
              <a:rPr lang="el-GR" altLang="el-GR" b="1" i="1" smtClean="0">
                <a:solidFill>
                  <a:srgbClr val="000000"/>
                </a:solidFill>
                <a:effectLst>
                  <a:outerShdw blurRad="38100" dist="38100" dir="2700000" algn="tl">
                    <a:srgbClr val="FFFFFF"/>
                  </a:outerShdw>
                </a:effectLst>
              </a:rPr>
            </a:br>
            <a:r>
              <a:rPr lang="el-GR" altLang="el-GR" sz="3600" b="1" i="1" smtClean="0">
                <a:solidFill>
                  <a:srgbClr val="000000"/>
                </a:solidFill>
                <a:effectLst>
                  <a:outerShdw blurRad="38100" dist="38100" dir="2700000" algn="tl">
                    <a:srgbClr val="FFFFFF"/>
                  </a:outerShdw>
                </a:effectLst>
              </a:rPr>
              <a:t>(Ο ΧΕΙΡΟΤΕΡΟΣ ΚΙΝΔΥΝΟΣ ΠΡΩΤΟΣ)</a:t>
            </a:r>
            <a:r>
              <a:rPr lang="en-GB" altLang="el-GR" b="1" smtClean="0">
                <a:solidFill>
                  <a:srgbClr val="000000"/>
                </a:solidFill>
                <a:effectLst>
                  <a:outerShdw blurRad="38100" dist="38100" dir="2700000" algn="tl">
                    <a:srgbClr val="FFFFFF"/>
                  </a:outerShdw>
                </a:effectLst>
              </a:rPr>
              <a:t> </a:t>
            </a:r>
            <a:endParaRPr lang="en-GB" altLang="el-GR" b="1" u="sng" smtClean="0">
              <a:solidFill>
                <a:srgbClr val="660066"/>
              </a:solidFill>
              <a:effectLst>
                <a:outerShdw blurRad="38100" dist="38100" dir="2700000" algn="tl">
                  <a:srgbClr val="000000"/>
                </a:outerShdw>
              </a:effectLst>
              <a:latin typeface="Tahoma" pitchFamily="34"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descr="Granite"/>
          <p:cNvSpPr>
            <a:spLocks noGrp="1" noChangeArrowheads="1"/>
          </p:cNvSpPr>
          <p:nvPr>
            <p:ph type="title"/>
          </p:nvPr>
        </p:nvSpPr>
        <p:spPr>
          <a:xfrm>
            <a:off x="0" y="0"/>
            <a:ext cx="9144000" cy="1052513"/>
          </a:xfrm>
          <a:blipFill dpi="0" rotWithShape="0">
            <a:blip r:embed="rId2" cstate="print"/>
            <a:srcRect/>
            <a:tile tx="0" ty="0" sx="100000" sy="100000" flip="none" algn="tl"/>
          </a:blipFill>
        </p:spPr>
        <p:txBody>
          <a:bodyPr/>
          <a:lstStyle/>
          <a:p>
            <a:pPr eaLnBrk="1" hangingPunct="1">
              <a:defRPr/>
            </a:pPr>
            <a:r>
              <a:rPr lang="el-GR" altLang="el-GR" b="1" u="sng" smtClean="0">
                <a:solidFill>
                  <a:srgbClr val="660066"/>
                </a:solidFill>
                <a:effectLst>
                  <a:outerShdw blurRad="38100" dist="38100" dir="2700000" algn="tl">
                    <a:srgbClr val="000000"/>
                  </a:outerShdw>
                </a:effectLst>
                <a:latin typeface="Tahoma" pitchFamily="34" charset="0"/>
              </a:rPr>
              <a:t>ΧΑΡΑΚΤΗΡΙΣΜΟΣ ΚΙΝΔΥΝΩΝ</a:t>
            </a:r>
            <a:endParaRPr lang="en-GB" altLang="el-GR" b="1" u="sng" smtClean="0">
              <a:solidFill>
                <a:srgbClr val="660066"/>
              </a:solidFill>
              <a:effectLst>
                <a:outerShdw blurRad="38100" dist="38100" dir="2700000" algn="tl">
                  <a:srgbClr val="000000"/>
                </a:outerShdw>
              </a:effectLst>
              <a:latin typeface="Tahoma" pitchFamily="34" charset="0"/>
            </a:endParaRPr>
          </a:p>
        </p:txBody>
      </p:sp>
      <p:sp>
        <p:nvSpPr>
          <p:cNvPr id="144387" name="Rectangle 3" descr="Newsprint"/>
          <p:cNvSpPr>
            <a:spLocks noGrp="1" noChangeArrowheads="1"/>
          </p:cNvSpPr>
          <p:nvPr>
            <p:ph type="body" idx="1"/>
          </p:nvPr>
        </p:nvSpPr>
        <p:spPr>
          <a:xfrm>
            <a:off x="0" y="1052513"/>
            <a:ext cx="9144000" cy="5805487"/>
          </a:xfrm>
          <a:blipFill dpi="0" rotWithShape="0">
            <a:blip r:embed="rId3" cstate="print"/>
            <a:srcRect/>
            <a:tile tx="0" ty="0" sx="100000" sy="100000" flip="none" algn="tl"/>
          </a:blipFill>
        </p:spPr>
        <p:txBody>
          <a:bodyPr/>
          <a:lstStyle/>
          <a:p>
            <a:pPr eaLnBrk="1" hangingPunct="1">
              <a:lnSpc>
                <a:spcPct val="90000"/>
              </a:lnSpc>
              <a:spcBef>
                <a:spcPct val="10000"/>
              </a:spcBef>
            </a:pPr>
            <a:r>
              <a:rPr lang="el-GR" altLang="el-GR" b="1" u="sng" dirty="0" smtClean="0">
                <a:solidFill>
                  <a:srgbClr val="800000"/>
                </a:solidFill>
              </a:rPr>
              <a:t>Κίνδυνος αποδεκτός</a:t>
            </a:r>
            <a:r>
              <a:rPr lang="el-GR" altLang="el-GR" dirty="0" smtClean="0">
                <a:solidFill>
                  <a:srgbClr val="800000"/>
                </a:solidFill>
              </a:rPr>
              <a:t> (συνδυασμός </a:t>
            </a:r>
            <a:r>
              <a:rPr lang="en-US" altLang="el-GR" dirty="0" smtClean="0">
                <a:solidFill>
                  <a:srgbClr val="800000"/>
                </a:solidFill>
              </a:rPr>
              <a:t>III</a:t>
            </a:r>
            <a:r>
              <a:rPr lang="el-GR" altLang="el-GR" dirty="0" smtClean="0">
                <a:solidFill>
                  <a:srgbClr val="800000"/>
                </a:solidFill>
              </a:rPr>
              <a:t>,</a:t>
            </a:r>
            <a:r>
              <a:rPr lang="en-US" altLang="el-GR" dirty="0" smtClean="0">
                <a:solidFill>
                  <a:srgbClr val="800000"/>
                </a:solidFill>
              </a:rPr>
              <a:t>IV</a:t>
            </a:r>
            <a:r>
              <a:rPr lang="el-GR" altLang="el-GR" dirty="0" smtClean="0">
                <a:solidFill>
                  <a:srgbClr val="800000"/>
                </a:solidFill>
              </a:rPr>
              <a:t>, με Γ,Δ) (μικρός ως προς τη σοβαρότητα και απομακρυσμένος ως προς την πιθανότητα), γεγονός που </a:t>
            </a:r>
            <a:r>
              <a:rPr lang="el-GR" altLang="el-GR" b="1" dirty="0" smtClean="0">
                <a:solidFill>
                  <a:srgbClr val="0000FF"/>
                </a:solidFill>
              </a:rPr>
              <a:t>δεν οδηγεί στην λήψη μέτρων</a:t>
            </a:r>
            <a:endParaRPr lang="en-US" altLang="el-GR" b="1" dirty="0" smtClean="0">
              <a:solidFill>
                <a:srgbClr val="0000FF"/>
              </a:solidFill>
            </a:endParaRPr>
          </a:p>
          <a:p>
            <a:pPr eaLnBrk="1" hangingPunct="1">
              <a:lnSpc>
                <a:spcPct val="90000"/>
              </a:lnSpc>
              <a:spcBef>
                <a:spcPct val="10000"/>
              </a:spcBef>
            </a:pPr>
            <a:r>
              <a:rPr lang="el-GR" altLang="el-GR" dirty="0" smtClean="0">
                <a:solidFill>
                  <a:srgbClr val="800000"/>
                </a:solidFill>
              </a:rPr>
              <a:t> </a:t>
            </a:r>
            <a:r>
              <a:rPr lang="el-GR" altLang="el-GR" b="1" u="sng" dirty="0" smtClean="0">
                <a:solidFill>
                  <a:srgbClr val="800000"/>
                </a:solidFill>
              </a:rPr>
              <a:t>Κίνδυνος μη ανεκτός</a:t>
            </a:r>
            <a:r>
              <a:rPr lang="el-GR" altLang="el-GR" dirty="0" smtClean="0">
                <a:solidFill>
                  <a:srgbClr val="800000"/>
                </a:solidFill>
              </a:rPr>
              <a:t> (συνδυασμός </a:t>
            </a:r>
            <a:r>
              <a:rPr lang="en-US" altLang="el-GR" dirty="0" smtClean="0">
                <a:solidFill>
                  <a:srgbClr val="800000"/>
                </a:solidFill>
              </a:rPr>
              <a:t>I</a:t>
            </a:r>
            <a:r>
              <a:rPr lang="el-GR" altLang="el-GR" dirty="0" smtClean="0">
                <a:solidFill>
                  <a:srgbClr val="800000"/>
                </a:solidFill>
              </a:rPr>
              <a:t>,</a:t>
            </a:r>
            <a:r>
              <a:rPr lang="en-US" altLang="el-GR" dirty="0" smtClean="0">
                <a:solidFill>
                  <a:srgbClr val="800000"/>
                </a:solidFill>
              </a:rPr>
              <a:t>II</a:t>
            </a:r>
            <a:r>
              <a:rPr lang="el-GR" altLang="el-GR" dirty="0" smtClean="0">
                <a:solidFill>
                  <a:srgbClr val="800000"/>
                </a:solidFill>
              </a:rPr>
              <a:t>, με A,B) (μεγάλος και αυξημένης πιθανότητας), γεγονός που</a:t>
            </a:r>
            <a:r>
              <a:rPr lang="el-GR" altLang="el-GR" b="1" dirty="0" smtClean="0">
                <a:solidFill>
                  <a:srgbClr val="800000"/>
                </a:solidFill>
              </a:rPr>
              <a:t> </a:t>
            </a:r>
            <a:r>
              <a:rPr lang="el-GR" altLang="el-GR" b="1" dirty="0" smtClean="0">
                <a:solidFill>
                  <a:srgbClr val="FF0000"/>
                </a:solidFill>
              </a:rPr>
              <a:t>οδηγεί στην αναγκαιότητα λήψης μέτρων για τη μείωσή του</a:t>
            </a:r>
            <a:r>
              <a:rPr lang="el-GR" altLang="el-GR" dirty="0" smtClean="0">
                <a:solidFill>
                  <a:srgbClr val="800000"/>
                </a:solidFill>
              </a:rPr>
              <a:t> (μείωση σοβαρότητας ή/και μείωση πιθανότητας)</a:t>
            </a:r>
          </a:p>
          <a:p>
            <a:pPr eaLnBrk="1" hangingPunct="1">
              <a:lnSpc>
                <a:spcPct val="90000"/>
              </a:lnSpc>
              <a:spcBef>
                <a:spcPct val="10000"/>
              </a:spcBef>
            </a:pPr>
            <a:r>
              <a:rPr lang="el-GR" altLang="el-GR" dirty="0" smtClean="0">
                <a:solidFill>
                  <a:srgbClr val="800000"/>
                </a:solidFill>
              </a:rPr>
              <a:t>Συνδυασμοί Α,Β με </a:t>
            </a:r>
            <a:r>
              <a:rPr lang="en-US" altLang="el-GR" dirty="0" smtClean="0">
                <a:solidFill>
                  <a:srgbClr val="800000"/>
                </a:solidFill>
              </a:rPr>
              <a:t>III,IV </a:t>
            </a:r>
            <a:r>
              <a:rPr lang="el-GR" altLang="el-GR" dirty="0" smtClean="0">
                <a:solidFill>
                  <a:srgbClr val="800000"/>
                </a:solidFill>
              </a:rPr>
              <a:t>και συνδυασμοί </a:t>
            </a:r>
            <a:r>
              <a:rPr lang="en-US" altLang="el-GR" dirty="0" smtClean="0">
                <a:solidFill>
                  <a:srgbClr val="800000"/>
                </a:solidFill>
              </a:rPr>
              <a:t>I,II </a:t>
            </a:r>
            <a:r>
              <a:rPr lang="el-GR" altLang="el-GR" dirty="0" smtClean="0">
                <a:solidFill>
                  <a:srgbClr val="800000"/>
                </a:solidFill>
              </a:rPr>
              <a:t>με Γ,Δ πρέπει να εκτιμηθούν με υπολογισμούς που θα δώσουν αριθμούς που θα συγκριθούν με αριθμούς βάσης για λήψη αποφάσεων.</a:t>
            </a:r>
            <a:endParaRPr lang="en-GB" altLang="el-GR" dirty="0" smtClean="0">
              <a:solidFill>
                <a:srgbClr val="800000"/>
              </a:solidFill>
            </a:endParaRPr>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6866" name="Rectangle 2" descr="White marble"/>
          <p:cNvSpPr>
            <a:spLocks noGrp="1" noChangeArrowheads="1"/>
          </p:cNvSpPr>
          <p:nvPr>
            <p:ph type="title"/>
          </p:nvPr>
        </p:nvSpPr>
        <p:spPr>
          <a:xfrm>
            <a:off x="0" y="0"/>
            <a:ext cx="9144000" cy="685800"/>
          </a:xfrm>
          <a:blipFill dpi="0" rotWithShape="0">
            <a:blip r:embed="rId3" cstate="print"/>
            <a:srcRect/>
            <a:tile tx="0" ty="0" sx="100000" sy="100000" flip="none" algn="tl"/>
          </a:blipFill>
        </p:spPr>
        <p:txBody>
          <a:bodyPr/>
          <a:lstStyle/>
          <a:p>
            <a:pPr eaLnBrk="1" hangingPunct="1">
              <a:defRPr/>
            </a:pPr>
            <a:r>
              <a:rPr lang="el-GR" altLang="el-GR" sz="3600" b="1" u="sng" smtClean="0">
                <a:effectLst>
                  <a:outerShdw blurRad="38100" dist="38100" dir="2700000" algn="tl">
                    <a:srgbClr val="C0C0C0"/>
                  </a:outerShdw>
                </a:effectLst>
                <a:latin typeface="Tahoma" pitchFamily="34" charset="0"/>
              </a:rPr>
              <a:t>ΑΝΑΓΝΩΡΙΣΗ ΠΙΘΑΝΩΝ  ΚΙΝΔΥΝΩΝ</a:t>
            </a:r>
            <a:r>
              <a:rPr lang="el-GR" altLang="el-GR" smtClean="0">
                <a:latin typeface="Tahoma" pitchFamily="34" charset="0"/>
                <a:cs typeface="Arial" charset="0"/>
              </a:rPr>
              <a:t> </a:t>
            </a:r>
            <a:endParaRPr lang="en-GB" altLang="el-GR" smtClean="0">
              <a:latin typeface="Tahoma" pitchFamily="34" charset="0"/>
              <a:cs typeface="Arial" charset="0"/>
            </a:endParaRPr>
          </a:p>
        </p:txBody>
      </p:sp>
      <p:sp>
        <p:nvSpPr>
          <p:cNvPr id="146435" name="Rectangle 3" descr="Pink tissue paper"/>
          <p:cNvSpPr>
            <a:spLocks noGrp="1" noChangeArrowheads="1"/>
          </p:cNvSpPr>
          <p:nvPr>
            <p:ph type="body" idx="1"/>
          </p:nvPr>
        </p:nvSpPr>
        <p:spPr>
          <a:xfrm>
            <a:off x="0" y="692150"/>
            <a:ext cx="9144000" cy="6165850"/>
          </a:xfrm>
          <a:blipFill dpi="0" rotWithShape="0">
            <a:blip r:embed="rId4" cstate="print"/>
            <a:srcRect/>
            <a:tile tx="0" ty="0" sx="100000" sy="100000" flip="none" algn="tl"/>
          </a:blipFill>
        </p:spPr>
        <p:txBody>
          <a:bodyPr/>
          <a:lstStyle/>
          <a:p>
            <a:pPr eaLnBrk="1" hangingPunct="1">
              <a:lnSpc>
                <a:spcPct val="90000"/>
              </a:lnSpc>
              <a:spcBef>
                <a:spcPct val="0"/>
              </a:spcBef>
            </a:pPr>
            <a:r>
              <a:rPr lang="el-GR" altLang="el-GR" b="1" i="1" smtClean="0"/>
              <a:t>Καταγράφεται η παραγωγική διαδικασία με συστηματικό τρόπο</a:t>
            </a:r>
          </a:p>
          <a:p>
            <a:pPr eaLnBrk="1" hangingPunct="1">
              <a:lnSpc>
                <a:spcPct val="90000"/>
              </a:lnSpc>
              <a:spcBef>
                <a:spcPct val="0"/>
              </a:spcBef>
            </a:pPr>
            <a:r>
              <a:rPr lang="el-GR" altLang="el-GR" b="1" i="1" smtClean="0"/>
              <a:t>Η επιχείρηση χωρίζεται σε τμήματα</a:t>
            </a:r>
          </a:p>
          <a:p>
            <a:pPr eaLnBrk="1" hangingPunct="1">
              <a:lnSpc>
                <a:spcPct val="90000"/>
              </a:lnSpc>
              <a:spcBef>
                <a:spcPct val="0"/>
              </a:spcBef>
            </a:pPr>
            <a:r>
              <a:rPr lang="el-GR" altLang="el-GR" b="1" i="1" smtClean="0">
                <a:solidFill>
                  <a:srgbClr val="990033"/>
                </a:solidFill>
              </a:rPr>
              <a:t>ή στα πραγματικά τμήματα της, ανάλογα με κτιριακή δομή ή την εκτελούμενη εργασία</a:t>
            </a:r>
            <a:r>
              <a:rPr lang="en-GB" altLang="el-GR" b="1" i="1" smtClean="0"/>
              <a:t> </a:t>
            </a:r>
            <a:endParaRPr lang="el-GR" altLang="el-GR" b="1" i="1" smtClean="0"/>
          </a:p>
          <a:p>
            <a:pPr eaLnBrk="1" hangingPunct="1">
              <a:lnSpc>
                <a:spcPct val="90000"/>
              </a:lnSpc>
              <a:spcBef>
                <a:spcPct val="0"/>
              </a:spcBef>
            </a:pPr>
            <a:r>
              <a:rPr lang="el-GR" altLang="el-GR" b="1" i="1" smtClean="0">
                <a:solidFill>
                  <a:schemeClr val="accent2"/>
                </a:solidFill>
              </a:rPr>
              <a:t>Είτε με βάση τις πηγές κινδύνων</a:t>
            </a:r>
            <a:r>
              <a:rPr lang="en-GB" altLang="el-GR" b="1" i="1" smtClean="0">
                <a:solidFill>
                  <a:schemeClr val="accent2"/>
                </a:solidFill>
              </a:rPr>
              <a:t> </a:t>
            </a:r>
            <a:endParaRPr lang="el-GR" altLang="el-GR" b="1" i="1" smtClean="0">
              <a:solidFill>
                <a:schemeClr val="accent2"/>
              </a:solidFill>
            </a:endParaRPr>
          </a:p>
          <a:p>
            <a:pPr eaLnBrk="1" hangingPunct="1">
              <a:lnSpc>
                <a:spcPct val="80000"/>
              </a:lnSpc>
              <a:spcBef>
                <a:spcPct val="0"/>
              </a:spcBef>
              <a:buFont typeface="Wingdings" pitchFamily="2" charset="2"/>
              <a:buChar char="Ø"/>
            </a:pPr>
            <a:r>
              <a:rPr lang="el-GR" altLang="el-GR" sz="2800" b="1" i="1" smtClean="0">
                <a:solidFill>
                  <a:srgbClr val="663300"/>
                </a:solidFill>
              </a:rPr>
              <a:t>χώροι – περιβάλλον εργασίας- θέσεις εργασίας, </a:t>
            </a:r>
          </a:p>
          <a:p>
            <a:pPr eaLnBrk="1" hangingPunct="1">
              <a:lnSpc>
                <a:spcPct val="80000"/>
              </a:lnSpc>
              <a:spcBef>
                <a:spcPct val="0"/>
              </a:spcBef>
              <a:buFont typeface="Wingdings" pitchFamily="2" charset="2"/>
              <a:buChar char="Ø"/>
            </a:pPr>
            <a:r>
              <a:rPr lang="el-GR" altLang="el-GR" sz="2800" b="1" i="1" smtClean="0">
                <a:solidFill>
                  <a:srgbClr val="663300"/>
                </a:solidFill>
              </a:rPr>
              <a:t>φυσικοί-χημικοί-βιολογικοί παράγοντες,</a:t>
            </a:r>
          </a:p>
          <a:p>
            <a:pPr eaLnBrk="1" hangingPunct="1">
              <a:lnSpc>
                <a:spcPct val="80000"/>
              </a:lnSpc>
              <a:spcBef>
                <a:spcPct val="0"/>
              </a:spcBef>
              <a:buFont typeface="Wingdings" pitchFamily="2" charset="2"/>
              <a:buChar char="Ø"/>
            </a:pPr>
            <a:r>
              <a:rPr lang="el-GR" altLang="el-GR" sz="2800" b="1" i="1" smtClean="0">
                <a:solidFill>
                  <a:srgbClr val="663300"/>
                </a:solidFill>
              </a:rPr>
              <a:t>ηλεκτρολογικές και μηχανολογικές εγκαταστάσεις,</a:t>
            </a:r>
          </a:p>
          <a:p>
            <a:pPr eaLnBrk="1" hangingPunct="1">
              <a:lnSpc>
                <a:spcPct val="80000"/>
              </a:lnSpc>
              <a:spcBef>
                <a:spcPct val="0"/>
              </a:spcBef>
              <a:buFont typeface="Wingdings" pitchFamily="2" charset="2"/>
              <a:buChar char="Ø"/>
            </a:pPr>
            <a:r>
              <a:rPr lang="el-GR" altLang="el-GR" sz="2800" b="1" i="1" smtClean="0">
                <a:solidFill>
                  <a:srgbClr val="663300"/>
                </a:solidFill>
              </a:rPr>
              <a:t>ενδομεταφορές-επικοινωνία,αποθήκευση</a:t>
            </a:r>
          </a:p>
          <a:p>
            <a:pPr eaLnBrk="1" hangingPunct="1">
              <a:lnSpc>
                <a:spcPct val="80000"/>
              </a:lnSpc>
              <a:spcBef>
                <a:spcPct val="0"/>
              </a:spcBef>
              <a:buFont typeface="Wingdings" pitchFamily="2" charset="2"/>
              <a:buChar char="Ø"/>
            </a:pPr>
            <a:r>
              <a:rPr lang="el-GR" altLang="el-GR" sz="2800" b="1" i="1" smtClean="0">
                <a:solidFill>
                  <a:srgbClr val="663300"/>
                </a:solidFill>
              </a:rPr>
              <a:t>βοηθητικός εξοπλισμός,</a:t>
            </a:r>
          </a:p>
          <a:p>
            <a:pPr eaLnBrk="1" hangingPunct="1">
              <a:lnSpc>
                <a:spcPct val="80000"/>
              </a:lnSpc>
              <a:spcBef>
                <a:spcPct val="0"/>
              </a:spcBef>
              <a:buFont typeface="Wingdings" pitchFamily="2" charset="2"/>
              <a:buChar char="Ø"/>
            </a:pPr>
            <a:r>
              <a:rPr lang="el-GR" altLang="el-GR" sz="2800" b="1" i="1" smtClean="0">
                <a:solidFill>
                  <a:srgbClr val="663300"/>
                </a:solidFill>
              </a:rPr>
              <a:t> εκκένωση χώρων-πυροπροστασία, α’ βοήθειες,</a:t>
            </a:r>
          </a:p>
          <a:p>
            <a:pPr eaLnBrk="1" hangingPunct="1">
              <a:lnSpc>
                <a:spcPct val="80000"/>
              </a:lnSpc>
              <a:spcBef>
                <a:spcPct val="0"/>
              </a:spcBef>
              <a:buFont typeface="Wingdings" pitchFamily="2" charset="2"/>
              <a:buChar char="Ø"/>
            </a:pPr>
            <a:r>
              <a:rPr lang="el-GR" altLang="el-GR" sz="2800" b="1" i="1" smtClean="0">
                <a:solidFill>
                  <a:srgbClr val="663300"/>
                </a:solidFill>
              </a:rPr>
              <a:t>συντήρηση -επισκευή- έλεγχος, </a:t>
            </a:r>
          </a:p>
          <a:p>
            <a:pPr eaLnBrk="1" hangingPunct="1">
              <a:lnSpc>
                <a:spcPct val="80000"/>
              </a:lnSpc>
              <a:spcBef>
                <a:spcPct val="0"/>
              </a:spcBef>
              <a:buFont typeface="Wingdings" pitchFamily="2" charset="2"/>
              <a:buChar char="Ø"/>
            </a:pPr>
            <a:r>
              <a:rPr lang="el-GR" altLang="el-GR" sz="2800" b="1" i="1" smtClean="0">
                <a:solidFill>
                  <a:srgbClr val="663300"/>
                </a:solidFill>
              </a:rPr>
              <a:t>εργονομία, οργάνωση εργασίας </a:t>
            </a:r>
          </a:p>
          <a:p>
            <a:pPr eaLnBrk="1" hangingPunct="1">
              <a:lnSpc>
                <a:spcPct val="80000"/>
              </a:lnSpc>
              <a:spcBef>
                <a:spcPct val="0"/>
              </a:spcBef>
              <a:buFont typeface="Wingdings" pitchFamily="2" charset="2"/>
              <a:buChar char="Ø"/>
            </a:pPr>
            <a:r>
              <a:rPr lang="el-GR" altLang="el-GR" sz="2800" b="1" i="1" smtClean="0">
                <a:solidFill>
                  <a:srgbClr val="663300"/>
                </a:solidFill>
              </a:rPr>
              <a:t>Έλλειψη σήμανσης, ατομικών μέσων προστασίας </a:t>
            </a:r>
          </a:p>
          <a:p>
            <a:pPr eaLnBrk="1" hangingPunct="1">
              <a:lnSpc>
                <a:spcPct val="80000"/>
              </a:lnSpc>
              <a:spcBef>
                <a:spcPct val="0"/>
              </a:spcBef>
              <a:buFont typeface="Wingdings" pitchFamily="2" charset="2"/>
              <a:buChar char="Ø"/>
            </a:pPr>
            <a:r>
              <a:rPr lang="el-GR" altLang="el-GR" sz="2800" b="1" i="1" smtClean="0">
                <a:solidFill>
                  <a:srgbClr val="663300"/>
                </a:solidFill>
              </a:rPr>
              <a:t>εξοπλισμός εργασίας, κλπ</a:t>
            </a:r>
            <a:endParaRPr lang="en-GB" altLang="el-GR" sz="2800" b="1" i="1" smtClean="0">
              <a:solidFill>
                <a:srgbClr val="663300"/>
              </a:solidFill>
            </a:endParaRPr>
          </a:p>
        </p:txBody>
      </p:sp>
    </p:spTree>
  </p:cSld>
  <p:clrMapOvr>
    <a:masterClrMapping/>
  </p:clrMapOvr>
  <p:transition>
    <p:cover dir="lu"/>
  </p:transition>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8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maintenance">
  <a:themeElements>
    <a:clrScheme name="maintenan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intenance">
      <a:majorFont>
        <a:latin typeface="Myriad Pro Semibold"/>
        <a:ea typeface=""/>
        <a:cs typeface=""/>
      </a:majorFont>
      <a:minorFont>
        <a:latin typeface="Myriad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tenan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intenan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intenan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intenan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intena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intena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intena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13omilia SERKEDAKIS A8INA_NOMOTHESIA 9-4-2013">
  <a:themeElements>
    <a:clrScheme name="2013omilia SERKEDAKIS A8INA_NOMOTHESIA 9-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3omilia SERKEDAKIS A8INA_NOMOTHESIA 9-4-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3omilia SERKEDAKIS A8INA_NOMOTHESIA 9-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3omilia SERKEDAKIS A8INA_NOMOTHESIA 9-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3omilia SERKEDAKIS A8INA_NOMOTHESIA 9-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3omilia SERKEDAKIS A8INA_NOMOTHESIA 9-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3omilia SERKEDAKIS A8INA_NOMOTHESIA 9-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3omilia SERKEDAKIS A8INA_NOMOTHESIA 9-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3omilia SERKEDAKIS A8INA_NOMOTHESIA 9-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3omilia SERKEDAKIS A8INA_NOMOTHESIA 9-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3omilia SERKEDAKIS A8INA_NOMOTHESIA 9-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3omilia SERKEDAKIS A8INA_NOMOTHESIA 9-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3omilia SERKEDAKIS A8INA_NOMOTHESIA 9-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3omilia SERKEDAKIS A8INA_NOMOTHESIA 9-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Μοντέρνα">
  <a:themeElements>
    <a:clrScheme name="Μοντέρνα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Μοντέρνα">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Μοντέρνα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Μοντέρνα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Μοντέρνα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Μοντέρνα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Μοντέρνα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Μοντέρνα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Μοντέρνα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ontent Layouts">
  <a:themeElements>
    <a:clrScheme name="EU-OSHA Healthy Workplaces Campaign materials">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tent Layouts 1">
        <a:dk1>
          <a:srgbClr val="003399"/>
        </a:dk1>
        <a:lt1>
          <a:srgbClr val="FFFFFF"/>
        </a:lt1>
        <a:dk2>
          <a:srgbClr val="000000"/>
        </a:dk2>
        <a:lt2>
          <a:srgbClr val="FFFFFF"/>
        </a:lt2>
        <a:accent1>
          <a:srgbClr val="003399"/>
        </a:accent1>
        <a:accent2>
          <a:srgbClr val="ACC700"/>
        </a:accent2>
        <a:accent3>
          <a:srgbClr val="AAAAAA"/>
        </a:accent3>
        <a:accent4>
          <a:srgbClr val="DADADA"/>
        </a:accent4>
        <a:accent5>
          <a:srgbClr val="AAADCA"/>
        </a:accent5>
        <a:accent6>
          <a:srgbClr val="9BB400"/>
        </a:accent6>
        <a:hlink>
          <a:srgbClr val="003399"/>
        </a:hlink>
        <a:folHlink>
          <a:srgbClr val="B1B3B4"/>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5394</TotalTime>
  <Words>2822</Words>
  <Application>Microsoft Office PowerPoint</Application>
  <PresentationFormat>Προβολή στην οθόνη (4:3)</PresentationFormat>
  <Paragraphs>408</Paragraphs>
  <Slides>62</Slides>
  <Notes>19</Notes>
  <HiddenSlides>0</HiddenSlides>
  <MMClips>0</MMClips>
  <ScaleCrop>false</ScaleCrop>
  <HeadingPairs>
    <vt:vector size="6" baseType="variant">
      <vt:variant>
        <vt:lpstr>Θέμα</vt:lpstr>
      </vt:variant>
      <vt:variant>
        <vt:i4>17</vt:i4>
      </vt:variant>
      <vt:variant>
        <vt:lpstr>Ενσωματωμένοι διακομιστές OLE</vt:lpstr>
      </vt:variant>
      <vt:variant>
        <vt:i4>0</vt:i4>
      </vt:variant>
      <vt:variant>
        <vt:lpstr>Τίτλοι διαφανειών</vt:lpstr>
      </vt:variant>
      <vt:variant>
        <vt:i4>62</vt:i4>
      </vt:variant>
    </vt:vector>
  </HeadingPairs>
  <TitlesOfParts>
    <vt:vector size="79" baseType="lpstr">
      <vt:lpstr>Προεπιλεγμένη σχεδίαση</vt:lpstr>
      <vt:lpstr>Default Design</vt:lpstr>
      <vt:lpstr>1_Default Design</vt:lpstr>
      <vt:lpstr>3_Training</vt:lpstr>
      <vt:lpstr>3_Default Design</vt:lpstr>
      <vt:lpstr>Μοντέρνα</vt:lpstr>
      <vt:lpstr>1_Content Layouts</vt:lpstr>
      <vt:lpstr>2_Default Design</vt:lpstr>
      <vt:lpstr>Training</vt:lpstr>
      <vt:lpstr>4_Προεπιλεγμένη σχεδίαση</vt:lpstr>
      <vt:lpstr>4_Default Design</vt:lpstr>
      <vt:lpstr>5_Default Design</vt:lpstr>
      <vt:lpstr>16_Προεπιλεγμένη σχεδίαση</vt:lpstr>
      <vt:lpstr>18_Προεπιλεγμένη σχεδίαση</vt:lpstr>
      <vt:lpstr>10_Προεπιλεγμένη σχεδίαση</vt:lpstr>
      <vt:lpstr>maintenance</vt:lpstr>
      <vt:lpstr>2013omilia SERKEDAKIS A8INA_NOMOTHESIA 9-4-2013</vt:lpstr>
      <vt:lpstr>Παρουσίαση του PowerPoint</vt:lpstr>
      <vt:lpstr>ΑΠΛΗ ΕΚΤΙΜΗΣΗ ΕΠΑΓΓΕΛΜΑΤΙΚΟΥ  ΚΙΝΔΥΝΟΥ</vt:lpstr>
      <vt:lpstr>ΕΙΔΙΚΕΣ ΥΠΟΧΡΕΩΣΕΙΣ ΕΡΓΟΔΟΤΩΝ  ΚΝΥΑΕ (ΚΕΦ. Ζ’ Άρθρο 43)</vt:lpstr>
      <vt:lpstr>ΕΙΔΙΚΕΣ ΥΠΟΧΡΕΩΣΕΙΣ ΕΡΓΟΔΟΤΩΝ  ΚΝΥΑΕ (ΚΕΦ. Ζ’ Άρθρο 43)</vt:lpstr>
      <vt:lpstr>ΕΙΔΙΚΕΣ ΥΠΟΧΡΕΩΣΕΙΣ ΕΡΓΟΔΟΤΩΝ  ΚΝΥΑΕ (ΚΕΦ. Ζ’ Άρθρο 43)</vt:lpstr>
      <vt:lpstr>ΔΙΑΔΙΚΑΣΙΑ ΕΚΤΙΜΗΣΗΣ Ε.Κ.</vt:lpstr>
      <vt:lpstr>Παρουσίαση του PowerPoint</vt:lpstr>
      <vt:lpstr>ΧΑΡΑΚΤΗΡΙΣΜΟΣ ΚΙΝΔΥΝΩΝ</vt:lpstr>
      <vt:lpstr>ΑΝΑΓΝΩΡΙΣΗ ΠΙΘΑΝΩΝ  ΚΙΝΔΥΝΩΝ </vt:lpstr>
      <vt:lpstr>ΧΩΡΙΣΜΟΣ ΤΜΗΜΑΤΩΝ ΕΠΙΧΕΙΡΗΣΗΣ</vt:lpstr>
      <vt:lpstr>ΑΝΑΓΝΩΡΙΣΗ ΠΙΘΑΝΩΝ  ΚΙΝΔΥΝΩΝ </vt:lpstr>
      <vt:lpstr>Παρουσίαση του PowerPoint</vt:lpstr>
      <vt:lpstr>Παρουσίαση του PowerPoint</vt:lpstr>
      <vt:lpstr>Παρουσίαση του PowerPoint</vt:lpstr>
      <vt:lpstr>Η …καρδιά της εγκατάστασης όμως είναι … ο ανθρώπινος παράγοντας </vt:lpstr>
      <vt:lpstr>Σφάλματα κατά την εκτίμηση κινδύνου (ΕΚ) Γενικά </vt:lpstr>
      <vt:lpstr>Σφάλματα κατά την εκτίμηση κινδύνου (ΕΚ) Ειδικά (1) </vt:lpstr>
      <vt:lpstr>Σφάλματα κατά την εκτίμηση κινδύνου (ΕΚ) Ειδικά (2) </vt:lpstr>
      <vt:lpstr>Παρουσίαση του PowerPoint</vt:lpstr>
      <vt:lpstr>Παρουσίαση του PowerPoint</vt:lpstr>
      <vt:lpstr>Οι κίνδυνοι πρέπει να παραμένουν τόσο χαμηλά όσο είναι λογικά πρακτικό!</vt:lpstr>
      <vt:lpstr>ΠΑΡΑΔΕΙΓΜΑΤΑ  ΠΡΟΣ  ΑΠΟΦΥΓΗ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ΜΕΘΟΔΟΛΟΓΙΕΣ  ΕΚΤΙΜΗΣΗΣ ΚΙΝΔΥΝΟΥ – ΣΥΝΘΕΤΕΣ ΕΓΚΑΤΑΣΤΑΣΕΙΣ</vt:lpstr>
      <vt:lpstr>Μεθοδολογίες ανάλυσης κινδύνου</vt:lpstr>
      <vt:lpstr>Παρουσίαση του PowerPoint</vt:lpstr>
      <vt:lpstr>What-If </vt:lpstr>
      <vt:lpstr>Πεδία ερωτήσεων διαδικασίας What-If</vt:lpstr>
      <vt:lpstr>What-If – Σύνοψη </vt:lpstr>
      <vt:lpstr>Βήματα διαδικασίας What-If</vt:lpstr>
      <vt:lpstr>Checklist (Λίστες ελέγχου)</vt:lpstr>
      <vt:lpstr>Checklist – Σύνοψη</vt:lpstr>
      <vt:lpstr>Κατηγορίες ερωτήσεων checklist</vt:lpstr>
      <vt:lpstr>Ερωτήσεις Checklist</vt:lpstr>
      <vt:lpstr>What-If/Checklist</vt:lpstr>
      <vt:lpstr>What-If/Checklist – Σύνοψη</vt:lpstr>
      <vt:lpstr>HAZOP</vt:lpstr>
      <vt:lpstr>Παρουσίαση του PowerPoint</vt:lpstr>
      <vt:lpstr>Παρουσίαση του PowerPoint</vt:lpstr>
      <vt:lpstr>HAZOP</vt:lpstr>
      <vt:lpstr>Παρουσίαση του PowerPoint</vt:lpstr>
      <vt:lpstr>Αποκλίσεις απώλειας περιεχομένου</vt:lpstr>
      <vt:lpstr>HAZOP</vt:lpstr>
      <vt:lpstr>HAZOP</vt:lpstr>
      <vt:lpstr>Βασικές Παραδοχές HAZOP</vt:lpstr>
      <vt:lpstr>HAZOP – Υπέρ και κατά</vt:lpstr>
      <vt:lpstr>Ανάλυση δένδρου γεγονότων (Fault Tree Analysis)</vt:lpstr>
      <vt:lpstr>FTA</vt:lpstr>
      <vt:lpstr>Παρουσίαση του PowerPoint</vt:lpstr>
      <vt:lpstr>Ανάλυση δένδρου γεγονότων Fault Tree Analysis</vt:lpstr>
      <vt:lpstr>FMEA – Failure Modes, Effects Analysis</vt:lpstr>
      <vt:lpstr>FMEA – Λέξεις κλειδιά μορφής αστοχίας</vt:lpstr>
      <vt:lpstr>FMEA σε Εναλάκτη θερμότητας</vt:lpstr>
      <vt:lpstr>Παρουσίαση του PowerPoint</vt:lpstr>
      <vt:lpstr>Παρουσίαση του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ΕΚΤΙΜΗΣΗ ΚΙΝΔΥΝΟΥ ΣΕ ΕΠΙΧΕΙΡΗΣΕΙΣ ΠΟΥ ΕΜΠΙΠΤΟΥΝ ΣΤΗΝ ΟΔΗΓΙΑ SEVESO ΓΙΑ ΒΙΟΜΗΧΑΝΙΚΑ ΑΤΥΧΗΜΑΤΑ ΜΕΓΑΛΗΣ ΕΚΤΑΣΗΣ</dc:title>
  <dc:creator>.</dc:creator>
  <cp:lastModifiedBy>***</cp:lastModifiedBy>
  <cp:revision>326</cp:revision>
  <dcterms:created xsi:type="dcterms:W3CDTF">2009-11-25T08:08:27Z</dcterms:created>
  <dcterms:modified xsi:type="dcterms:W3CDTF">2018-10-21T09:26:56Z</dcterms:modified>
</cp:coreProperties>
</file>