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3">
  <p:sldMasterIdLst>
    <p:sldMasterId id="2147483660" r:id="rId1"/>
    <p:sldMasterId id="2147483672" r:id="rId2"/>
    <p:sldMasterId id="2147483696" r:id="rId3"/>
  </p:sldMasterIdLst>
  <p:notesMasterIdLst>
    <p:notesMasterId r:id="rId79"/>
  </p:notesMasterIdLst>
  <p:sldIdLst>
    <p:sldId id="1036" r:id="rId4"/>
    <p:sldId id="1124" r:id="rId5"/>
    <p:sldId id="1064" r:id="rId6"/>
    <p:sldId id="663" r:id="rId7"/>
    <p:sldId id="321" r:id="rId8"/>
    <p:sldId id="1173" r:id="rId9"/>
    <p:sldId id="1114" r:id="rId10"/>
    <p:sldId id="307" r:id="rId11"/>
    <p:sldId id="308" r:id="rId12"/>
    <p:sldId id="1029" r:id="rId13"/>
    <p:sldId id="1181" r:id="rId14"/>
    <p:sldId id="1008" r:id="rId15"/>
    <p:sldId id="956" r:id="rId16"/>
    <p:sldId id="1125" r:id="rId17"/>
    <p:sldId id="1191" r:id="rId18"/>
    <p:sldId id="1063" r:id="rId19"/>
    <p:sldId id="1172" r:id="rId20"/>
    <p:sldId id="1117" r:id="rId21"/>
    <p:sldId id="1118" r:id="rId22"/>
    <p:sldId id="1120" r:id="rId23"/>
    <p:sldId id="1121" r:id="rId24"/>
    <p:sldId id="1174" r:id="rId25"/>
    <p:sldId id="1185" r:id="rId26"/>
    <p:sldId id="1190" r:id="rId27"/>
    <p:sldId id="1059" r:id="rId28"/>
    <p:sldId id="1091" r:id="rId29"/>
    <p:sldId id="1054" r:id="rId30"/>
    <p:sldId id="1143" r:id="rId31"/>
    <p:sldId id="1146" r:id="rId32"/>
    <p:sldId id="1083" r:id="rId33"/>
    <p:sldId id="1084" r:id="rId34"/>
    <p:sldId id="1088" r:id="rId35"/>
    <p:sldId id="1060" r:id="rId36"/>
    <p:sldId id="1189" r:id="rId37"/>
    <p:sldId id="1098" r:id="rId38"/>
    <p:sldId id="1182" r:id="rId39"/>
    <p:sldId id="1127" r:id="rId40"/>
    <p:sldId id="1188" r:id="rId41"/>
    <p:sldId id="1141" r:id="rId42"/>
    <p:sldId id="1137" r:id="rId43"/>
    <p:sldId id="1150" r:id="rId44"/>
    <p:sldId id="1130" r:id="rId45"/>
    <p:sldId id="1155" r:id="rId46"/>
    <p:sldId id="1133" r:id="rId47"/>
    <p:sldId id="1162" r:id="rId48"/>
    <p:sldId id="1156" r:id="rId49"/>
    <p:sldId id="1163" r:id="rId50"/>
    <p:sldId id="1192" r:id="rId51"/>
    <p:sldId id="1193" r:id="rId52"/>
    <p:sldId id="1160" r:id="rId53"/>
    <p:sldId id="1158" r:id="rId54"/>
    <p:sldId id="1159" r:id="rId55"/>
    <p:sldId id="1142" r:id="rId56"/>
    <p:sldId id="1043" r:id="rId57"/>
    <p:sldId id="1144" r:id="rId58"/>
    <p:sldId id="1052" r:id="rId59"/>
    <p:sldId id="1122" r:id="rId60"/>
    <p:sldId id="1123" r:id="rId61"/>
    <p:sldId id="1176" r:id="rId62"/>
    <p:sldId id="1184" r:id="rId63"/>
    <p:sldId id="1129" r:id="rId64"/>
    <p:sldId id="1168" r:id="rId65"/>
    <p:sldId id="1175" r:id="rId66"/>
    <p:sldId id="290" r:id="rId67"/>
    <p:sldId id="1047" r:id="rId68"/>
    <p:sldId id="274" r:id="rId69"/>
    <p:sldId id="622" r:id="rId70"/>
    <p:sldId id="658" r:id="rId71"/>
    <p:sldId id="1145" r:id="rId72"/>
    <p:sldId id="1081" r:id="rId73"/>
    <p:sldId id="1078" r:id="rId74"/>
    <p:sldId id="1079" r:id="rId75"/>
    <p:sldId id="1180" r:id="rId76"/>
    <p:sldId id="1082" r:id="rId77"/>
    <p:sldId id="1050" r:id="rId78"/>
  </p:sldIdLst>
  <p:sldSz cx="12192000" cy="6858000"/>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FDAB820E-2789-4FAF-958F-8AF389210CB5}">
          <p14:sldIdLst>
            <p14:sldId id="1036"/>
            <p14:sldId id="1124"/>
            <p14:sldId id="1064"/>
            <p14:sldId id="663"/>
            <p14:sldId id="321"/>
            <p14:sldId id="1173"/>
            <p14:sldId id="1114"/>
            <p14:sldId id="307"/>
            <p14:sldId id="308"/>
            <p14:sldId id="1029"/>
            <p14:sldId id="1181"/>
            <p14:sldId id="1008"/>
            <p14:sldId id="956"/>
            <p14:sldId id="1125"/>
            <p14:sldId id="1191"/>
            <p14:sldId id="1063"/>
            <p14:sldId id="1172"/>
            <p14:sldId id="1117"/>
            <p14:sldId id="1118"/>
            <p14:sldId id="1120"/>
            <p14:sldId id="1121"/>
            <p14:sldId id="1174"/>
            <p14:sldId id="1185"/>
            <p14:sldId id="1190"/>
            <p14:sldId id="1059"/>
            <p14:sldId id="1091"/>
            <p14:sldId id="1054"/>
            <p14:sldId id="1143"/>
            <p14:sldId id="1146"/>
            <p14:sldId id="1083"/>
            <p14:sldId id="1084"/>
            <p14:sldId id="1088"/>
            <p14:sldId id="1060"/>
            <p14:sldId id="1189"/>
            <p14:sldId id="1098"/>
            <p14:sldId id="1182"/>
            <p14:sldId id="1127"/>
            <p14:sldId id="1188"/>
            <p14:sldId id="1141"/>
            <p14:sldId id="1137"/>
            <p14:sldId id="1150"/>
            <p14:sldId id="1130"/>
            <p14:sldId id="1155"/>
            <p14:sldId id="1133"/>
            <p14:sldId id="1162"/>
            <p14:sldId id="1156"/>
            <p14:sldId id="1163"/>
            <p14:sldId id="1192"/>
            <p14:sldId id="1193"/>
            <p14:sldId id="1160"/>
            <p14:sldId id="1158"/>
            <p14:sldId id="1159"/>
            <p14:sldId id="1142"/>
            <p14:sldId id="1043"/>
            <p14:sldId id="1144"/>
            <p14:sldId id="1052"/>
            <p14:sldId id="1122"/>
            <p14:sldId id="1123"/>
            <p14:sldId id="1176"/>
            <p14:sldId id="1184"/>
            <p14:sldId id="1129"/>
            <p14:sldId id="1168"/>
            <p14:sldId id="1175"/>
            <p14:sldId id="290"/>
            <p14:sldId id="1047"/>
            <p14:sldId id="274"/>
            <p14:sldId id="622"/>
            <p14:sldId id="658"/>
            <p14:sldId id="1145"/>
            <p14:sldId id="1081"/>
            <p14:sldId id="1078"/>
            <p14:sldId id="1079"/>
            <p14:sldId id="1180"/>
            <p14:sldId id="1082"/>
            <p14:sldId id="1050"/>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guide id="3" orient="horz" pos="474">
          <p15:clr>
            <a:srgbClr val="A4A3A4"/>
          </p15:clr>
        </p15:guide>
        <p15:guide id="4" pos="580">
          <p15:clr>
            <a:srgbClr val="A4A3A4"/>
          </p15:clr>
        </p15:guide>
        <p15:guide id="5" orient="horz" pos="475">
          <p15:clr>
            <a:srgbClr val="A4A3A4"/>
          </p15:clr>
        </p15:guide>
        <p15:guide id="6" pos="7296">
          <p15:clr>
            <a:srgbClr val="A4A3A4"/>
          </p15:clr>
        </p15:guide>
        <p15:guide id="7" pos="3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Φωτεινό στυλ 1 - Έμφαση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32" autoAdjust="0"/>
    <p:restoredTop sz="96192" autoAdjust="0"/>
  </p:normalViewPr>
  <p:slideViewPr>
    <p:cSldViewPr snapToGrid="0">
      <p:cViewPr>
        <p:scale>
          <a:sx n="66" d="100"/>
          <a:sy n="66" d="100"/>
        </p:scale>
        <p:origin x="-504" y="-341"/>
      </p:cViewPr>
      <p:guideLst>
        <p:guide orient="horz" pos="3946"/>
        <p:guide orient="horz" pos="474"/>
        <p:guide orient="horz" pos="475"/>
        <p:guide pos="3840"/>
        <p:guide pos="580"/>
        <p:guide pos="7296"/>
        <p:guide pos="35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0B52B4-B6C0-4A2A-BEAE-B2466C04373B}" type="doc">
      <dgm:prSet loTypeId="urn:microsoft.com/office/officeart/2005/8/layout/vList6" loCatId="list" qsTypeId="urn:microsoft.com/office/officeart/2005/8/quickstyle/simple1" qsCatId="simple" csTypeId="urn:microsoft.com/office/officeart/2005/8/colors/accent5_5" csCatId="accent5" phldr="1"/>
      <dgm:spPr/>
      <dgm:t>
        <a:bodyPr/>
        <a:lstStyle/>
        <a:p>
          <a:endParaRPr lang="el-GR"/>
        </a:p>
      </dgm:t>
    </dgm:pt>
    <dgm:pt modelId="{423F9FAC-2D4E-4356-AD5A-B03BBDAB519D}">
      <dgm:prSet phldrT="[Κείμενο]" custT="1"/>
      <dgm:spPr/>
      <dgm:t>
        <a:bodyPr/>
        <a:lstStyle/>
        <a:p>
          <a:pPr algn="l"/>
          <a:r>
            <a:rPr lang="el-GR" sz="2400" dirty="0"/>
            <a:t>Διαχρονική έλλειψη ενός στρατηγικού χωροταξικού πλαισίου</a:t>
          </a:r>
        </a:p>
      </dgm:t>
    </dgm:pt>
    <dgm:pt modelId="{E4DB6D79-73C4-475A-A3BE-44C6B92BE2B3}" type="parTrans" cxnId="{BA920C29-1A09-48D3-9386-1E7D478419C8}">
      <dgm:prSet/>
      <dgm:spPr/>
      <dgm:t>
        <a:bodyPr/>
        <a:lstStyle/>
        <a:p>
          <a:endParaRPr lang="el-GR" sz="2000"/>
        </a:p>
      </dgm:t>
    </dgm:pt>
    <dgm:pt modelId="{9D2BD69A-5FB4-4E2B-99CE-490E320CDFBE}" type="sibTrans" cxnId="{BA920C29-1A09-48D3-9386-1E7D478419C8}">
      <dgm:prSet/>
      <dgm:spPr/>
      <dgm:t>
        <a:bodyPr/>
        <a:lstStyle/>
        <a:p>
          <a:endParaRPr lang="el-GR" sz="2000"/>
        </a:p>
      </dgm:t>
    </dgm:pt>
    <dgm:pt modelId="{DA943D25-1501-48BA-9D00-CCAAB56C8B32}">
      <dgm:prSet phldrT="[Κείμενο]" custT="1"/>
      <dgm:spPr/>
      <dgm:t>
        <a:bodyPr/>
        <a:lstStyle/>
        <a:p>
          <a:pPr algn="l"/>
          <a:r>
            <a:rPr lang="el-GR" sz="2400" dirty="0"/>
            <a:t>Ανεπάρκεια συμβατών χρήσεων γης</a:t>
          </a:r>
        </a:p>
      </dgm:t>
    </dgm:pt>
    <dgm:pt modelId="{906ADF41-5EFC-4F19-8B84-5F26D25989E7}" type="parTrans" cxnId="{331ACC7C-FC12-4C26-956D-0AD5DF863EC9}">
      <dgm:prSet/>
      <dgm:spPr/>
      <dgm:t>
        <a:bodyPr/>
        <a:lstStyle/>
        <a:p>
          <a:endParaRPr lang="el-GR" sz="2000"/>
        </a:p>
      </dgm:t>
    </dgm:pt>
    <dgm:pt modelId="{A9B29B45-FCB3-402B-BE90-54009FAE9EDA}" type="sibTrans" cxnId="{331ACC7C-FC12-4C26-956D-0AD5DF863EC9}">
      <dgm:prSet/>
      <dgm:spPr/>
      <dgm:t>
        <a:bodyPr/>
        <a:lstStyle/>
        <a:p>
          <a:endParaRPr lang="el-GR" sz="2000"/>
        </a:p>
      </dgm:t>
    </dgm:pt>
    <dgm:pt modelId="{4E45A9F4-8A79-4DFD-9B22-98DB6DE8CCBC}">
      <dgm:prSet custT="1"/>
      <dgm:spPr/>
      <dgm:t>
        <a:bodyPr/>
        <a:lstStyle/>
        <a:p>
          <a:pPr algn="l"/>
          <a:r>
            <a:rPr lang="el-GR" sz="2400" dirty="0"/>
            <a:t>Ανεπάρκεια υφιστάμενων Βιομηχανικών  Πάρκων</a:t>
          </a:r>
        </a:p>
      </dgm:t>
    </dgm:pt>
    <dgm:pt modelId="{1A26428F-C3FA-446E-B848-CC429C1B319F}" type="parTrans" cxnId="{9BD04195-857C-406B-AC09-0DD068C76279}">
      <dgm:prSet/>
      <dgm:spPr/>
      <dgm:t>
        <a:bodyPr/>
        <a:lstStyle/>
        <a:p>
          <a:endParaRPr lang="el-GR" sz="2000"/>
        </a:p>
      </dgm:t>
    </dgm:pt>
    <dgm:pt modelId="{97A1FD00-497E-4719-A2E3-EA213C23E8F3}" type="sibTrans" cxnId="{9BD04195-857C-406B-AC09-0DD068C76279}">
      <dgm:prSet/>
      <dgm:spPr/>
      <dgm:t>
        <a:bodyPr/>
        <a:lstStyle/>
        <a:p>
          <a:endParaRPr lang="el-GR" sz="2000"/>
        </a:p>
      </dgm:t>
    </dgm:pt>
    <dgm:pt modelId="{58A1E1BE-9E52-4A22-8DF7-5320F00EB5C9}">
      <dgm:prSet custT="1"/>
      <dgm:spPr/>
      <dgm:t>
        <a:bodyPr/>
        <a:lstStyle/>
        <a:p>
          <a:pPr marL="358775" indent="-176213">
            <a:lnSpc>
              <a:spcPct val="100000"/>
            </a:lnSpc>
          </a:pPr>
          <a:r>
            <a:rPr lang="el-GR" sz="2000" dirty="0"/>
            <a:t>Φρένο στην επιχειρηματική  ανάπτυξη</a:t>
          </a:r>
        </a:p>
      </dgm:t>
    </dgm:pt>
    <dgm:pt modelId="{71403A67-9F8B-4009-B716-0AB70B5EAD9B}" type="parTrans" cxnId="{6FB98356-CD73-417F-9F76-793993017CE1}">
      <dgm:prSet/>
      <dgm:spPr/>
      <dgm:t>
        <a:bodyPr/>
        <a:lstStyle/>
        <a:p>
          <a:endParaRPr lang="el-GR" sz="2000"/>
        </a:p>
      </dgm:t>
    </dgm:pt>
    <dgm:pt modelId="{668F9461-0BE8-4C46-9646-3B96563300BE}" type="sibTrans" cxnId="{6FB98356-CD73-417F-9F76-793993017CE1}">
      <dgm:prSet/>
      <dgm:spPr/>
      <dgm:t>
        <a:bodyPr/>
        <a:lstStyle/>
        <a:p>
          <a:endParaRPr lang="el-GR" sz="2000"/>
        </a:p>
      </dgm:t>
    </dgm:pt>
    <dgm:pt modelId="{EC29D21D-B2E5-468E-B77C-85277542CFD7}">
      <dgm:prSet custT="1"/>
      <dgm:spPr/>
      <dgm:t>
        <a:bodyPr/>
        <a:lstStyle/>
        <a:p>
          <a:pPr algn="l"/>
          <a:r>
            <a:rPr lang="el-GR" sz="2400" dirty="0"/>
            <a:t>Έλλειψη εναλλακτικών Οργανωμένων Υποδοχέων</a:t>
          </a:r>
        </a:p>
      </dgm:t>
    </dgm:pt>
    <dgm:pt modelId="{0D81EE7F-4E23-4D30-8E9A-C49FB88BFE24}" type="parTrans" cxnId="{326A5B13-3602-40C6-B137-A5C1EBD78E28}">
      <dgm:prSet/>
      <dgm:spPr/>
      <dgm:t>
        <a:bodyPr/>
        <a:lstStyle/>
        <a:p>
          <a:endParaRPr lang="el-GR" sz="2000"/>
        </a:p>
      </dgm:t>
    </dgm:pt>
    <dgm:pt modelId="{26EF0EC0-AE8C-477F-A9B7-1137545354A3}" type="sibTrans" cxnId="{326A5B13-3602-40C6-B137-A5C1EBD78E28}">
      <dgm:prSet/>
      <dgm:spPr/>
      <dgm:t>
        <a:bodyPr/>
        <a:lstStyle/>
        <a:p>
          <a:endParaRPr lang="el-GR" sz="2000"/>
        </a:p>
      </dgm:t>
    </dgm:pt>
    <dgm:pt modelId="{51DA4C54-0C2C-43A5-B1E4-914A9F4AD23F}">
      <dgm:prSet custT="1"/>
      <dgm:spPr/>
      <dgm:t>
        <a:bodyPr/>
        <a:lstStyle/>
        <a:p>
          <a:pPr marL="185738" indent="0" rtl="0">
            <a:lnSpc>
              <a:spcPct val="100000"/>
            </a:lnSpc>
          </a:pPr>
          <a:r>
            <a:rPr lang="el-GR" sz="2000" dirty="0"/>
            <a:t> Αδυναμία αξιοποίησης οικονομικών</a:t>
          </a:r>
          <a:r>
            <a:rPr lang="en-US" sz="2000" dirty="0"/>
            <a:t> </a:t>
          </a:r>
          <a:r>
            <a:rPr lang="el-GR" sz="2000" dirty="0"/>
            <a:t>κινήτρων</a:t>
          </a:r>
        </a:p>
      </dgm:t>
    </dgm:pt>
    <dgm:pt modelId="{BB9E5279-F61C-41B3-BC45-E058AF48A89D}" type="sibTrans" cxnId="{6715F045-900B-417F-90DE-5CFDC3A3C3FC}">
      <dgm:prSet/>
      <dgm:spPr/>
      <dgm:t>
        <a:bodyPr/>
        <a:lstStyle/>
        <a:p>
          <a:endParaRPr lang="el-GR" sz="2000"/>
        </a:p>
      </dgm:t>
    </dgm:pt>
    <dgm:pt modelId="{806F374D-A683-498F-AF88-11241893F628}" type="parTrans" cxnId="{6715F045-900B-417F-90DE-5CFDC3A3C3FC}">
      <dgm:prSet/>
      <dgm:spPr/>
      <dgm:t>
        <a:bodyPr/>
        <a:lstStyle/>
        <a:p>
          <a:endParaRPr lang="el-GR" sz="2000"/>
        </a:p>
      </dgm:t>
    </dgm:pt>
    <dgm:pt modelId="{987693EB-2F93-4626-8869-97E53E6A4953}">
      <dgm:prSet custT="1"/>
      <dgm:spPr>
        <a:solidFill>
          <a:schemeClr val="accent5">
            <a:lumMod val="60000"/>
            <a:lumOff val="40000"/>
          </a:schemeClr>
        </a:solidFill>
        <a:ln>
          <a:noFill/>
        </a:ln>
      </dgm:spPr>
      <dgm:t>
        <a:bodyPr/>
        <a:lstStyle/>
        <a:p>
          <a:pPr marL="268288" indent="-92075"/>
          <a:r>
            <a:rPr lang="el-GR" sz="2000" dirty="0"/>
            <a:t>Ενίσχυση ενδοπεριφερειακών ανισοτήτων</a:t>
          </a:r>
        </a:p>
      </dgm:t>
    </dgm:pt>
    <dgm:pt modelId="{E9D75F1A-8141-48C7-BB3A-9B4966C9B625}" type="parTrans" cxnId="{0EE4D494-5AAC-41D6-8101-E52829CA3DFA}">
      <dgm:prSet/>
      <dgm:spPr/>
      <dgm:t>
        <a:bodyPr/>
        <a:lstStyle/>
        <a:p>
          <a:endParaRPr lang="el-GR" sz="2000"/>
        </a:p>
      </dgm:t>
    </dgm:pt>
    <dgm:pt modelId="{806DF085-9E74-4509-95CD-814D689B23EC}" type="sibTrans" cxnId="{0EE4D494-5AAC-41D6-8101-E52829CA3DFA}">
      <dgm:prSet/>
      <dgm:spPr/>
      <dgm:t>
        <a:bodyPr/>
        <a:lstStyle/>
        <a:p>
          <a:endParaRPr lang="el-GR" sz="2000"/>
        </a:p>
      </dgm:t>
    </dgm:pt>
    <dgm:pt modelId="{C23171DE-E3B1-4C9B-AE50-F09C7E1EF5B7}">
      <dgm:prSet phldrT="[Κείμενο]" custT="1"/>
      <dgm:spPr/>
      <dgm:t>
        <a:bodyPr/>
        <a:lstStyle/>
        <a:p>
          <a:pPr marL="171450" indent="0" rtl="0">
            <a:lnSpc>
              <a:spcPct val="100000"/>
            </a:lnSpc>
          </a:pPr>
          <a:r>
            <a:rPr lang="el-GR" sz="2000" dirty="0"/>
            <a:t>Υποβάθμιση του περιβάλλοντος</a:t>
          </a:r>
        </a:p>
      </dgm:t>
    </dgm:pt>
    <dgm:pt modelId="{495F510D-1E29-4F61-9FE2-78F86CF2FD9B}" type="parTrans" cxnId="{54313AAA-B1ED-4F73-9F64-DBA990A8CF41}">
      <dgm:prSet/>
      <dgm:spPr/>
      <dgm:t>
        <a:bodyPr/>
        <a:lstStyle/>
        <a:p>
          <a:endParaRPr lang="el-GR" sz="2000"/>
        </a:p>
      </dgm:t>
    </dgm:pt>
    <dgm:pt modelId="{ACE39644-C894-498D-A484-E95D0788555E}" type="sibTrans" cxnId="{54313AAA-B1ED-4F73-9F64-DBA990A8CF41}">
      <dgm:prSet/>
      <dgm:spPr/>
      <dgm:t>
        <a:bodyPr/>
        <a:lstStyle/>
        <a:p>
          <a:endParaRPr lang="el-GR" sz="2000"/>
        </a:p>
      </dgm:t>
    </dgm:pt>
    <dgm:pt modelId="{224D9E55-BDDE-4BE2-9035-DE4AED7F938E}" type="pres">
      <dgm:prSet presAssocID="{870B52B4-B6C0-4A2A-BEAE-B2466C04373B}" presName="Name0" presStyleCnt="0">
        <dgm:presLayoutVars>
          <dgm:dir/>
          <dgm:animLvl val="lvl"/>
          <dgm:resizeHandles/>
        </dgm:presLayoutVars>
      </dgm:prSet>
      <dgm:spPr/>
      <dgm:t>
        <a:bodyPr/>
        <a:lstStyle/>
        <a:p>
          <a:endParaRPr lang="el-GR"/>
        </a:p>
      </dgm:t>
    </dgm:pt>
    <dgm:pt modelId="{4F33BA59-6868-48A9-A250-8E0430529778}" type="pres">
      <dgm:prSet presAssocID="{423F9FAC-2D4E-4356-AD5A-B03BBDAB519D}" presName="linNode" presStyleCnt="0"/>
      <dgm:spPr/>
    </dgm:pt>
    <dgm:pt modelId="{ED31FA47-2093-45A9-B2EF-2EC13BAEFF34}" type="pres">
      <dgm:prSet presAssocID="{423F9FAC-2D4E-4356-AD5A-B03BBDAB519D}" presName="parentShp" presStyleLbl="node1" presStyleIdx="0" presStyleCnt="4" custScaleX="186017" custScaleY="211882" custLinFactY="-35117" custLinFactNeighborX="3346" custLinFactNeighborY="-100000">
        <dgm:presLayoutVars>
          <dgm:bulletEnabled val="1"/>
        </dgm:presLayoutVars>
      </dgm:prSet>
      <dgm:spPr/>
      <dgm:t>
        <a:bodyPr/>
        <a:lstStyle/>
        <a:p>
          <a:endParaRPr lang="el-GR"/>
        </a:p>
      </dgm:t>
    </dgm:pt>
    <dgm:pt modelId="{9D5F88DA-5CE0-4206-9AC6-1406A4233759}" type="pres">
      <dgm:prSet presAssocID="{423F9FAC-2D4E-4356-AD5A-B03BBDAB519D}" presName="childShp" presStyleLbl="bgAccFollowNode1" presStyleIdx="0" presStyleCnt="4" custScaleX="118856" custScaleY="622132" custLinFactY="100000" custLinFactNeighborX="-57750" custLinFactNeighborY="161660">
        <dgm:presLayoutVars>
          <dgm:bulletEnabled val="1"/>
        </dgm:presLayoutVars>
      </dgm:prSet>
      <dgm:spPr/>
      <dgm:t>
        <a:bodyPr/>
        <a:lstStyle/>
        <a:p>
          <a:endParaRPr lang="el-GR"/>
        </a:p>
      </dgm:t>
    </dgm:pt>
    <dgm:pt modelId="{5E853709-2058-4CA3-89F9-A012B0743DC6}" type="pres">
      <dgm:prSet presAssocID="{9D2BD69A-5FB4-4E2B-99CE-490E320CDFBE}" presName="spacing" presStyleCnt="0"/>
      <dgm:spPr/>
    </dgm:pt>
    <dgm:pt modelId="{1AE0D6EC-0775-43B3-B596-54EC58141D6E}" type="pres">
      <dgm:prSet presAssocID="{DA943D25-1501-48BA-9D00-CCAAB56C8B32}" presName="linNode" presStyleCnt="0"/>
      <dgm:spPr/>
    </dgm:pt>
    <dgm:pt modelId="{76BE6E87-B29D-49DD-82F5-1837EA293ACD}" type="pres">
      <dgm:prSet presAssocID="{DA943D25-1501-48BA-9D00-CCAAB56C8B32}" presName="parentShp" presStyleLbl="node1" presStyleIdx="1" presStyleCnt="4" custScaleX="79570" custScaleY="259698" custLinFactY="-100000" custLinFactNeighborX="-11583" custLinFactNeighborY="-160960">
        <dgm:presLayoutVars>
          <dgm:bulletEnabled val="1"/>
        </dgm:presLayoutVars>
      </dgm:prSet>
      <dgm:spPr/>
      <dgm:t>
        <a:bodyPr/>
        <a:lstStyle/>
        <a:p>
          <a:endParaRPr lang="el-GR"/>
        </a:p>
      </dgm:t>
    </dgm:pt>
    <dgm:pt modelId="{5AB85B50-5088-4D51-9531-59C1128CA96B}" type="pres">
      <dgm:prSet presAssocID="{DA943D25-1501-48BA-9D00-CCAAB56C8B32}" presName="childShp" presStyleLbl="bgAccFollowNode1" presStyleIdx="1" presStyleCnt="4" custScaleX="85879" custScaleY="130885" custLinFactY="85232" custLinFactNeighborX="-11044" custLinFactNeighborY="100000">
        <dgm:presLayoutVars>
          <dgm:bulletEnabled val="1"/>
        </dgm:presLayoutVars>
      </dgm:prSet>
      <dgm:spPr/>
      <dgm:t>
        <a:bodyPr/>
        <a:lstStyle/>
        <a:p>
          <a:endParaRPr lang="el-GR"/>
        </a:p>
      </dgm:t>
    </dgm:pt>
    <dgm:pt modelId="{5EB6BE24-1FC3-418A-A889-5E0F24D05991}" type="pres">
      <dgm:prSet presAssocID="{A9B29B45-FCB3-402B-BE90-54009FAE9EDA}" presName="spacing" presStyleCnt="0"/>
      <dgm:spPr/>
    </dgm:pt>
    <dgm:pt modelId="{39D13107-53F4-48AF-816B-1FDAE94703C3}" type="pres">
      <dgm:prSet presAssocID="{4E45A9F4-8A79-4DFD-9B22-98DB6DE8CCBC}" presName="linNode" presStyleCnt="0"/>
      <dgm:spPr/>
    </dgm:pt>
    <dgm:pt modelId="{FFB54E92-9041-4E1C-B9D0-0E4D03E80034}" type="pres">
      <dgm:prSet presAssocID="{4E45A9F4-8A79-4DFD-9B22-98DB6DE8CCBC}" presName="parentShp" presStyleLbl="node1" presStyleIdx="2" presStyleCnt="4" custScaleX="79211" custScaleY="281462" custLinFactY="-92197" custLinFactNeighborX="-4209" custLinFactNeighborY="-100000">
        <dgm:presLayoutVars>
          <dgm:bulletEnabled val="1"/>
        </dgm:presLayoutVars>
      </dgm:prSet>
      <dgm:spPr/>
      <dgm:t>
        <a:bodyPr/>
        <a:lstStyle/>
        <a:p>
          <a:endParaRPr lang="el-GR"/>
        </a:p>
      </dgm:t>
    </dgm:pt>
    <dgm:pt modelId="{3AB67A97-5441-44E8-8948-EA0D432ED05F}" type="pres">
      <dgm:prSet presAssocID="{4E45A9F4-8A79-4DFD-9B22-98DB6DE8CCBC}" presName="childShp" presStyleLbl="bgAccFollowNode1" presStyleIdx="2" presStyleCnt="4" custScaleX="100867" custLinFactY="600000" custLinFactNeighborX="648" custLinFactNeighborY="688830">
        <dgm:presLayoutVars>
          <dgm:bulletEnabled val="1"/>
        </dgm:presLayoutVars>
      </dgm:prSet>
      <dgm:spPr>
        <a:noFill/>
        <a:ln>
          <a:noFill/>
        </a:ln>
      </dgm:spPr>
    </dgm:pt>
    <dgm:pt modelId="{6E7B4BC2-0197-40E4-B650-AE61FB04DFEA}" type="pres">
      <dgm:prSet presAssocID="{97A1FD00-497E-4719-A2E3-EA213C23E8F3}" presName="spacing" presStyleCnt="0"/>
      <dgm:spPr/>
    </dgm:pt>
    <dgm:pt modelId="{70F85F68-B886-46E5-9193-CFFBAB74357B}" type="pres">
      <dgm:prSet presAssocID="{EC29D21D-B2E5-468E-B77C-85277542CFD7}" presName="linNode" presStyleCnt="0"/>
      <dgm:spPr/>
    </dgm:pt>
    <dgm:pt modelId="{01F1456C-9888-45AB-BEDD-F405BA6D11A9}" type="pres">
      <dgm:prSet presAssocID="{EC29D21D-B2E5-468E-B77C-85277542CFD7}" presName="parentShp" presStyleLbl="node1" presStyleIdx="3" presStyleCnt="4" custScaleX="78238" custScaleY="297732" custLinFactY="-18045" custLinFactNeighborX="-4533" custLinFactNeighborY="-100000">
        <dgm:presLayoutVars>
          <dgm:bulletEnabled val="1"/>
        </dgm:presLayoutVars>
      </dgm:prSet>
      <dgm:spPr/>
      <dgm:t>
        <a:bodyPr/>
        <a:lstStyle/>
        <a:p>
          <a:endParaRPr lang="el-GR"/>
        </a:p>
      </dgm:t>
    </dgm:pt>
    <dgm:pt modelId="{EE09BC75-F839-4BEE-9D4F-C91340896BE7}" type="pres">
      <dgm:prSet presAssocID="{EC29D21D-B2E5-468E-B77C-85277542CFD7}" presName="childShp" presStyleLbl="bgAccFollowNode1" presStyleIdx="3" presStyleCnt="4" custScaleX="100867">
        <dgm:presLayoutVars>
          <dgm:bulletEnabled val="1"/>
        </dgm:presLayoutVars>
      </dgm:prSet>
      <dgm:spPr>
        <a:noFill/>
        <a:ln>
          <a:noFill/>
        </a:ln>
      </dgm:spPr>
    </dgm:pt>
  </dgm:ptLst>
  <dgm:cxnLst>
    <dgm:cxn modelId="{54313AAA-B1ED-4F73-9F64-DBA990A8CF41}" srcId="{423F9FAC-2D4E-4356-AD5A-B03BBDAB519D}" destId="{C23171DE-E3B1-4C9B-AE50-F09C7E1EF5B7}" srcOrd="0" destOrd="0" parTransId="{495F510D-1E29-4F61-9FE2-78F86CF2FD9B}" sibTransId="{ACE39644-C894-498D-A484-E95D0788555E}"/>
    <dgm:cxn modelId="{0EE4D494-5AAC-41D6-8101-E52829CA3DFA}" srcId="{DA943D25-1501-48BA-9D00-CCAAB56C8B32}" destId="{987693EB-2F93-4626-8869-97E53E6A4953}" srcOrd="0" destOrd="0" parTransId="{E9D75F1A-8141-48C7-BB3A-9B4966C9B625}" sibTransId="{806DF085-9E74-4509-95CD-814D689B23EC}"/>
    <dgm:cxn modelId="{D44B5E2C-1BFA-4594-9774-3FC13A2D2806}" type="presOf" srcId="{EC29D21D-B2E5-468E-B77C-85277542CFD7}" destId="{01F1456C-9888-45AB-BEDD-F405BA6D11A9}" srcOrd="0" destOrd="0" presId="urn:microsoft.com/office/officeart/2005/8/layout/vList6"/>
    <dgm:cxn modelId="{6715F045-900B-417F-90DE-5CFDC3A3C3FC}" srcId="{423F9FAC-2D4E-4356-AD5A-B03BBDAB519D}" destId="{51DA4C54-0C2C-43A5-B1E4-914A9F4AD23F}" srcOrd="1" destOrd="0" parTransId="{806F374D-A683-498F-AF88-11241893F628}" sibTransId="{BB9E5279-F61C-41B3-BC45-E058AF48A89D}"/>
    <dgm:cxn modelId="{A6C101B5-100B-4E95-AC1B-C58D3B84E133}" type="presOf" srcId="{4E45A9F4-8A79-4DFD-9B22-98DB6DE8CCBC}" destId="{FFB54E92-9041-4E1C-B9D0-0E4D03E80034}" srcOrd="0" destOrd="0" presId="urn:microsoft.com/office/officeart/2005/8/layout/vList6"/>
    <dgm:cxn modelId="{331ACC7C-FC12-4C26-956D-0AD5DF863EC9}" srcId="{870B52B4-B6C0-4A2A-BEAE-B2466C04373B}" destId="{DA943D25-1501-48BA-9D00-CCAAB56C8B32}" srcOrd="1" destOrd="0" parTransId="{906ADF41-5EFC-4F19-8B84-5F26D25989E7}" sibTransId="{A9B29B45-FCB3-402B-BE90-54009FAE9EDA}"/>
    <dgm:cxn modelId="{BA920C29-1A09-48D3-9386-1E7D478419C8}" srcId="{870B52B4-B6C0-4A2A-BEAE-B2466C04373B}" destId="{423F9FAC-2D4E-4356-AD5A-B03BBDAB519D}" srcOrd="0" destOrd="0" parTransId="{E4DB6D79-73C4-475A-A3BE-44C6B92BE2B3}" sibTransId="{9D2BD69A-5FB4-4E2B-99CE-490E320CDFBE}"/>
    <dgm:cxn modelId="{4CF8AF72-E2C9-4E2A-8718-DD883FF7ECE5}" type="presOf" srcId="{870B52B4-B6C0-4A2A-BEAE-B2466C04373B}" destId="{224D9E55-BDDE-4BE2-9035-DE4AED7F938E}" srcOrd="0" destOrd="0" presId="urn:microsoft.com/office/officeart/2005/8/layout/vList6"/>
    <dgm:cxn modelId="{6FB98356-CD73-417F-9F76-793993017CE1}" srcId="{423F9FAC-2D4E-4356-AD5A-B03BBDAB519D}" destId="{58A1E1BE-9E52-4A22-8DF7-5320F00EB5C9}" srcOrd="2" destOrd="0" parTransId="{71403A67-9F8B-4009-B716-0AB70B5EAD9B}" sibTransId="{668F9461-0BE8-4C46-9646-3B96563300BE}"/>
    <dgm:cxn modelId="{DCDAC6BA-DEA6-4AC9-A7A7-3CF644E7D92D}" type="presOf" srcId="{58A1E1BE-9E52-4A22-8DF7-5320F00EB5C9}" destId="{9D5F88DA-5CE0-4206-9AC6-1406A4233759}" srcOrd="0" destOrd="2" presId="urn:microsoft.com/office/officeart/2005/8/layout/vList6"/>
    <dgm:cxn modelId="{04B879F9-29FE-4D6C-B9C5-91DFBD052FC1}" type="presOf" srcId="{C23171DE-E3B1-4C9B-AE50-F09C7E1EF5B7}" destId="{9D5F88DA-5CE0-4206-9AC6-1406A4233759}" srcOrd="0" destOrd="0" presId="urn:microsoft.com/office/officeart/2005/8/layout/vList6"/>
    <dgm:cxn modelId="{5AD249B5-AE09-46EC-9B6A-266B3345E860}" type="presOf" srcId="{DA943D25-1501-48BA-9D00-CCAAB56C8B32}" destId="{76BE6E87-B29D-49DD-82F5-1837EA293ACD}" srcOrd="0" destOrd="0" presId="urn:microsoft.com/office/officeart/2005/8/layout/vList6"/>
    <dgm:cxn modelId="{A113B8EA-5DF5-4751-9FF3-2FBD6498D924}" type="presOf" srcId="{987693EB-2F93-4626-8869-97E53E6A4953}" destId="{5AB85B50-5088-4D51-9531-59C1128CA96B}" srcOrd="0" destOrd="0" presId="urn:microsoft.com/office/officeart/2005/8/layout/vList6"/>
    <dgm:cxn modelId="{A429DEF7-1E11-4DE1-A45A-AA9BE19D1D8A}" type="presOf" srcId="{423F9FAC-2D4E-4356-AD5A-B03BBDAB519D}" destId="{ED31FA47-2093-45A9-B2EF-2EC13BAEFF34}" srcOrd="0" destOrd="0" presId="urn:microsoft.com/office/officeart/2005/8/layout/vList6"/>
    <dgm:cxn modelId="{326A5B13-3602-40C6-B137-A5C1EBD78E28}" srcId="{870B52B4-B6C0-4A2A-BEAE-B2466C04373B}" destId="{EC29D21D-B2E5-468E-B77C-85277542CFD7}" srcOrd="3" destOrd="0" parTransId="{0D81EE7F-4E23-4D30-8E9A-C49FB88BFE24}" sibTransId="{26EF0EC0-AE8C-477F-A9B7-1137545354A3}"/>
    <dgm:cxn modelId="{9BD04195-857C-406B-AC09-0DD068C76279}" srcId="{870B52B4-B6C0-4A2A-BEAE-B2466C04373B}" destId="{4E45A9F4-8A79-4DFD-9B22-98DB6DE8CCBC}" srcOrd="2" destOrd="0" parTransId="{1A26428F-C3FA-446E-B848-CC429C1B319F}" sibTransId="{97A1FD00-497E-4719-A2E3-EA213C23E8F3}"/>
    <dgm:cxn modelId="{7C26FF91-940B-4843-ACE0-CAB5DBAAB104}" type="presOf" srcId="{51DA4C54-0C2C-43A5-B1E4-914A9F4AD23F}" destId="{9D5F88DA-5CE0-4206-9AC6-1406A4233759}" srcOrd="0" destOrd="1" presId="urn:microsoft.com/office/officeart/2005/8/layout/vList6"/>
    <dgm:cxn modelId="{11D9A6F0-935F-4BA8-8F0F-9EA78CC34CFE}" type="presParOf" srcId="{224D9E55-BDDE-4BE2-9035-DE4AED7F938E}" destId="{4F33BA59-6868-48A9-A250-8E0430529778}" srcOrd="0" destOrd="0" presId="urn:microsoft.com/office/officeart/2005/8/layout/vList6"/>
    <dgm:cxn modelId="{AB1E2BAF-7B50-4607-B777-21ECE44F69C8}" type="presParOf" srcId="{4F33BA59-6868-48A9-A250-8E0430529778}" destId="{ED31FA47-2093-45A9-B2EF-2EC13BAEFF34}" srcOrd="0" destOrd="0" presId="urn:microsoft.com/office/officeart/2005/8/layout/vList6"/>
    <dgm:cxn modelId="{24C4F431-4D9F-4293-BB29-756098138400}" type="presParOf" srcId="{4F33BA59-6868-48A9-A250-8E0430529778}" destId="{9D5F88DA-5CE0-4206-9AC6-1406A4233759}" srcOrd="1" destOrd="0" presId="urn:microsoft.com/office/officeart/2005/8/layout/vList6"/>
    <dgm:cxn modelId="{68C4DD6E-60F3-4B91-8548-FE87AF101B19}" type="presParOf" srcId="{224D9E55-BDDE-4BE2-9035-DE4AED7F938E}" destId="{5E853709-2058-4CA3-89F9-A012B0743DC6}" srcOrd="1" destOrd="0" presId="urn:microsoft.com/office/officeart/2005/8/layout/vList6"/>
    <dgm:cxn modelId="{75FB0A85-DE65-431F-B9B7-9065D59D7677}" type="presParOf" srcId="{224D9E55-BDDE-4BE2-9035-DE4AED7F938E}" destId="{1AE0D6EC-0775-43B3-B596-54EC58141D6E}" srcOrd="2" destOrd="0" presId="urn:microsoft.com/office/officeart/2005/8/layout/vList6"/>
    <dgm:cxn modelId="{64958676-3FD1-4477-9502-1C063779C734}" type="presParOf" srcId="{1AE0D6EC-0775-43B3-B596-54EC58141D6E}" destId="{76BE6E87-B29D-49DD-82F5-1837EA293ACD}" srcOrd="0" destOrd="0" presId="urn:microsoft.com/office/officeart/2005/8/layout/vList6"/>
    <dgm:cxn modelId="{14550AB7-3035-4094-9A9F-B842C1579D04}" type="presParOf" srcId="{1AE0D6EC-0775-43B3-B596-54EC58141D6E}" destId="{5AB85B50-5088-4D51-9531-59C1128CA96B}" srcOrd="1" destOrd="0" presId="urn:microsoft.com/office/officeart/2005/8/layout/vList6"/>
    <dgm:cxn modelId="{6F210F3D-915E-4B2A-9FED-1E4C1C9AF917}" type="presParOf" srcId="{224D9E55-BDDE-4BE2-9035-DE4AED7F938E}" destId="{5EB6BE24-1FC3-418A-A889-5E0F24D05991}" srcOrd="3" destOrd="0" presId="urn:microsoft.com/office/officeart/2005/8/layout/vList6"/>
    <dgm:cxn modelId="{C64CA676-8A28-4E30-9772-36A4682FE98B}" type="presParOf" srcId="{224D9E55-BDDE-4BE2-9035-DE4AED7F938E}" destId="{39D13107-53F4-48AF-816B-1FDAE94703C3}" srcOrd="4" destOrd="0" presId="urn:microsoft.com/office/officeart/2005/8/layout/vList6"/>
    <dgm:cxn modelId="{3A391FFD-0974-48CE-A9CD-300D75443BA1}" type="presParOf" srcId="{39D13107-53F4-48AF-816B-1FDAE94703C3}" destId="{FFB54E92-9041-4E1C-B9D0-0E4D03E80034}" srcOrd="0" destOrd="0" presId="urn:microsoft.com/office/officeart/2005/8/layout/vList6"/>
    <dgm:cxn modelId="{D323F8A9-248A-4472-87F2-BA2669AD64D1}" type="presParOf" srcId="{39D13107-53F4-48AF-816B-1FDAE94703C3}" destId="{3AB67A97-5441-44E8-8948-EA0D432ED05F}" srcOrd="1" destOrd="0" presId="urn:microsoft.com/office/officeart/2005/8/layout/vList6"/>
    <dgm:cxn modelId="{3C1DDC91-A284-4FDC-AD97-ED3F8268C621}" type="presParOf" srcId="{224D9E55-BDDE-4BE2-9035-DE4AED7F938E}" destId="{6E7B4BC2-0197-40E4-B650-AE61FB04DFEA}" srcOrd="5" destOrd="0" presId="urn:microsoft.com/office/officeart/2005/8/layout/vList6"/>
    <dgm:cxn modelId="{9B262FC7-5FE3-4FC1-A883-F6E04D4DC5E7}" type="presParOf" srcId="{224D9E55-BDDE-4BE2-9035-DE4AED7F938E}" destId="{70F85F68-B886-46E5-9193-CFFBAB74357B}" srcOrd="6" destOrd="0" presId="urn:microsoft.com/office/officeart/2005/8/layout/vList6"/>
    <dgm:cxn modelId="{D9234042-D14C-4DE8-87EC-63DBD3CBA50F}" type="presParOf" srcId="{70F85F68-B886-46E5-9193-CFFBAB74357B}" destId="{01F1456C-9888-45AB-BEDD-F405BA6D11A9}" srcOrd="0" destOrd="0" presId="urn:microsoft.com/office/officeart/2005/8/layout/vList6"/>
    <dgm:cxn modelId="{7BE097CA-8008-48C0-9278-F4C386F7ED2D}" type="presParOf" srcId="{70F85F68-B886-46E5-9193-CFFBAB74357B}" destId="{EE09BC75-F839-4BEE-9D4F-C91340896BE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E9F241-A226-4BDA-B479-4B96C0D95852}" type="doc">
      <dgm:prSet loTypeId="urn:microsoft.com/office/officeart/2005/8/layout/process1" loCatId="process" qsTypeId="urn:microsoft.com/office/officeart/2005/8/quickstyle/simple1" qsCatId="simple" csTypeId="urn:microsoft.com/office/officeart/2005/8/colors/accent5_4" csCatId="accent5" phldr="1"/>
      <dgm:spPr/>
      <dgm:t>
        <a:bodyPr/>
        <a:lstStyle/>
        <a:p>
          <a:endParaRPr lang="el-GR"/>
        </a:p>
      </dgm:t>
    </dgm:pt>
    <dgm:pt modelId="{4BC2332C-70A5-4107-A7ED-C8F26DDC16CD}">
      <dgm:prSet custT="1"/>
      <dgm:spPr/>
      <dgm:t>
        <a:bodyPr/>
        <a:lstStyle/>
        <a:p>
          <a:pPr rtl="0"/>
          <a:r>
            <a:rPr lang="el-GR" sz="1800" b="1" u="none" dirty="0"/>
            <a:t>Αποτυπώσαμε την υφιστάμενη κατάσταση</a:t>
          </a:r>
        </a:p>
      </dgm:t>
    </dgm:pt>
    <dgm:pt modelId="{500AC4AC-5952-487F-9CEF-6DB25C1703C4}" type="parTrans" cxnId="{720DA5C9-CA4B-427A-BDBD-DD3492269E94}">
      <dgm:prSet/>
      <dgm:spPr/>
      <dgm:t>
        <a:bodyPr/>
        <a:lstStyle/>
        <a:p>
          <a:endParaRPr lang="el-GR" sz="1800" b="1"/>
        </a:p>
      </dgm:t>
    </dgm:pt>
    <dgm:pt modelId="{2A0FCA62-628A-4A7C-BBFC-167253B6186F}" type="sibTrans" cxnId="{720DA5C9-CA4B-427A-BDBD-DD3492269E94}">
      <dgm:prSet custT="1"/>
      <dgm:spPr/>
      <dgm:t>
        <a:bodyPr/>
        <a:lstStyle/>
        <a:p>
          <a:endParaRPr lang="el-GR" sz="1800" b="1"/>
        </a:p>
      </dgm:t>
    </dgm:pt>
    <dgm:pt modelId="{75E3C2F9-31C7-4598-AF70-91F7564B9DC5}">
      <dgm:prSet custT="1"/>
      <dgm:spPr/>
      <dgm:t>
        <a:bodyPr/>
        <a:lstStyle/>
        <a:p>
          <a:pPr rtl="0"/>
          <a:r>
            <a:rPr lang="el-GR" sz="1800" b="1" u="none" dirty="0"/>
            <a:t>Διερευνήσαμε τις  δυνατότητες </a:t>
          </a:r>
          <a:r>
            <a:rPr lang="el-GR" sz="1800" b="1" u="none" dirty="0" err="1"/>
            <a:t>χωροθέτησης</a:t>
          </a:r>
          <a:r>
            <a:rPr lang="el-GR" sz="1800" b="1" u="none" dirty="0"/>
            <a:t> ΕΠ </a:t>
          </a:r>
          <a:r>
            <a:rPr lang="el-GR" sz="1800" b="1" dirty="0"/>
            <a:t>σε περιοχές επιλογής</a:t>
          </a:r>
          <a:endParaRPr lang="el-GR" sz="1800" b="1" u="none" dirty="0"/>
        </a:p>
      </dgm:t>
    </dgm:pt>
    <dgm:pt modelId="{E99DCB3B-C9EA-4094-B2F3-0D7831B28AEA}" type="parTrans" cxnId="{E0BC29F9-824E-476B-A4F1-2E20B6088773}">
      <dgm:prSet/>
      <dgm:spPr/>
      <dgm:t>
        <a:bodyPr/>
        <a:lstStyle/>
        <a:p>
          <a:endParaRPr lang="el-GR" sz="1800" b="1"/>
        </a:p>
      </dgm:t>
    </dgm:pt>
    <dgm:pt modelId="{ED962A05-4F97-4E23-AF91-AA16B7F9A451}" type="sibTrans" cxnId="{E0BC29F9-824E-476B-A4F1-2E20B6088773}">
      <dgm:prSet custT="1"/>
      <dgm:spPr/>
      <dgm:t>
        <a:bodyPr/>
        <a:lstStyle/>
        <a:p>
          <a:endParaRPr lang="el-GR" sz="1800" b="1"/>
        </a:p>
      </dgm:t>
    </dgm:pt>
    <dgm:pt modelId="{B8659BAA-0022-480D-890E-12E093DF7AD4}">
      <dgm:prSet custT="1"/>
      <dgm:spPr/>
      <dgm:t>
        <a:bodyPr/>
        <a:lstStyle/>
        <a:p>
          <a:pPr rtl="0"/>
          <a:r>
            <a:rPr lang="el-GR" sz="1800" b="1" u="none" dirty="0"/>
            <a:t>Αξιολογήσαμε τις περιοχές επιλογής με την εφαρμογή μοντέλου </a:t>
          </a:r>
          <a:r>
            <a:rPr lang="el-GR" sz="1800" b="1" u="none" dirty="0" err="1"/>
            <a:t>πολυκριτηριακής</a:t>
          </a:r>
          <a:r>
            <a:rPr lang="el-GR" sz="1800" b="1" u="none" dirty="0"/>
            <a:t> ανάλυσης</a:t>
          </a:r>
        </a:p>
      </dgm:t>
    </dgm:pt>
    <dgm:pt modelId="{4120366F-D1A3-45D4-925F-0AE21E803CF9}" type="parTrans" cxnId="{495AF2F5-5FAB-4C8F-803C-1E5F42907857}">
      <dgm:prSet/>
      <dgm:spPr/>
      <dgm:t>
        <a:bodyPr/>
        <a:lstStyle/>
        <a:p>
          <a:endParaRPr lang="el-GR" sz="1800" b="1"/>
        </a:p>
      </dgm:t>
    </dgm:pt>
    <dgm:pt modelId="{0E64AA7E-C788-479F-8314-AB76E1DF20F7}" type="sibTrans" cxnId="{495AF2F5-5FAB-4C8F-803C-1E5F42907857}">
      <dgm:prSet custT="1"/>
      <dgm:spPr/>
      <dgm:t>
        <a:bodyPr/>
        <a:lstStyle/>
        <a:p>
          <a:endParaRPr lang="el-GR" sz="1800" b="1"/>
        </a:p>
      </dgm:t>
    </dgm:pt>
    <dgm:pt modelId="{4DB89748-35F2-4BA4-8D9A-60021261E33F}">
      <dgm:prSet custT="1"/>
      <dgm:spPr/>
      <dgm:t>
        <a:bodyPr/>
        <a:lstStyle/>
        <a:p>
          <a:pPr rtl="0"/>
          <a:r>
            <a:rPr lang="el-GR" sz="1800" b="1" u="none" dirty="0"/>
            <a:t>Εξετάσαμε τα στοιχεία σκοπιμότητας &amp; βιωσιμότητας για κάθε εξεταζόμενη περιοχή</a:t>
          </a:r>
        </a:p>
      </dgm:t>
    </dgm:pt>
    <dgm:pt modelId="{07C88A33-9A93-4263-9C24-6468BE444042}" type="parTrans" cxnId="{90586B2E-5954-4289-AE68-38578B8F6AF4}">
      <dgm:prSet/>
      <dgm:spPr/>
      <dgm:t>
        <a:bodyPr/>
        <a:lstStyle/>
        <a:p>
          <a:endParaRPr lang="el-GR" sz="1800" b="1"/>
        </a:p>
      </dgm:t>
    </dgm:pt>
    <dgm:pt modelId="{9D6B8C7C-A26B-43F6-8029-9EEDA69FE708}" type="sibTrans" cxnId="{90586B2E-5954-4289-AE68-38578B8F6AF4}">
      <dgm:prSet custT="1"/>
      <dgm:spPr/>
      <dgm:t>
        <a:bodyPr/>
        <a:lstStyle/>
        <a:p>
          <a:endParaRPr lang="el-GR" sz="1800" b="1"/>
        </a:p>
      </dgm:t>
    </dgm:pt>
    <dgm:pt modelId="{99E3733A-1079-4885-A049-0AC7D5A2CA09}">
      <dgm:prSet custT="1"/>
      <dgm:spPr/>
      <dgm:t>
        <a:bodyPr/>
        <a:lstStyle/>
        <a:p>
          <a:r>
            <a:rPr lang="el-GR" sz="1800" b="1" dirty="0"/>
            <a:t>Δεχτήκαμε τις υποδείξεις-παρατηρήσεις των τοπικών θεσμών  μετά από διαβούλευση</a:t>
          </a:r>
        </a:p>
      </dgm:t>
    </dgm:pt>
    <dgm:pt modelId="{478FB652-CB1C-4F09-8C77-DE63D8E4BDB7}" type="parTrans" cxnId="{69C74858-110C-43D8-A3C2-5EA32E3D43F3}">
      <dgm:prSet/>
      <dgm:spPr/>
      <dgm:t>
        <a:bodyPr/>
        <a:lstStyle/>
        <a:p>
          <a:endParaRPr lang="el-GR" sz="1800" b="1"/>
        </a:p>
      </dgm:t>
    </dgm:pt>
    <dgm:pt modelId="{0489596C-88C4-4977-8BFC-1859FB38AC0E}" type="sibTrans" cxnId="{69C74858-110C-43D8-A3C2-5EA32E3D43F3}">
      <dgm:prSet custT="1"/>
      <dgm:spPr>
        <a:solidFill>
          <a:schemeClr val="accent1">
            <a:lumMod val="20000"/>
            <a:lumOff val="80000"/>
          </a:schemeClr>
        </a:solidFill>
      </dgm:spPr>
      <dgm:t>
        <a:bodyPr/>
        <a:lstStyle/>
        <a:p>
          <a:endParaRPr lang="el-GR" sz="1800" b="1"/>
        </a:p>
      </dgm:t>
    </dgm:pt>
    <dgm:pt modelId="{EACF4E43-EA25-4740-B0A2-A3E7D4FCDE49}">
      <dgm:prSet custT="1"/>
      <dgm:spPr/>
      <dgm:t>
        <a:bodyPr/>
        <a:lstStyle/>
        <a:p>
          <a:r>
            <a:rPr lang="el-GR" sz="1800" b="1" dirty="0"/>
            <a:t>Καταρτίσαμε το Περιφερειακό Σχέδιο Δράσης (ΠΣΔ)</a:t>
          </a:r>
        </a:p>
      </dgm:t>
    </dgm:pt>
    <dgm:pt modelId="{4C1069D6-32D1-4067-B496-FA0849D5544E}" type="parTrans" cxnId="{7D6901CC-15EC-400B-B7AE-2D58F03B99CF}">
      <dgm:prSet/>
      <dgm:spPr/>
      <dgm:t>
        <a:bodyPr/>
        <a:lstStyle/>
        <a:p>
          <a:endParaRPr lang="el-GR" sz="1800" b="1"/>
        </a:p>
      </dgm:t>
    </dgm:pt>
    <dgm:pt modelId="{B271F231-AB3A-49A9-871C-1FBC5C210A68}" type="sibTrans" cxnId="{7D6901CC-15EC-400B-B7AE-2D58F03B99CF}">
      <dgm:prSet/>
      <dgm:spPr/>
      <dgm:t>
        <a:bodyPr/>
        <a:lstStyle/>
        <a:p>
          <a:endParaRPr lang="el-GR" sz="1800" b="1"/>
        </a:p>
      </dgm:t>
    </dgm:pt>
    <dgm:pt modelId="{93488576-8B2C-4D18-A8E6-7BE092D6CC22}" type="pres">
      <dgm:prSet presAssocID="{2CE9F241-A226-4BDA-B479-4B96C0D95852}" presName="Name0" presStyleCnt="0">
        <dgm:presLayoutVars>
          <dgm:dir/>
          <dgm:resizeHandles val="exact"/>
        </dgm:presLayoutVars>
      </dgm:prSet>
      <dgm:spPr/>
      <dgm:t>
        <a:bodyPr/>
        <a:lstStyle/>
        <a:p>
          <a:endParaRPr lang="el-GR"/>
        </a:p>
      </dgm:t>
    </dgm:pt>
    <dgm:pt modelId="{EEF2E6E6-14FC-41A8-8B76-A4F690C0D04F}" type="pres">
      <dgm:prSet presAssocID="{4BC2332C-70A5-4107-A7ED-C8F26DDC16CD}" presName="node" presStyleLbl="node1" presStyleIdx="0" presStyleCnt="6" custScaleX="210458" custScaleY="118808" custLinFactNeighborX="47542" custLinFactNeighborY="-760">
        <dgm:presLayoutVars>
          <dgm:bulletEnabled val="1"/>
        </dgm:presLayoutVars>
      </dgm:prSet>
      <dgm:spPr/>
      <dgm:t>
        <a:bodyPr/>
        <a:lstStyle/>
        <a:p>
          <a:endParaRPr lang="el-GR"/>
        </a:p>
      </dgm:t>
    </dgm:pt>
    <dgm:pt modelId="{AAF0AE02-AE50-4D2D-B8E9-C33C2E27494F}" type="pres">
      <dgm:prSet presAssocID="{2A0FCA62-628A-4A7C-BBFC-167253B6186F}" presName="sibTrans" presStyleLbl="sibTrans2D1" presStyleIdx="0" presStyleCnt="5" custScaleX="239391" custScaleY="267106" custLinFactNeighborX="-26726"/>
      <dgm:spPr/>
      <dgm:t>
        <a:bodyPr/>
        <a:lstStyle/>
        <a:p>
          <a:endParaRPr lang="el-GR"/>
        </a:p>
      </dgm:t>
    </dgm:pt>
    <dgm:pt modelId="{6181F8BE-DDDF-4B2B-B201-BE6D5D7AD444}" type="pres">
      <dgm:prSet presAssocID="{2A0FCA62-628A-4A7C-BBFC-167253B6186F}" presName="connectorText" presStyleLbl="sibTrans2D1" presStyleIdx="0" presStyleCnt="5"/>
      <dgm:spPr/>
      <dgm:t>
        <a:bodyPr/>
        <a:lstStyle/>
        <a:p>
          <a:endParaRPr lang="el-GR"/>
        </a:p>
      </dgm:t>
    </dgm:pt>
    <dgm:pt modelId="{EFB1820C-8234-4315-BBD0-365232153839}" type="pres">
      <dgm:prSet presAssocID="{75E3C2F9-31C7-4598-AF70-91F7564B9DC5}" presName="node" presStyleLbl="node1" presStyleIdx="1" presStyleCnt="6" custScaleX="202986" custScaleY="121396">
        <dgm:presLayoutVars>
          <dgm:bulletEnabled val="1"/>
        </dgm:presLayoutVars>
      </dgm:prSet>
      <dgm:spPr/>
      <dgm:t>
        <a:bodyPr/>
        <a:lstStyle/>
        <a:p>
          <a:endParaRPr lang="el-GR"/>
        </a:p>
      </dgm:t>
    </dgm:pt>
    <dgm:pt modelId="{2D986E4D-0ACF-4B4B-A5D6-020BC81ABA49}" type="pres">
      <dgm:prSet presAssocID="{ED962A05-4F97-4E23-AF91-AA16B7F9A451}" presName="sibTrans" presStyleLbl="sibTrans2D1" presStyleIdx="1" presStyleCnt="5" custScaleX="133237" custScaleY="254513" custLinFactNeighborX="-11603" custLinFactNeighborY="7044"/>
      <dgm:spPr/>
      <dgm:t>
        <a:bodyPr/>
        <a:lstStyle/>
        <a:p>
          <a:endParaRPr lang="el-GR"/>
        </a:p>
      </dgm:t>
    </dgm:pt>
    <dgm:pt modelId="{AA328FE4-E7C0-4ED4-A52B-2E7747F6F1CE}" type="pres">
      <dgm:prSet presAssocID="{ED962A05-4F97-4E23-AF91-AA16B7F9A451}" presName="connectorText" presStyleLbl="sibTrans2D1" presStyleIdx="1" presStyleCnt="5"/>
      <dgm:spPr/>
      <dgm:t>
        <a:bodyPr/>
        <a:lstStyle/>
        <a:p>
          <a:endParaRPr lang="el-GR"/>
        </a:p>
      </dgm:t>
    </dgm:pt>
    <dgm:pt modelId="{77A4F4D6-91B6-4D73-AE0F-022581D02449}" type="pres">
      <dgm:prSet presAssocID="{B8659BAA-0022-480D-890E-12E093DF7AD4}" presName="node" presStyleLbl="node1" presStyleIdx="2" presStyleCnt="6" custScaleX="231201" custScaleY="119645">
        <dgm:presLayoutVars>
          <dgm:bulletEnabled val="1"/>
        </dgm:presLayoutVars>
      </dgm:prSet>
      <dgm:spPr/>
      <dgm:t>
        <a:bodyPr/>
        <a:lstStyle/>
        <a:p>
          <a:endParaRPr lang="el-GR"/>
        </a:p>
      </dgm:t>
    </dgm:pt>
    <dgm:pt modelId="{5AC1A24D-80B9-4CE5-87D0-82CB11EF9557}" type="pres">
      <dgm:prSet presAssocID="{0E64AA7E-C788-479F-8314-AB76E1DF20F7}" presName="sibTrans" presStyleLbl="sibTrans2D1" presStyleIdx="2" presStyleCnt="5" custScaleX="239149" custScaleY="254710" custLinFactNeighborX="-50280"/>
      <dgm:spPr/>
      <dgm:t>
        <a:bodyPr/>
        <a:lstStyle/>
        <a:p>
          <a:endParaRPr lang="el-GR"/>
        </a:p>
      </dgm:t>
    </dgm:pt>
    <dgm:pt modelId="{1656E165-B6ED-48EE-B855-A82422854169}" type="pres">
      <dgm:prSet presAssocID="{0E64AA7E-C788-479F-8314-AB76E1DF20F7}" presName="connectorText" presStyleLbl="sibTrans2D1" presStyleIdx="2" presStyleCnt="5"/>
      <dgm:spPr/>
      <dgm:t>
        <a:bodyPr/>
        <a:lstStyle/>
        <a:p>
          <a:endParaRPr lang="el-GR"/>
        </a:p>
      </dgm:t>
    </dgm:pt>
    <dgm:pt modelId="{C3BD2D7A-F277-4CFD-8892-BBF723830F15}" type="pres">
      <dgm:prSet presAssocID="{4DB89748-35F2-4BA4-8D9A-60021261E33F}" presName="node" presStyleLbl="node1" presStyleIdx="3" presStyleCnt="6" custScaleX="204917" custScaleY="119291" custLinFactNeighborX="-68561">
        <dgm:presLayoutVars>
          <dgm:bulletEnabled val="1"/>
        </dgm:presLayoutVars>
      </dgm:prSet>
      <dgm:spPr/>
      <dgm:t>
        <a:bodyPr/>
        <a:lstStyle/>
        <a:p>
          <a:endParaRPr lang="el-GR"/>
        </a:p>
      </dgm:t>
    </dgm:pt>
    <dgm:pt modelId="{74D21747-6F66-446B-8C82-82A8626F404B}" type="pres">
      <dgm:prSet presAssocID="{9D6B8C7C-A26B-43F6-8029-9EEDA69FE708}" presName="sibTrans" presStyleLbl="sibTrans2D1" presStyleIdx="3" presStyleCnt="5" custScaleX="191868" custScaleY="270097" custLinFactNeighborX="-36155" custLinFactNeighborY="6716"/>
      <dgm:spPr/>
      <dgm:t>
        <a:bodyPr/>
        <a:lstStyle/>
        <a:p>
          <a:endParaRPr lang="el-GR"/>
        </a:p>
      </dgm:t>
    </dgm:pt>
    <dgm:pt modelId="{D36E5184-E037-44C4-AC2B-C9A20E516AD1}" type="pres">
      <dgm:prSet presAssocID="{9D6B8C7C-A26B-43F6-8029-9EEDA69FE708}" presName="connectorText" presStyleLbl="sibTrans2D1" presStyleIdx="3" presStyleCnt="5"/>
      <dgm:spPr/>
      <dgm:t>
        <a:bodyPr/>
        <a:lstStyle/>
        <a:p>
          <a:endParaRPr lang="el-GR"/>
        </a:p>
      </dgm:t>
    </dgm:pt>
    <dgm:pt modelId="{D1192633-C54C-4F3F-B713-4AA3433C7231}" type="pres">
      <dgm:prSet presAssocID="{99E3733A-1079-4885-A049-0AC7D5A2CA09}" presName="node" presStyleLbl="node1" presStyleIdx="4" presStyleCnt="6" custScaleX="209184" custScaleY="119291" custLinFactX="-2515" custLinFactNeighborX="-100000" custLinFactNeighborY="1467">
        <dgm:presLayoutVars>
          <dgm:bulletEnabled val="1"/>
        </dgm:presLayoutVars>
      </dgm:prSet>
      <dgm:spPr/>
      <dgm:t>
        <a:bodyPr/>
        <a:lstStyle/>
        <a:p>
          <a:endParaRPr lang="el-GR"/>
        </a:p>
      </dgm:t>
    </dgm:pt>
    <dgm:pt modelId="{E3220479-9B69-4107-BDB7-A78B8AAAC3B3}" type="pres">
      <dgm:prSet presAssocID="{0489596C-88C4-4977-8BFC-1859FB38AC0E}" presName="sibTrans" presStyleLbl="sibTrans2D1" presStyleIdx="4" presStyleCnt="5" custScaleX="195507" custScaleY="237121" custLinFactNeighborX="-63716" custLinFactNeighborY="14138"/>
      <dgm:spPr/>
      <dgm:t>
        <a:bodyPr/>
        <a:lstStyle/>
        <a:p>
          <a:endParaRPr lang="el-GR"/>
        </a:p>
      </dgm:t>
    </dgm:pt>
    <dgm:pt modelId="{628E4966-FF5E-487A-A28A-4FED6A872FC7}" type="pres">
      <dgm:prSet presAssocID="{0489596C-88C4-4977-8BFC-1859FB38AC0E}" presName="connectorText" presStyleLbl="sibTrans2D1" presStyleIdx="4" presStyleCnt="5"/>
      <dgm:spPr/>
      <dgm:t>
        <a:bodyPr/>
        <a:lstStyle/>
        <a:p>
          <a:endParaRPr lang="el-GR"/>
        </a:p>
      </dgm:t>
    </dgm:pt>
    <dgm:pt modelId="{914003D2-AD9B-489C-8C17-B7A5304E6E74}" type="pres">
      <dgm:prSet presAssocID="{EACF4E43-EA25-4740-B0A2-A3E7D4FCDE49}" presName="node" presStyleLbl="node1" presStyleIdx="5" presStyleCnt="6" custScaleX="213142" custScaleY="119291" custLinFactX="-2160" custLinFactNeighborX="-100000" custLinFactNeighborY="-367">
        <dgm:presLayoutVars>
          <dgm:bulletEnabled val="1"/>
        </dgm:presLayoutVars>
      </dgm:prSet>
      <dgm:spPr/>
      <dgm:t>
        <a:bodyPr/>
        <a:lstStyle/>
        <a:p>
          <a:endParaRPr lang="el-GR"/>
        </a:p>
      </dgm:t>
    </dgm:pt>
  </dgm:ptLst>
  <dgm:cxnLst>
    <dgm:cxn modelId="{720DA5C9-CA4B-427A-BDBD-DD3492269E94}" srcId="{2CE9F241-A226-4BDA-B479-4B96C0D95852}" destId="{4BC2332C-70A5-4107-A7ED-C8F26DDC16CD}" srcOrd="0" destOrd="0" parTransId="{500AC4AC-5952-487F-9CEF-6DB25C1703C4}" sibTransId="{2A0FCA62-628A-4A7C-BBFC-167253B6186F}"/>
    <dgm:cxn modelId="{3CC83F6D-20D0-435D-BCEE-B5452F3702D5}" type="presOf" srcId="{0E64AA7E-C788-479F-8314-AB76E1DF20F7}" destId="{1656E165-B6ED-48EE-B855-A82422854169}" srcOrd="1" destOrd="0" presId="urn:microsoft.com/office/officeart/2005/8/layout/process1"/>
    <dgm:cxn modelId="{140AD2F4-3F98-49D9-B728-059B8CE4F0F4}" type="presOf" srcId="{0E64AA7E-C788-479F-8314-AB76E1DF20F7}" destId="{5AC1A24D-80B9-4CE5-87D0-82CB11EF9557}" srcOrd="0" destOrd="0" presId="urn:microsoft.com/office/officeart/2005/8/layout/process1"/>
    <dgm:cxn modelId="{79D3626F-0AC4-4337-A3C1-9B0D004DA452}" type="presOf" srcId="{9D6B8C7C-A26B-43F6-8029-9EEDA69FE708}" destId="{D36E5184-E037-44C4-AC2B-C9A20E516AD1}" srcOrd="1" destOrd="0" presId="urn:microsoft.com/office/officeart/2005/8/layout/process1"/>
    <dgm:cxn modelId="{E9CD6B3D-CA86-40A0-AFAC-A23EDF4C3F92}" type="presOf" srcId="{2CE9F241-A226-4BDA-B479-4B96C0D95852}" destId="{93488576-8B2C-4D18-A8E6-7BE092D6CC22}" srcOrd="0" destOrd="0" presId="urn:microsoft.com/office/officeart/2005/8/layout/process1"/>
    <dgm:cxn modelId="{8FC62A8E-4B26-402C-ADD2-8703AC9FAE37}" type="presOf" srcId="{0489596C-88C4-4977-8BFC-1859FB38AC0E}" destId="{628E4966-FF5E-487A-A28A-4FED6A872FC7}" srcOrd="1" destOrd="0" presId="urn:microsoft.com/office/officeart/2005/8/layout/process1"/>
    <dgm:cxn modelId="{7416C0C8-C03B-4CA8-B475-2D12740BBDAA}" type="presOf" srcId="{B8659BAA-0022-480D-890E-12E093DF7AD4}" destId="{77A4F4D6-91B6-4D73-AE0F-022581D02449}" srcOrd="0" destOrd="0" presId="urn:microsoft.com/office/officeart/2005/8/layout/process1"/>
    <dgm:cxn modelId="{7D6901CC-15EC-400B-B7AE-2D58F03B99CF}" srcId="{2CE9F241-A226-4BDA-B479-4B96C0D95852}" destId="{EACF4E43-EA25-4740-B0A2-A3E7D4FCDE49}" srcOrd="5" destOrd="0" parTransId="{4C1069D6-32D1-4067-B496-FA0849D5544E}" sibTransId="{B271F231-AB3A-49A9-871C-1FBC5C210A68}"/>
    <dgm:cxn modelId="{3BA5A1BB-1E2F-41E3-BA54-1FB05653A001}" type="presOf" srcId="{4BC2332C-70A5-4107-A7ED-C8F26DDC16CD}" destId="{EEF2E6E6-14FC-41A8-8B76-A4F690C0D04F}" srcOrd="0" destOrd="0" presId="urn:microsoft.com/office/officeart/2005/8/layout/process1"/>
    <dgm:cxn modelId="{495AF2F5-5FAB-4C8F-803C-1E5F42907857}" srcId="{2CE9F241-A226-4BDA-B479-4B96C0D95852}" destId="{B8659BAA-0022-480D-890E-12E093DF7AD4}" srcOrd="2" destOrd="0" parTransId="{4120366F-D1A3-45D4-925F-0AE21E803CF9}" sibTransId="{0E64AA7E-C788-479F-8314-AB76E1DF20F7}"/>
    <dgm:cxn modelId="{FB5D67B8-671C-4B8A-8B7E-DBE8A470DE82}" type="presOf" srcId="{75E3C2F9-31C7-4598-AF70-91F7564B9DC5}" destId="{EFB1820C-8234-4315-BBD0-365232153839}" srcOrd="0" destOrd="0" presId="urn:microsoft.com/office/officeart/2005/8/layout/process1"/>
    <dgm:cxn modelId="{90586B2E-5954-4289-AE68-38578B8F6AF4}" srcId="{2CE9F241-A226-4BDA-B479-4B96C0D95852}" destId="{4DB89748-35F2-4BA4-8D9A-60021261E33F}" srcOrd="3" destOrd="0" parTransId="{07C88A33-9A93-4263-9C24-6468BE444042}" sibTransId="{9D6B8C7C-A26B-43F6-8029-9EEDA69FE708}"/>
    <dgm:cxn modelId="{96011915-75C3-43F7-A7E3-76E95ED13FF2}" type="presOf" srcId="{EACF4E43-EA25-4740-B0A2-A3E7D4FCDE49}" destId="{914003D2-AD9B-489C-8C17-B7A5304E6E74}" srcOrd="0" destOrd="0" presId="urn:microsoft.com/office/officeart/2005/8/layout/process1"/>
    <dgm:cxn modelId="{E4D63392-718F-46F2-BE89-D60698E8068F}" type="presOf" srcId="{0489596C-88C4-4977-8BFC-1859FB38AC0E}" destId="{E3220479-9B69-4107-BDB7-A78B8AAAC3B3}" srcOrd="0" destOrd="0" presId="urn:microsoft.com/office/officeart/2005/8/layout/process1"/>
    <dgm:cxn modelId="{D1777959-E8AF-4456-8DEF-8A74AB743D2C}" type="presOf" srcId="{2A0FCA62-628A-4A7C-BBFC-167253B6186F}" destId="{AAF0AE02-AE50-4D2D-B8E9-C33C2E27494F}" srcOrd="0" destOrd="0" presId="urn:microsoft.com/office/officeart/2005/8/layout/process1"/>
    <dgm:cxn modelId="{CD97B7B7-85C6-4CB3-B07D-35B8FC39AA20}" type="presOf" srcId="{ED962A05-4F97-4E23-AF91-AA16B7F9A451}" destId="{AA328FE4-E7C0-4ED4-A52B-2E7747F6F1CE}" srcOrd="1" destOrd="0" presId="urn:microsoft.com/office/officeart/2005/8/layout/process1"/>
    <dgm:cxn modelId="{69C74858-110C-43D8-A3C2-5EA32E3D43F3}" srcId="{2CE9F241-A226-4BDA-B479-4B96C0D95852}" destId="{99E3733A-1079-4885-A049-0AC7D5A2CA09}" srcOrd="4" destOrd="0" parTransId="{478FB652-CB1C-4F09-8C77-DE63D8E4BDB7}" sibTransId="{0489596C-88C4-4977-8BFC-1859FB38AC0E}"/>
    <dgm:cxn modelId="{E0BC29F9-824E-476B-A4F1-2E20B6088773}" srcId="{2CE9F241-A226-4BDA-B479-4B96C0D95852}" destId="{75E3C2F9-31C7-4598-AF70-91F7564B9DC5}" srcOrd="1" destOrd="0" parTransId="{E99DCB3B-C9EA-4094-B2F3-0D7831B28AEA}" sibTransId="{ED962A05-4F97-4E23-AF91-AA16B7F9A451}"/>
    <dgm:cxn modelId="{CB286A21-4B35-46B3-9E4E-3BA99C78A9C1}" type="presOf" srcId="{4DB89748-35F2-4BA4-8D9A-60021261E33F}" destId="{C3BD2D7A-F277-4CFD-8892-BBF723830F15}" srcOrd="0" destOrd="0" presId="urn:microsoft.com/office/officeart/2005/8/layout/process1"/>
    <dgm:cxn modelId="{6E45B185-9F70-4B26-ADEA-B0A14FB9EEB0}" type="presOf" srcId="{2A0FCA62-628A-4A7C-BBFC-167253B6186F}" destId="{6181F8BE-DDDF-4B2B-B201-BE6D5D7AD444}" srcOrd="1" destOrd="0" presId="urn:microsoft.com/office/officeart/2005/8/layout/process1"/>
    <dgm:cxn modelId="{9B046759-B089-4B8E-9F33-937A26F4E33C}" type="presOf" srcId="{ED962A05-4F97-4E23-AF91-AA16B7F9A451}" destId="{2D986E4D-0ACF-4B4B-A5D6-020BC81ABA49}" srcOrd="0" destOrd="0" presId="urn:microsoft.com/office/officeart/2005/8/layout/process1"/>
    <dgm:cxn modelId="{C87B51BE-66FF-44C3-8120-B8D9F49CCCC0}" type="presOf" srcId="{99E3733A-1079-4885-A049-0AC7D5A2CA09}" destId="{D1192633-C54C-4F3F-B713-4AA3433C7231}" srcOrd="0" destOrd="0" presId="urn:microsoft.com/office/officeart/2005/8/layout/process1"/>
    <dgm:cxn modelId="{42D4B527-8956-4853-8062-2A177B3954E2}" type="presOf" srcId="{9D6B8C7C-A26B-43F6-8029-9EEDA69FE708}" destId="{74D21747-6F66-446B-8C82-82A8626F404B}" srcOrd="0" destOrd="0" presId="urn:microsoft.com/office/officeart/2005/8/layout/process1"/>
    <dgm:cxn modelId="{D73B2A6F-EE08-4B46-BD1A-BDFEA1D9BCE7}" type="presParOf" srcId="{93488576-8B2C-4D18-A8E6-7BE092D6CC22}" destId="{EEF2E6E6-14FC-41A8-8B76-A4F690C0D04F}" srcOrd="0" destOrd="0" presId="urn:microsoft.com/office/officeart/2005/8/layout/process1"/>
    <dgm:cxn modelId="{77DDA1A2-C5E5-4149-B148-6425F7972BEE}" type="presParOf" srcId="{93488576-8B2C-4D18-A8E6-7BE092D6CC22}" destId="{AAF0AE02-AE50-4D2D-B8E9-C33C2E27494F}" srcOrd="1" destOrd="0" presId="urn:microsoft.com/office/officeart/2005/8/layout/process1"/>
    <dgm:cxn modelId="{DF9C927E-D350-459B-8ED9-7EDF96C199F7}" type="presParOf" srcId="{AAF0AE02-AE50-4D2D-B8E9-C33C2E27494F}" destId="{6181F8BE-DDDF-4B2B-B201-BE6D5D7AD444}" srcOrd="0" destOrd="0" presId="urn:microsoft.com/office/officeart/2005/8/layout/process1"/>
    <dgm:cxn modelId="{83E25820-D567-4EC2-893C-3E1B1B84F0A0}" type="presParOf" srcId="{93488576-8B2C-4D18-A8E6-7BE092D6CC22}" destId="{EFB1820C-8234-4315-BBD0-365232153839}" srcOrd="2" destOrd="0" presId="urn:microsoft.com/office/officeart/2005/8/layout/process1"/>
    <dgm:cxn modelId="{BE4AC5B1-4877-4149-85E6-DE27195839D9}" type="presParOf" srcId="{93488576-8B2C-4D18-A8E6-7BE092D6CC22}" destId="{2D986E4D-0ACF-4B4B-A5D6-020BC81ABA49}" srcOrd="3" destOrd="0" presId="urn:microsoft.com/office/officeart/2005/8/layout/process1"/>
    <dgm:cxn modelId="{BDBFCE6B-D6A2-4013-82DD-2B3F8F5E756A}" type="presParOf" srcId="{2D986E4D-0ACF-4B4B-A5D6-020BC81ABA49}" destId="{AA328FE4-E7C0-4ED4-A52B-2E7747F6F1CE}" srcOrd="0" destOrd="0" presId="urn:microsoft.com/office/officeart/2005/8/layout/process1"/>
    <dgm:cxn modelId="{5E07AD15-6A4F-4878-B049-CA7F8A4806BA}" type="presParOf" srcId="{93488576-8B2C-4D18-A8E6-7BE092D6CC22}" destId="{77A4F4D6-91B6-4D73-AE0F-022581D02449}" srcOrd="4" destOrd="0" presId="urn:microsoft.com/office/officeart/2005/8/layout/process1"/>
    <dgm:cxn modelId="{8617671E-7D0E-4FA0-B854-97C85124F91D}" type="presParOf" srcId="{93488576-8B2C-4D18-A8E6-7BE092D6CC22}" destId="{5AC1A24D-80B9-4CE5-87D0-82CB11EF9557}" srcOrd="5" destOrd="0" presId="urn:microsoft.com/office/officeart/2005/8/layout/process1"/>
    <dgm:cxn modelId="{6F342702-0A95-4F1F-ABA7-BCA87445A23C}" type="presParOf" srcId="{5AC1A24D-80B9-4CE5-87D0-82CB11EF9557}" destId="{1656E165-B6ED-48EE-B855-A82422854169}" srcOrd="0" destOrd="0" presId="urn:microsoft.com/office/officeart/2005/8/layout/process1"/>
    <dgm:cxn modelId="{C6EF927A-8B22-416E-A1EC-5F30FCD3EB26}" type="presParOf" srcId="{93488576-8B2C-4D18-A8E6-7BE092D6CC22}" destId="{C3BD2D7A-F277-4CFD-8892-BBF723830F15}" srcOrd="6" destOrd="0" presId="urn:microsoft.com/office/officeart/2005/8/layout/process1"/>
    <dgm:cxn modelId="{CCB99781-5AA0-4095-8290-92246A450E8F}" type="presParOf" srcId="{93488576-8B2C-4D18-A8E6-7BE092D6CC22}" destId="{74D21747-6F66-446B-8C82-82A8626F404B}" srcOrd="7" destOrd="0" presId="urn:microsoft.com/office/officeart/2005/8/layout/process1"/>
    <dgm:cxn modelId="{D5A9BEA8-B065-4599-8626-81646F7C318D}" type="presParOf" srcId="{74D21747-6F66-446B-8C82-82A8626F404B}" destId="{D36E5184-E037-44C4-AC2B-C9A20E516AD1}" srcOrd="0" destOrd="0" presId="urn:microsoft.com/office/officeart/2005/8/layout/process1"/>
    <dgm:cxn modelId="{ECB2302D-D552-47A3-A706-F2CE0570730E}" type="presParOf" srcId="{93488576-8B2C-4D18-A8E6-7BE092D6CC22}" destId="{D1192633-C54C-4F3F-B713-4AA3433C7231}" srcOrd="8" destOrd="0" presId="urn:microsoft.com/office/officeart/2005/8/layout/process1"/>
    <dgm:cxn modelId="{A1E7E9E2-1582-4794-917C-671EDCCA1997}" type="presParOf" srcId="{93488576-8B2C-4D18-A8E6-7BE092D6CC22}" destId="{E3220479-9B69-4107-BDB7-A78B8AAAC3B3}" srcOrd="9" destOrd="0" presId="urn:microsoft.com/office/officeart/2005/8/layout/process1"/>
    <dgm:cxn modelId="{2C81AB3C-4FEA-41BA-B8C9-9E4B710EC23C}" type="presParOf" srcId="{E3220479-9B69-4107-BDB7-A78B8AAAC3B3}" destId="{628E4966-FF5E-487A-A28A-4FED6A872FC7}" srcOrd="0" destOrd="0" presId="urn:microsoft.com/office/officeart/2005/8/layout/process1"/>
    <dgm:cxn modelId="{80A22B28-FC7B-49E9-9B63-82812F0616A1}" type="presParOf" srcId="{93488576-8B2C-4D18-A8E6-7BE092D6CC22}" destId="{914003D2-AD9B-489C-8C17-B7A5304E6E74}"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01FD36-DC21-4696-A532-A0CEDF6D906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l-GR"/>
        </a:p>
      </dgm:t>
    </dgm:pt>
    <dgm:pt modelId="{B851B7EB-DBCC-4D7F-BF62-D475FBC46CCB}">
      <dgm:prSet custT="1"/>
      <dgm:spPr>
        <a:solidFill>
          <a:schemeClr val="accent2"/>
        </a:solidFill>
      </dgm:spPr>
      <dgm:t>
        <a:bodyPr/>
        <a:lstStyle/>
        <a:p>
          <a:pPr rtl="0"/>
          <a:r>
            <a:rPr lang="el-GR" sz="2000" b="1" dirty="0"/>
            <a:t>22 ΚΡΙΤΗΡΙΑ ΑΞΙΟΛΟΓΗΣΗΣ </a:t>
          </a:r>
          <a:endParaRPr lang="el-GR" sz="2000" dirty="0"/>
        </a:p>
      </dgm:t>
    </dgm:pt>
    <dgm:pt modelId="{14E00B43-4958-4A81-9787-D91EB7EA661D}" type="parTrans" cxnId="{A86C8DD6-0CFE-4978-B92A-531101EE4277}">
      <dgm:prSet/>
      <dgm:spPr/>
      <dgm:t>
        <a:bodyPr/>
        <a:lstStyle/>
        <a:p>
          <a:endParaRPr lang="el-GR"/>
        </a:p>
      </dgm:t>
    </dgm:pt>
    <dgm:pt modelId="{351FE043-67C4-4DA4-A229-B9DA327A6BF1}" type="sibTrans" cxnId="{A86C8DD6-0CFE-4978-B92A-531101EE4277}">
      <dgm:prSet/>
      <dgm:spPr/>
      <dgm:t>
        <a:bodyPr/>
        <a:lstStyle/>
        <a:p>
          <a:endParaRPr lang="el-GR"/>
        </a:p>
      </dgm:t>
    </dgm:pt>
    <dgm:pt modelId="{5710BEAC-A4BD-4756-8CD8-664D59DA5F72}">
      <dgm:prSet custT="1"/>
      <dgm:spPr/>
      <dgm:t>
        <a:bodyPr/>
        <a:lstStyle/>
        <a:p>
          <a:pPr marL="92075" indent="0" algn="l" rtl="0"/>
          <a:r>
            <a:rPr lang="el-GR" sz="1600" dirty="0"/>
            <a:t>- Φυσικοί/Θεσμικοί  περιορισμοί </a:t>
          </a:r>
        </a:p>
        <a:p>
          <a:pPr marL="92075" indent="0" algn="l" rtl="0"/>
          <a:r>
            <a:rPr lang="el-GR" sz="1600" dirty="0"/>
            <a:t>- Παράγοντες προσβασιμότητας</a:t>
          </a:r>
        </a:p>
        <a:p>
          <a:pPr marL="92075" indent="0" algn="l" rtl="0"/>
          <a:r>
            <a:rPr lang="el-GR" sz="1600" dirty="0"/>
            <a:t>- Παράγοντες </a:t>
          </a:r>
          <a:r>
            <a:rPr lang="el-GR" sz="1600" dirty="0" err="1"/>
            <a:t>κατασκευασιμότητας</a:t>
          </a:r>
          <a:endParaRPr lang="el-GR" sz="1600" dirty="0"/>
        </a:p>
        <a:p>
          <a:pPr marL="92075" indent="0" algn="l" rtl="0"/>
          <a:r>
            <a:rPr lang="el-GR" sz="1600" dirty="0"/>
            <a:t>κόστους υλοποίησης &amp; συντήρησης</a:t>
          </a:r>
        </a:p>
        <a:p>
          <a:pPr marL="92075" indent="0" algn="l" rtl="0"/>
          <a:r>
            <a:rPr lang="el-GR" sz="1600" dirty="0" err="1"/>
            <a:t>κ.ο.κ</a:t>
          </a:r>
          <a:r>
            <a:rPr lang="el-GR" sz="1600" dirty="0"/>
            <a:t>.</a:t>
          </a:r>
        </a:p>
      </dgm:t>
    </dgm:pt>
    <dgm:pt modelId="{4CC86A74-BFF9-4E7E-AA47-4F66F69025E9}" type="parTrans" cxnId="{7E990738-90FE-441F-8158-93C0129EF1E2}">
      <dgm:prSet/>
      <dgm:spPr/>
      <dgm:t>
        <a:bodyPr/>
        <a:lstStyle/>
        <a:p>
          <a:endParaRPr lang="el-GR"/>
        </a:p>
      </dgm:t>
    </dgm:pt>
    <dgm:pt modelId="{ACF9D14C-B949-4D0A-9210-AC275B6321BB}" type="sibTrans" cxnId="{7E990738-90FE-441F-8158-93C0129EF1E2}">
      <dgm:prSet/>
      <dgm:spPr/>
      <dgm:t>
        <a:bodyPr/>
        <a:lstStyle/>
        <a:p>
          <a:endParaRPr lang="el-GR"/>
        </a:p>
      </dgm:t>
    </dgm:pt>
    <dgm:pt modelId="{3611696E-1B5F-4897-A39F-D58218ACE5BC}">
      <dgm:prSet custT="1"/>
      <dgm:spPr/>
      <dgm:t>
        <a:bodyPr/>
        <a:lstStyle/>
        <a:p>
          <a:pPr rtl="0"/>
          <a:r>
            <a:rPr lang="el-GR" sz="1800" b="1" dirty="0"/>
            <a:t>ΟΜΑΔΑ 1 :  ΦΥΣΙΚΑ ΧΑΡΑΚΤΗΡΙΣΤΙΚΑ ΠΕΡΙΟΧΩΝ</a:t>
          </a:r>
          <a:endParaRPr lang="el-GR" sz="1800" dirty="0"/>
        </a:p>
      </dgm:t>
    </dgm:pt>
    <dgm:pt modelId="{6B875661-0939-4F46-A310-88D08371D96E}" type="parTrans" cxnId="{4D3C9FDF-E8E9-4E33-97E1-918E4BE2F83E}">
      <dgm:prSet/>
      <dgm:spPr/>
      <dgm:t>
        <a:bodyPr/>
        <a:lstStyle/>
        <a:p>
          <a:endParaRPr lang="el-GR"/>
        </a:p>
      </dgm:t>
    </dgm:pt>
    <dgm:pt modelId="{4B6567BF-4854-4660-A4DC-CA7EB0CCD8B9}" type="sibTrans" cxnId="{4D3C9FDF-E8E9-4E33-97E1-918E4BE2F83E}">
      <dgm:prSet/>
      <dgm:spPr/>
      <dgm:t>
        <a:bodyPr/>
        <a:lstStyle/>
        <a:p>
          <a:endParaRPr lang="el-GR"/>
        </a:p>
      </dgm:t>
    </dgm:pt>
    <dgm:pt modelId="{516A9512-615F-4C78-81E3-EF822704C69C}">
      <dgm:prSet custT="1"/>
      <dgm:spPr/>
      <dgm:t>
        <a:bodyPr/>
        <a:lstStyle/>
        <a:p>
          <a:pPr marL="92075" indent="0" algn="l" rtl="0"/>
          <a:r>
            <a:rPr lang="el-GR" sz="1600" dirty="0"/>
            <a:t>Παράγοντες που σχετίζονται με:</a:t>
          </a:r>
        </a:p>
        <a:p>
          <a:pPr marL="92075" indent="0" algn="l" rtl="0"/>
          <a:r>
            <a:rPr lang="el-GR" sz="1600" dirty="0"/>
            <a:t>- την δυνατότητα ανάπτυξης </a:t>
          </a:r>
        </a:p>
        <a:p>
          <a:pPr marL="92075" indent="0" algn="l" rtl="0"/>
          <a:r>
            <a:rPr lang="el-GR" sz="1600" dirty="0"/>
            <a:t>- την πρόσβαση σε υποδομές και δίκτυα.</a:t>
          </a:r>
        </a:p>
      </dgm:t>
    </dgm:pt>
    <dgm:pt modelId="{138B6C2A-3268-475A-A875-4ABC4A09EAC3}" type="parTrans" cxnId="{69EB40A0-EC1D-4741-B083-96A21ADF5434}">
      <dgm:prSet/>
      <dgm:spPr/>
      <dgm:t>
        <a:bodyPr/>
        <a:lstStyle/>
        <a:p>
          <a:endParaRPr lang="el-GR"/>
        </a:p>
      </dgm:t>
    </dgm:pt>
    <dgm:pt modelId="{EFB1E20B-B4E0-4E9F-BA3C-F06F5BD7B590}" type="sibTrans" cxnId="{69EB40A0-EC1D-4741-B083-96A21ADF5434}">
      <dgm:prSet/>
      <dgm:spPr/>
      <dgm:t>
        <a:bodyPr/>
        <a:lstStyle/>
        <a:p>
          <a:endParaRPr lang="el-GR"/>
        </a:p>
      </dgm:t>
    </dgm:pt>
    <dgm:pt modelId="{C6D09BA3-AB96-41AD-B1AE-6604FD5D580A}">
      <dgm:prSet custT="1"/>
      <dgm:spPr/>
      <dgm:t>
        <a:bodyPr/>
        <a:lstStyle/>
        <a:p>
          <a:pPr rtl="0"/>
          <a:r>
            <a:rPr lang="el-GR" sz="1800" b="1" dirty="0"/>
            <a:t>ΟΜΑΔΑ 2 :   ΑΝΑΠΤΥΞΙΑΚΑ ΧΑΡΑΚΤΗΡΙΣΤΙΚΑ – ΥΠΟΔΟΜΕΣ &amp; ΔΙΚΤΥΑ</a:t>
          </a:r>
          <a:endParaRPr lang="el-GR" sz="1800" dirty="0"/>
        </a:p>
      </dgm:t>
    </dgm:pt>
    <dgm:pt modelId="{21632FA5-688E-4FF1-9331-1318F2AC5422}" type="parTrans" cxnId="{42726823-0B26-42C3-A42E-8E13F6138437}">
      <dgm:prSet/>
      <dgm:spPr/>
      <dgm:t>
        <a:bodyPr/>
        <a:lstStyle/>
        <a:p>
          <a:endParaRPr lang="el-GR"/>
        </a:p>
      </dgm:t>
    </dgm:pt>
    <dgm:pt modelId="{209E12F2-179E-49EF-AFA7-23185614D569}" type="sibTrans" cxnId="{42726823-0B26-42C3-A42E-8E13F6138437}">
      <dgm:prSet/>
      <dgm:spPr/>
      <dgm:t>
        <a:bodyPr/>
        <a:lstStyle/>
        <a:p>
          <a:endParaRPr lang="el-GR"/>
        </a:p>
      </dgm:t>
    </dgm:pt>
    <dgm:pt modelId="{857CC478-FFFC-4CFC-AAA5-C36C7DEEC60F}">
      <dgm:prSet custT="1"/>
      <dgm:spPr/>
      <dgm:t>
        <a:bodyPr/>
        <a:lstStyle/>
        <a:p>
          <a:pPr marL="92075" indent="0" algn="l" rtl="0"/>
          <a:r>
            <a:rPr lang="el-GR" sz="1600" dirty="0"/>
            <a:t>Αποθαρρυντικοί παράγοντες ως προς:</a:t>
          </a:r>
        </a:p>
        <a:p>
          <a:pPr marL="355600" indent="-173038" algn="l" rtl="0"/>
          <a:r>
            <a:rPr lang="el-GR" sz="1600" dirty="0"/>
            <a:t>-  ελάχιστες αποστάσεις από   περιοχές ενδιαφέροντος </a:t>
          </a:r>
        </a:p>
        <a:p>
          <a:pPr marL="355600" indent="-173038" algn="l" rtl="0"/>
          <a:r>
            <a:rPr lang="el-GR" sz="1600" dirty="0"/>
            <a:t>-  γειτνίαση με περιοχές προστασίας.</a:t>
          </a:r>
        </a:p>
      </dgm:t>
    </dgm:pt>
    <dgm:pt modelId="{0F46F4A6-FDBA-4FEB-B7A1-1599725FC0E0}" type="parTrans" cxnId="{57EFAD77-29E0-4E38-8C20-D0DCE300C311}">
      <dgm:prSet/>
      <dgm:spPr/>
      <dgm:t>
        <a:bodyPr/>
        <a:lstStyle/>
        <a:p>
          <a:endParaRPr lang="el-GR"/>
        </a:p>
      </dgm:t>
    </dgm:pt>
    <dgm:pt modelId="{B2775870-9F76-4031-976A-9BC2D10BF5AD}" type="sibTrans" cxnId="{57EFAD77-29E0-4E38-8C20-D0DCE300C311}">
      <dgm:prSet/>
      <dgm:spPr/>
      <dgm:t>
        <a:bodyPr/>
        <a:lstStyle/>
        <a:p>
          <a:endParaRPr lang="el-GR"/>
        </a:p>
      </dgm:t>
    </dgm:pt>
    <dgm:pt modelId="{4CBD7571-8B4D-4923-A02A-41B238735EC2}">
      <dgm:prSet custT="1"/>
      <dgm:spPr/>
      <dgm:t>
        <a:bodyPr/>
        <a:lstStyle/>
        <a:p>
          <a:pPr rtl="0"/>
          <a:r>
            <a:rPr lang="el-GR" sz="1800" b="1" dirty="0"/>
            <a:t>ΟΜΑΔΑ 3:    ΓΕΙΤΝΙΑΣΗ ΜΕ ΠΕΡΙΟΧΕΣ ΠΡΟΣΤΑΣΙΑΣ </a:t>
          </a:r>
          <a:endParaRPr lang="el-GR" sz="1800" dirty="0"/>
        </a:p>
      </dgm:t>
    </dgm:pt>
    <dgm:pt modelId="{10D60E94-4A4A-4AA9-BB93-A17A1763969D}" type="parTrans" cxnId="{1AB6C90B-8F8A-4664-9182-FC6EB4F7ECAB}">
      <dgm:prSet/>
      <dgm:spPr/>
      <dgm:t>
        <a:bodyPr/>
        <a:lstStyle/>
        <a:p>
          <a:endParaRPr lang="el-GR"/>
        </a:p>
      </dgm:t>
    </dgm:pt>
    <dgm:pt modelId="{63BA38B7-5A25-4156-ABE6-FE6BFD3172FE}" type="sibTrans" cxnId="{1AB6C90B-8F8A-4664-9182-FC6EB4F7ECAB}">
      <dgm:prSet/>
      <dgm:spPr/>
      <dgm:t>
        <a:bodyPr/>
        <a:lstStyle/>
        <a:p>
          <a:endParaRPr lang="el-GR"/>
        </a:p>
      </dgm:t>
    </dgm:pt>
    <dgm:pt modelId="{80E2A422-1276-4D2D-8A35-E02E2C11A9C2}" type="pres">
      <dgm:prSet presAssocID="{1701FD36-DC21-4696-A532-A0CEDF6D906C}" presName="diagram" presStyleCnt="0">
        <dgm:presLayoutVars>
          <dgm:chPref val="1"/>
          <dgm:dir/>
          <dgm:animOne val="branch"/>
          <dgm:animLvl val="lvl"/>
          <dgm:resizeHandles/>
        </dgm:presLayoutVars>
      </dgm:prSet>
      <dgm:spPr/>
      <dgm:t>
        <a:bodyPr/>
        <a:lstStyle/>
        <a:p>
          <a:endParaRPr lang="el-GR"/>
        </a:p>
      </dgm:t>
    </dgm:pt>
    <dgm:pt modelId="{12E14DAC-1CD7-486F-8573-BD7ECF207B29}" type="pres">
      <dgm:prSet presAssocID="{B851B7EB-DBCC-4D7F-BF62-D475FBC46CCB}" presName="root" presStyleCnt="0"/>
      <dgm:spPr/>
    </dgm:pt>
    <dgm:pt modelId="{50375320-4BE7-4C2B-9142-2C9D621E2DA7}" type="pres">
      <dgm:prSet presAssocID="{B851B7EB-DBCC-4D7F-BF62-D475FBC46CCB}" presName="rootComposite" presStyleCnt="0"/>
      <dgm:spPr/>
    </dgm:pt>
    <dgm:pt modelId="{4F049198-27C8-47E0-88CA-F03FE27FC762}" type="pres">
      <dgm:prSet presAssocID="{B851B7EB-DBCC-4D7F-BF62-D475FBC46CCB}" presName="rootText" presStyleLbl="node1" presStyleIdx="0" presStyleCnt="4" custScaleX="102048" custScaleY="158423" custLinFactNeighborX="7379" custLinFactNeighborY="79979"/>
      <dgm:spPr/>
      <dgm:t>
        <a:bodyPr/>
        <a:lstStyle/>
        <a:p>
          <a:endParaRPr lang="el-GR"/>
        </a:p>
      </dgm:t>
    </dgm:pt>
    <dgm:pt modelId="{0A533D0B-FC1B-42B9-B32F-39A0A61B2B0C}" type="pres">
      <dgm:prSet presAssocID="{B851B7EB-DBCC-4D7F-BF62-D475FBC46CCB}" presName="rootConnector" presStyleLbl="node1" presStyleIdx="0" presStyleCnt="4"/>
      <dgm:spPr/>
      <dgm:t>
        <a:bodyPr/>
        <a:lstStyle/>
        <a:p>
          <a:endParaRPr lang="el-GR"/>
        </a:p>
      </dgm:t>
    </dgm:pt>
    <dgm:pt modelId="{2CFF990C-9A14-427E-A9FF-F72AE31F0B3C}" type="pres">
      <dgm:prSet presAssocID="{B851B7EB-DBCC-4D7F-BF62-D475FBC46CCB}" presName="childShape" presStyleCnt="0"/>
      <dgm:spPr/>
    </dgm:pt>
    <dgm:pt modelId="{668D4FFD-DB90-4C38-90DB-9732488F871B}" type="pres">
      <dgm:prSet presAssocID="{5710BEAC-A4BD-4756-8CD8-664D59DA5F72}" presName="root" presStyleCnt="0"/>
      <dgm:spPr/>
    </dgm:pt>
    <dgm:pt modelId="{4618311B-C0D6-49DF-873B-BB39A44FF7CD}" type="pres">
      <dgm:prSet presAssocID="{5710BEAC-A4BD-4756-8CD8-664D59DA5F72}" presName="rootComposite" presStyleCnt="0"/>
      <dgm:spPr/>
    </dgm:pt>
    <dgm:pt modelId="{21ECDCBF-C3B3-4BBC-BFA8-00DC9BEDDAB9}" type="pres">
      <dgm:prSet presAssocID="{5710BEAC-A4BD-4756-8CD8-664D59DA5F72}" presName="rootText" presStyleLbl="node1" presStyleIdx="1" presStyleCnt="4" custScaleX="202943" custScaleY="275671"/>
      <dgm:spPr/>
      <dgm:t>
        <a:bodyPr/>
        <a:lstStyle/>
        <a:p>
          <a:endParaRPr lang="el-GR"/>
        </a:p>
      </dgm:t>
    </dgm:pt>
    <dgm:pt modelId="{31B5E1C4-61DA-4FBB-A40B-4A66DEC32595}" type="pres">
      <dgm:prSet presAssocID="{5710BEAC-A4BD-4756-8CD8-664D59DA5F72}" presName="rootConnector" presStyleLbl="node1" presStyleIdx="1" presStyleCnt="4"/>
      <dgm:spPr/>
      <dgm:t>
        <a:bodyPr/>
        <a:lstStyle/>
        <a:p>
          <a:endParaRPr lang="el-GR"/>
        </a:p>
      </dgm:t>
    </dgm:pt>
    <dgm:pt modelId="{C82A1322-AE82-4562-8BDD-0AC9B84654A1}" type="pres">
      <dgm:prSet presAssocID="{5710BEAC-A4BD-4756-8CD8-664D59DA5F72}" presName="childShape" presStyleCnt="0"/>
      <dgm:spPr/>
    </dgm:pt>
    <dgm:pt modelId="{92A3A23D-A939-45C9-9A4D-9815C8C5296D}" type="pres">
      <dgm:prSet presAssocID="{6B875661-0939-4F46-A310-88D08371D96E}" presName="Name13" presStyleLbl="parChTrans1D2" presStyleIdx="0" presStyleCnt="3"/>
      <dgm:spPr/>
      <dgm:t>
        <a:bodyPr/>
        <a:lstStyle/>
        <a:p>
          <a:endParaRPr lang="el-GR"/>
        </a:p>
      </dgm:t>
    </dgm:pt>
    <dgm:pt modelId="{75AE1DB3-6BF5-47ED-B6CE-7D66A0099CB5}" type="pres">
      <dgm:prSet presAssocID="{3611696E-1B5F-4897-A39F-D58218ACE5BC}" presName="childText" presStyleLbl="bgAcc1" presStyleIdx="0" presStyleCnt="3" custScaleX="154731" custScaleY="175592" custLinFactNeighborX="-3545" custLinFactNeighborY="9769">
        <dgm:presLayoutVars>
          <dgm:bulletEnabled val="1"/>
        </dgm:presLayoutVars>
      </dgm:prSet>
      <dgm:spPr/>
      <dgm:t>
        <a:bodyPr/>
        <a:lstStyle/>
        <a:p>
          <a:endParaRPr lang="el-GR"/>
        </a:p>
      </dgm:t>
    </dgm:pt>
    <dgm:pt modelId="{B3447E73-D262-44F6-A9E8-96A2108308EF}" type="pres">
      <dgm:prSet presAssocID="{516A9512-615F-4C78-81E3-EF822704C69C}" presName="root" presStyleCnt="0"/>
      <dgm:spPr/>
    </dgm:pt>
    <dgm:pt modelId="{225BFF8E-AE3B-4180-8E6C-747ED6B38AA7}" type="pres">
      <dgm:prSet presAssocID="{516A9512-615F-4C78-81E3-EF822704C69C}" presName="rootComposite" presStyleCnt="0"/>
      <dgm:spPr/>
    </dgm:pt>
    <dgm:pt modelId="{F1B69CCF-634B-4178-9BA6-536DED6065CF}" type="pres">
      <dgm:prSet presAssocID="{516A9512-615F-4C78-81E3-EF822704C69C}" presName="rootText" presStyleLbl="node1" presStyleIdx="2" presStyleCnt="4" custScaleX="141386" custScaleY="273041" custLinFactNeighborX="-4924"/>
      <dgm:spPr/>
      <dgm:t>
        <a:bodyPr/>
        <a:lstStyle/>
        <a:p>
          <a:endParaRPr lang="el-GR"/>
        </a:p>
      </dgm:t>
    </dgm:pt>
    <dgm:pt modelId="{EBC09A2B-CF5D-406E-A4C9-B4C91E5AEFB9}" type="pres">
      <dgm:prSet presAssocID="{516A9512-615F-4C78-81E3-EF822704C69C}" presName="rootConnector" presStyleLbl="node1" presStyleIdx="2" presStyleCnt="4"/>
      <dgm:spPr/>
      <dgm:t>
        <a:bodyPr/>
        <a:lstStyle/>
        <a:p>
          <a:endParaRPr lang="el-GR"/>
        </a:p>
      </dgm:t>
    </dgm:pt>
    <dgm:pt modelId="{6819B502-05CE-4502-A2DA-153B40B39A93}" type="pres">
      <dgm:prSet presAssocID="{516A9512-615F-4C78-81E3-EF822704C69C}" presName="childShape" presStyleCnt="0"/>
      <dgm:spPr/>
    </dgm:pt>
    <dgm:pt modelId="{4C1D6150-43CC-4222-A19F-0A43F4E51A4C}" type="pres">
      <dgm:prSet presAssocID="{21632FA5-688E-4FF1-9331-1318F2AC5422}" presName="Name13" presStyleLbl="parChTrans1D2" presStyleIdx="1" presStyleCnt="3"/>
      <dgm:spPr/>
      <dgm:t>
        <a:bodyPr/>
        <a:lstStyle/>
        <a:p>
          <a:endParaRPr lang="el-GR"/>
        </a:p>
      </dgm:t>
    </dgm:pt>
    <dgm:pt modelId="{F730849A-5A42-4E41-83C8-4616C6147DA6}" type="pres">
      <dgm:prSet presAssocID="{C6D09BA3-AB96-41AD-B1AE-6604FD5D580A}" presName="childText" presStyleLbl="bgAcc1" presStyleIdx="1" presStyleCnt="3" custScaleX="183545" custScaleY="174816" custLinFactNeighborX="-7210" custLinFactNeighborY="15126">
        <dgm:presLayoutVars>
          <dgm:bulletEnabled val="1"/>
        </dgm:presLayoutVars>
      </dgm:prSet>
      <dgm:spPr/>
      <dgm:t>
        <a:bodyPr/>
        <a:lstStyle/>
        <a:p>
          <a:endParaRPr lang="el-GR"/>
        </a:p>
      </dgm:t>
    </dgm:pt>
    <dgm:pt modelId="{F4E02D5A-5693-43A6-BA4D-0C84F4BC5611}" type="pres">
      <dgm:prSet presAssocID="{857CC478-FFFC-4CFC-AAA5-C36C7DEEC60F}" presName="root" presStyleCnt="0"/>
      <dgm:spPr/>
    </dgm:pt>
    <dgm:pt modelId="{1CA0573E-6F5D-4CCD-A503-4CB4C99713CE}" type="pres">
      <dgm:prSet presAssocID="{857CC478-FFFC-4CFC-AAA5-C36C7DEEC60F}" presName="rootComposite" presStyleCnt="0"/>
      <dgm:spPr/>
    </dgm:pt>
    <dgm:pt modelId="{A64094F3-4AC5-4E62-99F0-DA6E4863B3DF}" type="pres">
      <dgm:prSet presAssocID="{857CC478-FFFC-4CFC-AAA5-C36C7DEEC60F}" presName="rootText" presStyleLbl="node1" presStyleIdx="3" presStyleCnt="4" custScaleX="179402" custScaleY="262941"/>
      <dgm:spPr/>
      <dgm:t>
        <a:bodyPr/>
        <a:lstStyle/>
        <a:p>
          <a:endParaRPr lang="el-GR"/>
        </a:p>
      </dgm:t>
    </dgm:pt>
    <dgm:pt modelId="{51666367-09A1-46EE-8FA2-5D1757269A2E}" type="pres">
      <dgm:prSet presAssocID="{857CC478-FFFC-4CFC-AAA5-C36C7DEEC60F}" presName="rootConnector" presStyleLbl="node1" presStyleIdx="3" presStyleCnt="4"/>
      <dgm:spPr/>
      <dgm:t>
        <a:bodyPr/>
        <a:lstStyle/>
        <a:p>
          <a:endParaRPr lang="el-GR"/>
        </a:p>
      </dgm:t>
    </dgm:pt>
    <dgm:pt modelId="{3B3F84AE-827B-4867-8847-68CAD2529BC9}" type="pres">
      <dgm:prSet presAssocID="{857CC478-FFFC-4CFC-AAA5-C36C7DEEC60F}" presName="childShape" presStyleCnt="0"/>
      <dgm:spPr/>
    </dgm:pt>
    <dgm:pt modelId="{64C608FD-4AC4-47CD-A151-67890E97BF59}" type="pres">
      <dgm:prSet presAssocID="{10D60E94-4A4A-4AA9-BB93-A17A1763969D}" presName="Name13" presStyleLbl="parChTrans1D2" presStyleIdx="2" presStyleCnt="3"/>
      <dgm:spPr/>
      <dgm:t>
        <a:bodyPr/>
        <a:lstStyle/>
        <a:p>
          <a:endParaRPr lang="el-GR"/>
        </a:p>
      </dgm:t>
    </dgm:pt>
    <dgm:pt modelId="{04A517B1-E2F5-42BD-98D7-F0DCF7B04A66}" type="pres">
      <dgm:prSet presAssocID="{4CBD7571-8B4D-4923-A02A-41B238735EC2}" presName="childText" presStyleLbl="bgAcc1" presStyleIdx="2" presStyleCnt="3" custScaleX="169743" custScaleY="174230" custLinFactNeighborX="-1878" custLinFactNeighborY="9455">
        <dgm:presLayoutVars>
          <dgm:bulletEnabled val="1"/>
        </dgm:presLayoutVars>
      </dgm:prSet>
      <dgm:spPr/>
      <dgm:t>
        <a:bodyPr/>
        <a:lstStyle/>
        <a:p>
          <a:endParaRPr lang="el-GR"/>
        </a:p>
      </dgm:t>
    </dgm:pt>
  </dgm:ptLst>
  <dgm:cxnLst>
    <dgm:cxn modelId="{2EEC1158-6D85-4582-9523-F6BEE7AA4778}" type="presOf" srcId="{857CC478-FFFC-4CFC-AAA5-C36C7DEEC60F}" destId="{A64094F3-4AC5-4E62-99F0-DA6E4863B3DF}" srcOrd="0" destOrd="0" presId="urn:microsoft.com/office/officeart/2005/8/layout/hierarchy3"/>
    <dgm:cxn modelId="{501690BD-B05B-4189-AF54-E022F6812391}" type="presOf" srcId="{4CBD7571-8B4D-4923-A02A-41B238735EC2}" destId="{04A517B1-E2F5-42BD-98D7-F0DCF7B04A66}" srcOrd="0" destOrd="0" presId="urn:microsoft.com/office/officeart/2005/8/layout/hierarchy3"/>
    <dgm:cxn modelId="{A86C8DD6-0CFE-4978-B92A-531101EE4277}" srcId="{1701FD36-DC21-4696-A532-A0CEDF6D906C}" destId="{B851B7EB-DBCC-4D7F-BF62-D475FBC46CCB}" srcOrd="0" destOrd="0" parTransId="{14E00B43-4958-4A81-9787-D91EB7EA661D}" sibTransId="{351FE043-67C4-4DA4-A229-B9DA327A6BF1}"/>
    <dgm:cxn modelId="{42726823-0B26-42C3-A42E-8E13F6138437}" srcId="{516A9512-615F-4C78-81E3-EF822704C69C}" destId="{C6D09BA3-AB96-41AD-B1AE-6604FD5D580A}" srcOrd="0" destOrd="0" parTransId="{21632FA5-688E-4FF1-9331-1318F2AC5422}" sibTransId="{209E12F2-179E-49EF-AFA7-23185614D569}"/>
    <dgm:cxn modelId="{9689F68D-EE2E-44C6-9084-5EA3E89EAB25}" type="presOf" srcId="{5710BEAC-A4BD-4756-8CD8-664D59DA5F72}" destId="{31B5E1C4-61DA-4FBB-A40B-4A66DEC32595}" srcOrd="1" destOrd="0" presId="urn:microsoft.com/office/officeart/2005/8/layout/hierarchy3"/>
    <dgm:cxn modelId="{EFE20FF7-EC65-4EF8-9135-B22978BAAAE9}" type="presOf" srcId="{C6D09BA3-AB96-41AD-B1AE-6604FD5D580A}" destId="{F730849A-5A42-4E41-83C8-4616C6147DA6}" srcOrd="0" destOrd="0" presId="urn:microsoft.com/office/officeart/2005/8/layout/hierarchy3"/>
    <dgm:cxn modelId="{7FAE2394-D730-40B1-9EF1-E19110D87E53}" type="presOf" srcId="{5710BEAC-A4BD-4756-8CD8-664D59DA5F72}" destId="{21ECDCBF-C3B3-4BBC-BFA8-00DC9BEDDAB9}" srcOrd="0" destOrd="0" presId="urn:microsoft.com/office/officeart/2005/8/layout/hierarchy3"/>
    <dgm:cxn modelId="{7E990738-90FE-441F-8158-93C0129EF1E2}" srcId="{1701FD36-DC21-4696-A532-A0CEDF6D906C}" destId="{5710BEAC-A4BD-4756-8CD8-664D59DA5F72}" srcOrd="1" destOrd="0" parTransId="{4CC86A74-BFF9-4E7E-AA47-4F66F69025E9}" sibTransId="{ACF9D14C-B949-4D0A-9210-AC275B6321BB}"/>
    <dgm:cxn modelId="{CD49D2CA-7F6F-43D1-925E-BAD2D472C5B1}" type="presOf" srcId="{516A9512-615F-4C78-81E3-EF822704C69C}" destId="{F1B69CCF-634B-4178-9BA6-536DED6065CF}" srcOrd="0" destOrd="0" presId="urn:microsoft.com/office/officeart/2005/8/layout/hierarchy3"/>
    <dgm:cxn modelId="{57EFAD77-29E0-4E38-8C20-D0DCE300C311}" srcId="{1701FD36-DC21-4696-A532-A0CEDF6D906C}" destId="{857CC478-FFFC-4CFC-AAA5-C36C7DEEC60F}" srcOrd="3" destOrd="0" parTransId="{0F46F4A6-FDBA-4FEB-B7A1-1599725FC0E0}" sibTransId="{B2775870-9F76-4031-976A-9BC2D10BF5AD}"/>
    <dgm:cxn modelId="{B6E10F1A-D507-470D-986B-88D603BFF334}" type="presOf" srcId="{B851B7EB-DBCC-4D7F-BF62-D475FBC46CCB}" destId="{4F049198-27C8-47E0-88CA-F03FE27FC762}" srcOrd="0" destOrd="0" presId="urn:microsoft.com/office/officeart/2005/8/layout/hierarchy3"/>
    <dgm:cxn modelId="{69EB40A0-EC1D-4741-B083-96A21ADF5434}" srcId="{1701FD36-DC21-4696-A532-A0CEDF6D906C}" destId="{516A9512-615F-4C78-81E3-EF822704C69C}" srcOrd="2" destOrd="0" parTransId="{138B6C2A-3268-475A-A875-4ABC4A09EAC3}" sibTransId="{EFB1E20B-B4E0-4E9F-BA3C-F06F5BD7B590}"/>
    <dgm:cxn modelId="{DD19E0FA-03F6-4D55-A014-D68C9C8658CB}" type="presOf" srcId="{6B875661-0939-4F46-A310-88D08371D96E}" destId="{92A3A23D-A939-45C9-9A4D-9815C8C5296D}" srcOrd="0" destOrd="0" presId="urn:microsoft.com/office/officeart/2005/8/layout/hierarchy3"/>
    <dgm:cxn modelId="{F7C280A4-5300-495D-9E54-D4513367FABA}" type="presOf" srcId="{B851B7EB-DBCC-4D7F-BF62-D475FBC46CCB}" destId="{0A533D0B-FC1B-42B9-B32F-39A0A61B2B0C}" srcOrd="1" destOrd="0" presId="urn:microsoft.com/office/officeart/2005/8/layout/hierarchy3"/>
    <dgm:cxn modelId="{1AB6C90B-8F8A-4664-9182-FC6EB4F7ECAB}" srcId="{857CC478-FFFC-4CFC-AAA5-C36C7DEEC60F}" destId="{4CBD7571-8B4D-4923-A02A-41B238735EC2}" srcOrd="0" destOrd="0" parTransId="{10D60E94-4A4A-4AA9-BB93-A17A1763969D}" sibTransId="{63BA38B7-5A25-4156-ABE6-FE6BFD3172FE}"/>
    <dgm:cxn modelId="{F155F354-5941-4B1F-B03F-C0578DA08457}" type="presOf" srcId="{857CC478-FFFC-4CFC-AAA5-C36C7DEEC60F}" destId="{51666367-09A1-46EE-8FA2-5D1757269A2E}" srcOrd="1" destOrd="0" presId="urn:microsoft.com/office/officeart/2005/8/layout/hierarchy3"/>
    <dgm:cxn modelId="{9A483116-AA41-406A-8F30-38805E0D79BC}" type="presOf" srcId="{516A9512-615F-4C78-81E3-EF822704C69C}" destId="{EBC09A2B-CF5D-406E-A4C9-B4C91E5AEFB9}" srcOrd="1" destOrd="0" presId="urn:microsoft.com/office/officeart/2005/8/layout/hierarchy3"/>
    <dgm:cxn modelId="{B20AB4D5-9086-475A-8F81-5AACFFE2A49E}" type="presOf" srcId="{3611696E-1B5F-4897-A39F-D58218ACE5BC}" destId="{75AE1DB3-6BF5-47ED-B6CE-7D66A0099CB5}" srcOrd="0" destOrd="0" presId="urn:microsoft.com/office/officeart/2005/8/layout/hierarchy3"/>
    <dgm:cxn modelId="{4D3C9FDF-E8E9-4E33-97E1-918E4BE2F83E}" srcId="{5710BEAC-A4BD-4756-8CD8-664D59DA5F72}" destId="{3611696E-1B5F-4897-A39F-D58218ACE5BC}" srcOrd="0" destOrd="0" parTransId="{6B875661-0939-4F46-A310-88D08371D96E}" sibTransId="{4B6567BF-4854-4660-A4DC-CA7EB0CCD8B9}"/>
    <dgm:cxn modelId="{AC0711C6-72B6-4D60-92AD-5D85868D1000}" type="presOf" srcId="{10D60E94-4A4A-4AA9-BB93-A17A1763969D}" destId="{64C608FD-4AC4-47CD-A151-67890E97BF59}" srcOrd="0" destOrd="0" presId="urn:microsoft.com/office/officeart/2005/8/layout/hierarchy3"/>
    <dgm:cxn modelId="{3177D6E6-DAD1-438D-A476-691A1B63EB20}" type="presOf" srcId="{1701FD36-DC21-4696-A532-A0CEDF6D906C}" destId="{80E2A422-1276-4D2D-8A35-E02E2C11A9C2}" srcOrd="0" destOrd="0" presId="urn:microsoft.com/office/officeart/2005/8/layout/hierarchy3"/>
    <dgm:cxn modelId="{358DAF31-DBCB-467B-B654-D12AF347BB54}" type="presOf" srcId="{21632FA5-688E-4FF1-9331-1318F2AC5422}" destId="{4C1D6150-43CC-4222-A19F-0A43F4E51A4C}" srcOrd="0" destOrd="0" presId="urn:microsoft.com/office/officeart/2005/8/layout/hierarchy3"/>
    <dgm:cxn modelId="{C816FEA9-BB3D-4EE6-BCF6-23F695FC5DF0}" type="presParOf" srcId="{80E2A422-1276-4D2D-8A35-E02E2C11A9C2}" destId="{12E14DAC-1CD7-486F-8573-BD7ECF207B29}" srcOrd="0" destOrd="0" presId="urn:microsoft.com/office/officeart/2005/8/layout/hierarchy3"/>
    <dgm:cxn modelId="{463F7F18-34B7-4F1E-B151-817E551FF5C4}" type="presParOf" srcId="{12E14DAC-1CD7-486F-8573-BD7ECF207B29}" destId="{50375320-4BE7-4C2B-9142-2C9D621E2DA7}" srcOrd="0" destOrd="0" presId="urn:microsoft.com/office/officeart/2005/8/layout/hierarchy3"/>
    <dgm:cxn modelId="{B11C5C84-58B4-4263-A72D-BA5ABE005DDF}" type="presParOf" srcId="{50375320-4BE7-4C2B-9142-2C9D621E2DA7}" destId="{4F049198-27C8-47E0-88CA-F03FE27FC762}" srcOrd="0" destOrd="0" presId="urn:microsoft.com/office/officeart/2005/8/layout/hierarchy3"/>
    <dgm:cxn modelId="{97E312F1-95E6-4AAE-BEEE-0E268E1FA5B9}" type="presParOf" srcId="{50375320-4BE7-4C2B-9142-2C9D621E2DA7}" destId="{0A533D0B-FC1B-42B9-B32F-39A0A61B2B0C}" srcOrd="1" destOrd="0" presId="urn:microsoft.com/office/officeart/2005/8/layout/hierarchy3"/>
    <dgm:cxn modelId="{BBD2273F-591E-4D2B-AED5-9D5C2ED6CEBF}" type="presParOf" srcId="{12E14DAC-1CD7-486F-8573-BD7ECF207B29}" destId="{2CFF990C-9A14-427E-A9FF-F72AE31F0B3C}" srcOrd="1" destOrd="0" presId="urn:microsoft.com/office/officeart/2005/8/layout/hierarchy3"/>
    <dgm:cxn modelId="{73CD4169-6438-4FEA-B3AB-3362BB8B9681}" type="presParOf" srcId="{80E2A422-1276-4D2D-8A35-E02E2C11A9C2}" destId="{668D4FFD-DB90-4C38-90DB-9732488F871B}" srcOrd="1" destOrd="0" presId="urn:microsoft.com/office/officeart/2005/8/layout/hierarchy3"/>
    <dgm:cxn modelId="{8DE66AB2-1D44-44E2-9475-435A73E206B9}" type="presParOf" srcId="{668D4FFD-DB90-4C38-90DB-9732488F871B}" destId="{4618311B-C0D6-49DF-873B-BB39A44FF7CD}" srcOrd="0" destOrd="0" presId="urn:microsoft.com/office/officeart/2005/8/layout/hierarchy3"/>
    <dgm:cxn modelId="{EAFBC621-5F76-4EF0-AC01-2FAFE4757296}" type="presParOf" srcId="{4618311B-C0D6-49DF-873B-BB39A44FF7CD}" destId="{21ECDCBF-C3B3-4BBC-BFA8-00DC9BEDDAB9}" srcOrd="0" destOrd="0" presId="urn:microsoft.com/office/officeart/2005/8/layout/hierarchy3"/>
    <dgm:cxn modelId="{F35D873C-93A7-4CE6-A245-98B6914E3387}" type="presParOf" srcId="{4618311B-C0D6-49DF-873B-BB39A44FF7CD}" destId="{31B5E1C4-61DA-4FBB-A40B-4A66DEC32595}" srcOrd="1" destOrd="0" presId="urn:microsoft.com/office/officeart/2005/8/layout/hierarchy3"/>
    <dgm:cxn modelId="{0B48F0BB-A0DD-45BE-AF53-E04DB422D7D3}" type="presParOf" srcId="{668D4FFD-DB90-4C38-90DB-9732488F871B}" destId="{C82A1322-AE82-4562-8BDD-0AC9B84654A1}" srcOrd="1" destOrd="0" presId="urn:microsoft.com/office/officeart/2005/8/layout/hierarchy3"/>
    <dgm:cxn modelId="{C6818578-E4F8-4575-9BF5-568DE00EF858}" type="presParOf" srcId="{C82A1322-AE82-4562-8BDD-0AC9B84654A1}" destId="{92A3A23D-A939-45C9-9A4D-9815C8C5296D}" srcOrd="0" destOrd="0" presId="urn:microsoft.com/office/officeart/2005/8/layout/hierarchy3"/>
    <dgm:cxn modelId="{1ADFDFC6-07BA-4828-B3B9-8CC358335E93}" type="presParOf" srcId="{C82A1322-AE82-4562-8BDD-0AC9B84654A1}" destId="{75AE1DB3-6BF5-47ED-B6CE-7D66A0099CB5}" srcOrd="1" destOrd="0" presId="urn:microsoft.com/office/officeart/2005/8/layout/hierarchy3"/>
    <dgm:cxn modelId="{ED3622FF-02EC-4462-9EBD-347D1830DAFF}" type="presParOf" srcId="{80E2A422-1276-4D2D-8A35-E02E2C11A9C2}" destId="{B3447E73-D262-44F6-A9E8-96A2108308EF}" srcOrd="2" destOrd="0" presId="urn:microsoft.com/office/officeart/2005/8/layout/hierarchy3"/>
    <dgm:cxn modelId="{DD919A26-52AE-42F9-BA72-384F01E2DDAA}" type="presParOf" srcId="{B3447E73-D262-44F6-A9E8-96A2108308EF}" destId="{225BFF8E-AE3B-4180-8E6C-747ED6B38AA7}" srcOrd="0" destOrd="0" presId="urn:microsoft.com/office/officeart/2005/8/layout/hierarchy3"/>
    <dgm:cxn modelId="{9E311919-8BFE-49D0-8A30-7FDF6CFFB73C}" type="presParOf" srcId="{225BFF8E-AE3B-4180-8E6C-747ED6B38AA7}" destId="{F1B69CCF-634B-4178-9BA6-536DED6065CF}" srcOrd="0" destOrd="0" presId="urn:microsoft.com/office/officeart/2005/8/layout/hierarchy3"/>
    <dgm:cxn modelId="{DB5D078A-2AB5-4392-A77A-1689BB6C22C4}" type="presParOf" srcId="{225BFF8E-AE3B-4180-8E6C-747ED6B38AA7}" destId="{EBC09A2B-CF5D-406E-A4C9-B4C91E5AEFB9}" srcOrd="1" destOrd="0" presId="urn:microsoft.com/office/officeart/2005/8/layout/hierarchy3"/>
    <dgm:cxn modelId="{EE3A4044-2385-4F0E-B003-5D0A8F2DE560}" type="presParOf" srcId="{B3447E73-D262-44F6-A9E8-96A2108308EF}" destId="{6819B502-05CE-4502-A2DA-153B40B39A93}" srcOrd="1" destOrd="0" presId="urn:microsoft.com/office/officeart/2005/8/layout/hierarchy3"/>
    <dgm:cxn modelId="{FC28162F-B8C4-4203-B45A-20E64900B311}" type="presParOf" srcId="{6819B502-05CE-4502-A2DA-153B40B39A93}" destId="{4C1D6150-43CC-4222-A19F-0A43F4E51A4C}" srcOrd="0" destOrd="0" presId="urn:microsoft.com/office/officeart/2005/8/layout/hierarchy3"/>
    <dgm:cxn modelId="{0F73913C-719B-49FA-9C50-8C2572AA4E3E}" type="presParOf" srcId="{6819B502-05CE-4502-A2DA-153B40B39A93}" destId="{F730849A-5A42-4E41-83C8-4616C6147DA6}" srcOrd="1" destOrd="0" presId="urn:microsoft.com/office/officeart/2005/8/layout/hierarchy3"/>
    <dgm:cxn modelId="{4C50EB41-4BF8-491B-96B2-B5BE275F9337}" type="presParOf" srcId="{80E2A422-1276-4D2D-8A35-E02E2C11A9C2}" destId="{F4E02D5A-5693-43A6-BA4D-0C84F4BC5611}" srcOrd="3" destOrd="0" presId="urn:microsoft.com/office/officeart/2005/8/layout/hierarchy3"/>
    <dgm:cxn modelId="{D7F7C7C6-D02A-437A-853C-623EF17792CF}" type="presParOf" srcId="{F4E02D5A-5693-43A6-BA4D-0C84F4BC5611}" destId="{1CA0573E-6F5D-4CCD-A503-4CB4C99713CE}" srcOrd="0" destOrd="0" presId="urn:microsoft.com/office/officeart/2005/8/layout/hierarchy3"/>
    <dgm:cxn modelId="{A22BD92D-94C8-40A0-8E97-2F1B2AC9BFB3}" type="presParOf" srcId="{1CA0573E-6F5D-4CCD-A503-4CB4C99713CE}" destId="{A64094F3-4AC5-4E62-99F0-DA6E4863B3DF}" srcOrd="0" destOrd="0" presId="urn:microsoft.com/office/officeart/2005/8/layout/hierarchy3"/>
    <dgm:cxn modelId="{B5ED213E-318F-4A22-9F8E-A7CE5D768A91}" type="presParOf" srcId="{1CA0573E-6F5D-4CCD-A503-4CB4C99713CE}" destId="{51666367-09A1-46EE-8FA2-5D1757269A2E}" srcOrd="1" destOrd="0" presId="urn:microsoft.com/office/officeart/2005/8/layout/hierarchy3"/>
    <dgm:cxn modelId="{CD1F4090-9BB0-4A16-A573-3B5B7A70873A}" type="presParOf" srcId="{F4E02D5A-5693-43A6-BA4D-0C84F4BC5611}" destId="{3B3F84AE-827B-4867-8847-68CAD2529BC9}" srcOrd="1" destOrd="0" presId="urn:microsoft.com/office/officeart/2005/8/layout/hierarchy3"/>
    <dgm:cxn modelId="{40808ECA-CF0F-4E8B-B3C5-C68360BA196A}" type="presParOf" srcId="{3B3F84AE-827B-4867-8847-68CAD2529BC9}" destId="{64C608FD-4AC4-47CD-A151-67890E97BF59}" srcOrd="0" destOrd="0" presId="urn:microsoft.com/office/officeart/2005/8/layout/hierarchy3"/>
    <dgm:cxn modelId="{386E2B16-1A1E-4450-BBD6-DC9B246C1F72}" type="presParOf" srcId="{3B3F84AE-827B-4867-8847-68CAD2529BC9}" destId="{04A517B1-E2F5-42BD-98D7-F0DCF7B04A6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0B52B4-B6C0-4A2A-BEAE-B2466C04373B}" type="doc">
      <dgm:prSet loTypeId="urn:microsoft.com/office/officeart/2005/8/layout/vList6" loCatId="list" qsTypeId="urn:microsoft.com/office/officeart/2005/8/quickstyle/simple1" qsCatId="simple" csTypeId="urn:microsoft.com/office/officeart/2005/8/colors/accent5_5" csCatId="accent5" phldr="1"/>
      <dgm:spPr/>
      <dgm:t>
        <a:bodyPr/>
        <a:lstStyle/>
        <a:p>
          <a:endParaRPr lang="el-GR"/>
        </a:p>
      </dgm:t>
    </dgm:pt>
    <dgm:pt modelId="{423F9FAC-2D4E-4356-AD5A-B03BBDAB519D}">
      <dgm:prSet phldrT="[Κείμενο]" custT="1"/>
      <dgm:spPr/>
      <dgm:t>
        <a:bodyPr/>
        <a:lstStyle/>
        <a:p>
          <a:pPr marL="182563" indent="0" algn="l">
            <a:lnSpc>
              <a:spcPct val="120000"/>
            </a:lnSpc>
          </a:pPr>
          <a:r>
            <a:rPr lang="el-GR" sz="2000" b="1" u="sng" dirty="0"/>
            <a:t>Συνοπτική ανάλυση σκοπιμότητας – βιωσιμότητας</a:t>
          </a:r>
          <a:r>
            <a:rPr lang="el-GR" sz="2000" u="sng" dirty="0"/>
            <a:t>  </a:t>
          </a:r>
        </a:p>
        <a:p>
          <a:pPr marL="182563" indent="0" algn="l">
            <a:lnSpc>
              <a:spcPct val="120000"/>
            </a:lnSpc>
          </a:pPr>
          <a:r>
            <a:rPr lang="el-GR" sz="2000" dirty="0">
              <a:solidFill>
                <a:schemeClr val="bg1"/>
              </a:solidFill>
            </a:rPr>
            <a:t>ανά </a:t>
          </a:r>
          <a:r>
            <a:rPr lang="el-GR" sz="2000" b="1" dirty="0">
              <a:solidFill>
                <a:schemeClr val="bg1"/>
              </a:solidFill>
            </a:rPr>
            <a:t>Περιφερειακή Ενότητα </a:t>
          </a:r>
        </a:p>
        <a:p>
          <a:pPr marL="630238" indent="-447675" algn="l">
            <a:lnSpc>
              <a:spcPct val="120000"/>
            </a:lnSpc>
          </a:pPr>
          <a:r>
            <a:rPr lang="el-GR" sz="2000" dirty="0"/>
            <a:t>    √ </a:t>
          </a:r>
          <a:r>
            <a:rPr lang="el-GR" sz="2000" dirty="0" err="1"/>
            <a:t>κοινωνικο</a:t>
          </a:r>
          <a:r>
            <a:rPr lang="el-GR" sz="2000" dirty="0"/>
            <a:t>-οικονομική ταυτότητα, δίκτυα και   υποδομές  </a:t>
          </a:r>
          <a:r>
            <a:rPr lang="el-GR" sz="2000" dirty="0" err="1"/>
            <a:t>κ.λπ</a:t>
          </a:r>
          <a:endParaRPr lang="el-GR" sz="2000" dirty="0"/>
        </a:p>
        <a:p>
          <a:pPr marL="357188" indent="-174625" algn="l">
            <a:lnSpc>
              <a:spcPct val="120000"/>
            </a:lnSpc>
            <a:tabLst>
              <a:tab pos="265113" algn="l"/>
            </a:tabLst>
          </a:pPr>
          <a:r>
            <a:rPr lang="el-GR" sz="2000" dirty="0"/>
            <a:t>    √  δυνητική ζήτηση</a:t>
          </a:r>
        </a:p>
      </dgm:t>
    </dgm:pt>
    <dgm:pt modelId="{E4DB6D79-73C4-475A-A3BE-44C6B92BE2B3}" type="parTrans" cxnId="{BA920C29-1A09-48D3-9386-1E7D478419C8}">
      <dgm:prSet/>
      <dgm:spPr/>
      <dgm:t>
        <a:bodyPr/>
        <a:lstStyle/>
        <a:p>
          <a:endParaRPr lang="el-GR"/>
        </a:p>
      </dgm:t>
    </dgm:pt>
    <dgm:pt modelId="{9D2BD69A-5FB4-4E2B-99CE-490E320CDFBE}" type="sibTrans" cxnId="{BA920C29-1A09-48D3-9386-1E7D478419C8}">
      <dgm:prSet/>
      <dgm:spPr/>
      <dgm:t>
        <a:bodyPr/>
        <a:lstStyle/>
        <a:p>
          <a:endParaRPr lang="el-GR"/>
        </a:p>
      </dgm:t>
    </dgm:pt>
    <dgm:pt modelId="{DA943D25-1501-48BA-9D00-CCAAB56C8B32}">
      <dgm:prSet phldrT="[Κείμενο]" custT="1"/>
      <dgm:spPr/>
      <dgm:t>
        <a:bodyPr/>
        <a:lstStyle/>
        <a:p>
          <a:pPr marL="182563" indent="0" algn="l"/>
          <a:r>
            <a:rPr lang="el-GR" sz="2000" b="1" u="sng" dirty="0" err="1">
              <a:solidFill>
                <a:schemeClr val="accent5">
                  <a:lumMod val="75000"/>
                </a:schemeClr>
              </a:solidFill>
            </a:rPr>
            <a:t>Στοχευμένη</a:t>
          </a:r>
          <a:r>
            <a:rPr lang="el-GR" sz="2000" b="1" u="sng" dirty="0">
              <a:solidFill>
                <a:schemeClr val="accent5">
                  <a:lumMod val="75000"/>
                </a:schemeClr>
              </a:solidFill>
            </a:rPr>
            <a:t> επαναξιολόγηση : </a:t>
          </a:r>
        </a:p>
        <a:p>
          <a:pPr marL="182563" indent="0" algn="l"/>
          <a:r>
            <a:rPr lang="el-GR" sz="2000" dirty="0">
              <a:solidFill>
                <a:schemeClr val="accent5">
                  <a:lumMod val="75000"/>
                </a:schemeClr>
              </a:solidFill>
            </a:rPr>
            <a:t>Ανάλυση των ποιοτικών &amp; αναπτυξιακών χαρακτηριστικών (πυκνότητα, χαρακτηριστικά επιχειρήσεων, καθεστώς ιδιοκτησίας κ.λπ.)</a:t>
          </a:r>
        </a:p>
      </dgm:t>
    </dgm:pt>
    <dgm:pt modelId="{906ADF41-5EFC-4F19-8B84-5F26D25989E7}" type="parTrans" cxnId="{331ACC7C-FC12-4C26-956D-0AD5DF863EC9}">
      <dgm:prSet/>
      <dgm:spPr/>
      <dgm:t>
        <a:bodyPr/>
        <a:lstStyle/>
        <a:p>
          <a:endParaRPr lang="el-GR"/>
        </a:p>
      </dgm:t>
    </dgm:pt>
    <dgm:pt modelId="{A9B29B45-FCB3-402B-BE90-54009FAE9EDA}" type="sibTrans" cxnId="{331ACC7C-FC12-4C26-956D-0AD5DF863EC9}">
      <dgm:prSet/>
      <dgm:spPr/>
      <dgm:t>
        <a:bodyPr/>
        <a:lstStyle/>
        <a:p>
          <a:endParaRPr lang="el-GR"/>
        </a:p>
      </dgm:t>
    </dgm:pt>
    <dgm:pt modelId="{96DF3769-140A-4106-872A-2A4C6A6A48C8}">
      <dgm:prSet phldrT="[Κείμενο]" custT="1"/>
      <dgm:spPr/>
      <dgm:t>
        <a:bodyPr/>
        <a:lstStyle/>
        <a:p>
          <a:pPr marL="171450" indent="0" rtl="0"/>
          <a:endParaRPr lang="el-GR" sz="1600" dirty="0"/>
        </a:p>
      </dgm:t>
    </dgm:pt>
    <dgm:pt modelId="{4E614020-9816-465C-BCDE-48881E327703}" type="parTrans" cxnId="{6D7B8D2C-4F24-4660-AE23-7BA8F094B285}">
      <dgm:prSet/>
      <dgm:spPr/>
      <dgm:t>
        <a:bodyPr/>
        <a:lstStyle/>
        <a:p>
          <a:endParaRPr lang="el-GR"/>
        </a:p>
      </dgm:t>
    </dgm:pt>
    <dgm:pt modelId="{6834C8D7-49D2-43E0-BE6E-EEAF9694B700}" type="sibTrans" cxnId="{6D7B8D2C-4F24-4660-AE23-7BA8F094B285}">
      <dgm:prSet/>
      <dgm:spPr/>
      <dgm:t>
        <a:bodyPr/>
        <a:lstStyle/>
        <a:p>
          <a:endParaRPr lang="el-GR"/>
        </a:p>
      </dgm:t>
    </dgm:pt>
    <dgm:pt modelId="{B295B9D7-17F8-407B-99FA-D80120B3EC79}">
      <dgm:prSet custT="1"/>
      <dgm:spPr/>
      <dgm:t>
        <a:bodyPr/>
        <a:lstStyle/>
        <a:p>
          <a:pPr marL="182563" indent="0" algn="l"/>
          <a:r>
            <a:rPr lang="el-GR" sz="2000" b="1" dirty="0">
              <a:solidFill>
                <a:schemeClr val="accent5">
                  <a:lumMod val="75000"/>
                </a:schemeClr>
              </a:solidFill>
            </a:rPr>
            <a:t>Αξιολόγηση αποτελεσμάτων διαβούλευσης με τους </a:t>
          </a:r>
          <a:r>
            <a:rPr lang="el-GR" sz="2000" b="1" dirty="0" err="1">
              <a:solidFill>
                <a:schemeClr val="accent5">
                  <a:lumMod val="75000"/>
                </a:schemeClr>
              </a:solidFill>
            </a:rPr>
            <a:t>επικεντρικούς</a:t>
          </a:r>
          <a:r>
            <a:rPr lang="el-GR" sz="2000" b="1" dirty="0">
              <a:solidFill>
                <a:schemeClr val="accent5">
                  <a:lumMod val="75000"/>
                </a:schemeClr>
              </a:solidFill>
            </a:rPr>
            <a:t> φορείς άμεσου ενδιαφέροντος</a:t>
          </a:r>
        </a:p>
      </dgm:t>
    </dgm:pt>
    <dgm:pt modelId="{6AD436D4-EE08-467F-A0BC-665EC69479F4}" type="parTrans" cxnId="{80B8D426-259C-4C26-A668-8233CD7FDE8A}">
      <dgm:prSet/>
      <dgm:spPr/>
      <dgm:t>
        <a:bodyPr/>
        <a:lstStyle/>
        <a:p>
          <a:endParaRPr lang="el-GR"/>
        </a:p>
      </dgm:t>
    </dgm:pt>
    <dgm:pt modelId="{1F8B477A-2EE7-40F7-9EA7-365C672C282C}" type="sibTrans" cxnId="{80B8D426-259C-4C26-A668-8233CD7FDE8A}">
      <dgm:prSet/>
      <dgm:spPr/>
      <dgm:t>
        <a:bodyPr/>
        <a:lstStyle/>
        <a:p>
          <a:endParaRPr lang="el-GR"/>
        </a:p>
      </dgm:t>
    </dgm:pt>
    <dgm:pt modelId="{224D9E55-BDDE-4BE2-9035-DE4AED7F938E}" type="pres">
      <dgm:prSet presAssocID="{870B52B4-B6C0-4A2A-BEAE-B2466C04373B}" presName="Name0" presStyleCnt="0">
        <dgm:presLayoutVars>
          <dgm:dir/>
          <dgm:animLvl val="lvl"/>
          <dgm:resizeHandles/>
        </dgm:presLayoutVars>
      </dgm:prSet>
      <dgm:spPr/>
      <dgm:t>
        <a:bodyPr/>
        <a:lstStyle/>
        <a:p>
          <a:endParaRPr lang="el-GR"/>
        </a:p>
      </dgm:t>
    </dgm:pt>
    <dgm:pt modelId="{4F33BA59-6868-48A9-A250-8E0430529778}" type="pres">
      <dgm:prSet presAssocID="{423F9FAC-2D4E-4356-AD5A-B03BBDAB519D}" presName="linNode" presStyleCnt="0"/>
      <dgm:spPr/>
    </dgm:pt>
    <dgm:pt modelId="{ED31FA47-2093-45A9-B2EF-2EC13BAEFF34}" type="pres">
      <dgm:prSet presAssocID="{423F9FAC-2D4E-4356-AD5A-B03BBDAB519D}" presName="parentShp" presStyleLbl="node1" presStyleIdx="0" presStyleCnt="3" custScaleX="184630" custScaleY="158359" custLinFactNeighborX="-7457" custLinFactNeighborY="13469">
        <dgm:presLayoutVars>
          <dgm:bulletEnabled val="1"/>
        </dgm:presLayoutVars>
      </dgm:prSet>
      <dgm:spPr/>
      <dgm:t>
        <a:bodyPr/>
        <a:lstStyle/>
        <a:p>
          <a:endParaRPr lang="el-GR"/>
        </a:p>
      </dgm:t>
    </dgm:pt>
    <dgm:pt modelId="{9D5F88DA-5CE0-4206-9AC6-1406A4233759}" type="pres">
      <dgm:prSet presAssocID="{423F9FAC-2D4E-4356-AD5A-B03BBDAB519D}" presName="childShp" presStyleLbl="bgAccFollowNode1" presStyleIdx="0" presStyleCnt="3" custScaleX="28829" custScaleY="125827" custLinFactY="45097" custLinFactNeighborX="-7218" custLinFactNeighborY="100000">
        <dgm:presLayoutVars>
          <dgm:bulletEnabled val="1"/>
        </dgm:presLayoutVars>
      </dgm:prSet>
      <dgm:spPr/>
      <dgm:t>
        <a:bodyPr/>
        <a:lstStyle/>
        <a:p>
          <a:endParaRPr lang="el-GR"/>
        </a:p>
      </dgm:t>
    </dgm:pt>
    <dgm:pt modelId="{5E853709-2058-4CA3-89F9-A012B0743DC6}" type="pres">
      <dgm:prSet presAssocID="{9D2BD69A-5FB4-4E2B-99CE-490E320CDFBE}" presName="spacing" presStyleCnt="0"/>
      <dgm:spPr/>
    </dgm:pt>
    <dgm:pt modelId="{1AE0D6EC-0775-43B3-B596-54EC58141D6E}" type="pres">
      <dgm:prSet presAssocID="{DA943D25-1501-48BA-9D00-CCAAB56C8B32}" presName="linNode" presStyleCnt="0"/>
      <dgm:spPr/>
    </dgm:pt>
    <dgm:pt modelId="{76BE6E87-B29D-49DD-82F5-1837EA293ACD}" type="pres">
      <dgm:prSet presAssocID="{DA943D25-1501-48BA-9D00-CCAAB56C8B32}" presName="parentShp" presStyleLbl="node1" presStyleIdx="1" presStyleCnt="3" custScaleX="392867" custScaleY="131791" custLinFactNeighborX="-185" custLinFactNeighborY="13064">
        <dgm:presLayoutVars>
          <dgm:bulletEnabled val="1"/>
        </dgm:presLayoutVars>
      </dgm:prSet>
      <dgm:spPr/>
      <dgm:t>
        <a:bodyPr/>
        <a:lstStyle/>
        <a:p>
          <a:endParaRPr lang="el-GR"/>
        </a:p>
      </dgm:t>
    </dgm:pt>
    <dgm:pt modelId="{5AB85B50-5088-4D51-9531-59C1128CA96B}" type="pres">
      <dgm:prSet presAssocID="{DA943D25-1501-48BA-9D00-CCAAB56C8B32}" presName="childShp" presStyleLbl="bgAccFollowNode1" presStyleIdx="1" presStyleCnt="3" custScaleX="94389" custLinFactY="100000" custLinFactNeighborX="11115" custLinFactNeighborY="110658">
        <dgm:presLayoutVars>
          <dgm:bulletEnabled val="1"/>
        </dgm:presLayoutVars>
      </dgm:prSet>
      <dgm:spPr>
        <a:noFill/>
        <a:ln>
          <a:noFill/>
        </a:ln>
      </dgm:spPr>
    </dgm:pt>
    <dgm:pt modelId="{1E7191B4-078A-4657-BB82-A7516C716D6B}" type="pres">
      <dgm:prSet presAssocID="{A9B29B45-FCB3-402B-BE90-54009FAE9EDA}" presName="spacing" presStyleCnt="0"/>
      <dgm:spPr/>
    </dgm:pt>
    <dgm:pt modelId="{BDBADC5B-6865-4392-B8D2-7BC1B5937CDB}" type="pres">
      <dgm:prSet presAssocID="{B295B9D7-17F8-407B-99FA-D80120B3EC79}" presName="linNode" presStyleCnt="0"/>
      <dgm:spPr/>
    </dgm:pt>
    <dgm:pt modelId="{CB3708B8-92C4-41C4-9DEE-5613354D6A6A}" type="pres">
      <dgm:prSet presAssocID="{B295B9D7-17F8-407B-99FA-D80120B3EC79}" presName="parentShp" presStyleLbl="node1" presStyleIdx="2" presStyleCnt="3" custScaleX="406041" custScaleY="73421" custLinFactNeighborX="-2268" custLinFactNeighborY="6040">
        <dgm:presLayoutVars>
          <dgm:bulletEnabled val="1"/>
        </dgm:presLayoutVars>
      </dgm:prSet>
      <dgm:spPr/>
      <dgm:t>
        <a:bodyPr/>
        <a:lstStyle/>
        <a:p>
          <a:endParaRPr lang="el-GR"/>
        </a:p>
      </dgm:t>
    </dgm:pt>
    <dgm:pt modelId="{9A49FFC7-21B2-40C6-AAB9-D043EACD0936}" type="pres">
      <dgm:prSet presAssocID="{B295B9D7-17F8-407B-99FA-D80120B3EC79}" presName="childShp" presStyleLbl="bgAccFollowNode1" presStyleIdx="2" presStyleCnt="3">
        <dgm:presLayoutVars>
          <dgm:bulletEnabled val="1"/>
        </dgm:presLayoutVars>
      </dgm:prSet>
      <dgm:spPr>
        <a:noFill/>
        <a:ln>
          <a:noFill/>
        </a:ln>
      </dgm:spPr>
    </dgm:pt>
  </dgm:ptLst>
  <dgm:cxnLst>
    <dgm:cxn modelId="{80B8D426-259C-4C26-A668-8233CD7FDE8A}" srcId="{870B52B4-B6C0-4A2A-BEAE-B2466C04373B}" destId="{B295B9D7-17F8-407B-99FA-D80120B3EC79}" srcOrd="2" destOrd="0" parTransId="{6AD436D4-EE08-467F-A0BC-665EC69479F4}" sibTransId="{1F8B477A-2EE7-40F7-9EA7-365C672C282C}"/>
    <dgm:cxn modelId="{331ACC7C-FC12-4C26-956D-0AD5DF863EC9}" srcId="{870B52B4-B6C0-4A2A-BEAE-B2466C04373B}" destId="{DA943D25-1501-48BA-9D00-CCAAB56C8B32}" srcOrd="1" destOrd="0" parTransId="{906ADF41-5EFC-4F19-8B84-5F26D25989E7}" sibTransId="{A9B29B45-FCB3-402B-BE90-54009FAE9EDA}"/>
    <dgm:cxn modelId="{256ACACD-49D1-48D4-9E60-612DEBABA9C2}" type="presOf" srcId="{423F9FAC-2D4E-4356-AD5A-B03BBDAB519D}" destId="{ED31FA47-2093-45A9-B2EF-2EC13BAEFF34}" srcOrd="0" destOrd="0" presId="urn:microsoft.com/office/officeart/2005/8/layout/vList6"/>
    <dgm:cxn modelId="{BA920C29-1A09-48D3-9386-1E7D478419C8}" srcId="{870B52B4-B6C0-4A2A-BEAE-B2466C04373B}" destId="{423F9FAC-2D4E-4356-AD5A-B03BBDAB519D}" srcOrd="0" destOrd="0" parTransId="{E4DB6D79-73C4-475A-A3BE-44C6B92BE2B3}" sibTransId="{9D2BD69A-5FB4-4E2B-99CE-490E320CDFBE}"/>
    <dgm:cxn modelId="{09CB8EAA-B0D9-4957-8E7A-A950BD33FD82}" type="presOf" srcId="{B295B9D7-17F8-407B-99FA-D80120B3EC79}" destId="{CB3708B8-92C4-41C4-9DEE-5613354D6A6A}" srcOrd="0" destOrd="0" presId="urn:microsoft.com/office/officeart/2005/8/layout/vList6"/>
    <dgm:cxn modelId="{D99A80C5-7DA9-455A-AB02-3E4B69A499AB}" type="presOf" srcId="{96DF3769-140A-4106-872A-2A4C6A6A48C8}" destId="{9D5F88DA-5CE0-4206-9AC6-1406A4233759}" srcOrd="0" destOrd="0" presId="urn:microsoft.com/office/officeart/2005/8/layout/vList6"/>
    <dgm:cxn modelId="{6D7B8D2C-4F24-4660-AE23-7BA8F094B285}" srcId="{423F9FAC-2D4E-4356-AD5A-B03BBDAB519D}" destId="{96DF3769-140A-4106-872A-2A4C6A6A48C8}" srcOrd="0" destOrd="0" parTransId="{4E614020-9816-465C-BCDE-48881E327703}" sibTransId="{6834C8D7-49D2-43E0-BE6E-EEAF9694B700}"/>
    <dgm:cxn modelId="{B6270966-EE9A-42D7-A122-D5FA1C90F79B}" type="presOf" srcId="{DA943D25-1501-48BA-9D00-CCAAB56C8B32}" destId="{76BE6E87-B29D-49DD-82F5-1837EA293ACD}" srcOrd="0" destOrd="0" presId="urn:microsoft.com/office/officeart/2005/8/layout/vList6"/>
    <dgm:cxn modelId="{2DD9904E-3324-4C93-893F-74294084E260}" type="presOf" srcId="{870B52B4-B6C0-4A2A-BEAE-B2466C04373B}" destId="{224D9E55-BDDE-4BE2-9035-DE4AED7F938E}" srcOrd="0" destOrd="0" presId="urn:microsoft.com/office/officeart/2005/8/layout/vList6"/>
    <dgm:cxn modelId="{69DECE0F-ABCB-4ED9-8671-CE8463A870FB}" type="presParOf" srcId="{224D9E55-BDDE-4BE2-9035-DE4AED7F938E}" destId="{4F33BA59-6868-48A9-A250-8E0430529778}" srcOrd="0" destOrd="0" presId="urn:microsoft.com/office/officeart/2005/8/layout/vList6"/>
    <dgm:cxn modelId="{1449F5BD-A769-420E-BCCB-F844370E6FB0}" type="presParOf" srcId="{4F33BA59-6868-48A9-A250-8E0430529778}" destId="{ED31FA47-2093-45A9-B2EF-2EC13BAEFF34}" srcOrd="0" destOrd="0" presId="urn:microsoft.com/office/officeart/2005/8/layout/vList6"/>
    <dgm:cxn modelId="{5456E3C3-48E3-4EEC-8244-3207AFDABD9A}" type="presParOf" srcId="{4F33BA59-6868-48A9-A250-8E0430529778}" destId="{9D5F88DA-5CE0-4206-9AC6-1406A4233759}" srcOrd="1" destOrd="0" presId="urn:microsoft.com/office/officeart/2005/8/layout/vList6"/>
    <dgm:cxn modelId="{47325CCD-7AED-48D5-871F-23F5640443E2}" type="presParOf" srcId="{224D9E55-BDDE-4BE2-9035-DE4AED7F938E}" destId="{5E853709-2058-4CA3-89F9-A012B0743DC6}" srcOrd="1" destOrd="0" presId="urn:microsoft.com/office/officeart/2005/8/layout/vList6"/>
    <dgm:cxn modelId="{D72E17F2-8634-44DC-A5D9-2B16EF26B867}" type="presParOf" srcId="{224D9E55-BDDE-4BE2-9035-DE4AED7F938E}" destId="{1AE0D6EC-0775-43B3-B596-54EC58141D6E}" srcOrd="2" destOrd="0" presId="urn:microsoft.com/office/officeart/2005/8/layout/vList6"/>
    <dgm:cxn modelId="{CE0E98D1-14DA-437C-B846-FB0118976F97}" type="presParOf" srcId="{1AE0D6EC-0775-43B3-B596-54EC58141D6E}" destId="{76BE6E87-B29D-49DD-82F5-1837EA293ACD}" srcOrd="0" destOrd="0" presId="urn:microsoft.com/office/officeart/2005/8/layout/vList6"/>
    <dgm:cxn modelId="{7DE95BF9-9B81-458D-A190-5653903BE4AC}" type="presParOf" srcId="{1AE0D6EC-0775-43B3-B596-54EC58141D6E}" destId="{5AB85B50-5088-4D51-9531-59C1128CA96B}" srcOrd="1" destOrd="0" presId="urn:microsoft.com/office/officeart/2005/8/layout/vList6"/>
    <dgm:cxn modelId="{9315F9DD-E11C-4D1A-96A5-40A4AFC259D3}" type="presParOf" srcId="{224D9E55-BDDE-4BE2-9035-DE4AED7F938E}" destId="{1E7191B4-078A-4657-BB82-A7516C716D6B}" srcOrd="3" destOrd="0" presId="urn:microsoft.com/office/officeart/2005/8/layout/vList6"/>
    <dgm:cxn modelId="{C118BB26-872A-483A-A52A-1379E61561A6}" type="presParOf" srcId="{224D9E55-BDDE-4BE2-9035-DE4AED7F938E}" destId="{BDBADC5B-6865-4392-B8D2-7BC1B5937CDB}" srcOrd="4" destOrd="0" presId="urn:microsoft.com/office/officeart/2005/8/layout/vList6"/>
    <dgm:cxn modelId="{20553FD0-1199-43CE-B225-0EEC6AC130EF}" type="presParOf" srcId="{BDBADC5B-6865-4392-B8D2-7BC1B5937CDB}" destId="{CB3708B8-92C4-41C4-9DEE-5613354D6A6A}" srcOrd="0" destOrd="0" presId="urn:microsoft.com/office/officeart/2005/8/layout/vList6"/>
    <dgm:cxn modelId="{6260DBAD-AAEA-4DCE-AAC0-8DCB28931DB6}" type="presParOf" srcId="{BDBADC5B-6865-4392-B8D2-7BC1B5937CDB}" destId="{9A49FFC7-21B2-40C6-AAB9-D043EACD093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916DFE-C707-4931-BECA-B52D0EDD584B}" type="doc">
      <dgm:prSet loTypeId="urn:microsoft.com/office/officeart/2005/8/layout/vList5" loCatId="list" qsTypeId="urn:microsoft.com/office/officeart/2005/8/quickstyle/simple1" qsCatId="simple" csTypeId="urn:microsoft.com/office/officeart/2005/8/colors/accent5_3" csCatId="accent5" phldr="1"/>
      <dgm:spPr/>
      <dgm:t>
        <a:bodyPr/>
        <a:lstStyle/>
        <a:p>
          <a:endParaRPr lang="el-GR"/>
        </a:p>
      </dgm:t>
    </dgm:pt>
    <dgm:pt modelId="{542E639C-EBCA-49C8-8418-EAF4FF3B5363}">
      <dgm:prSet custT="1"/>
      <dgm:spPr/>
      <dgm:t>
        <a:bodyPr/>
        <a:lstStyle/>
        <a:p>
          <a:pPr rtl="0"/>
          <a:r>
            <a:rPr lang="el-GR" sz="1800" u="sng" dirty="0"/>
            <a:t>Περιγραφή του Αντικειμένου της Επένδυσης</a:t>
          </a:r>
          <a:endParaRPr lang="el-GR" sz="1800" dirty="0"/>
        </a:p>
      </dgm:t>
    </dgm:pt>
    <dgm:pt modelId="{6FDEB7FA-B994-4A32-A5B2-FAE87AC60061}" type="parTrans" cxnId="{99499F5F-5BF9-416B-AC5D-1915FBA647D8}">
      <dgm:prSet/>
      <dgm:spPr/>
      <dgm:t>
        <a:bodyPr/>
        <a:lstStyle/>
        <a:p>
          <a:endParaRPr lang="el-GR" sz="2800"/>
        </a:p>
      </dgm:t>
    </dgm:pt>
    <dgm:pt modelId="{321925CA-AE18-4734-A716-FC34F38CEB1F}" type="sibTrans" cxnId="{99499F5F-5BF9-416B-AC5D-1915FBA647D8}">
      <dgm:prSet/>
      <dgm:spPr/>
      <dgm:t>
        <a:bodyPr/>
        <a:lstStyle/>
        <a:p>
          <a:endParaRPr lang="el-GR" sz="2800"/>
        </a:p>
      </dgm:t>
    </dgm:pt>
    <dgm:pt modelId="{7BCFA4CE-E82F-4348-9D31-D4EAC2C2235A}">
      <dgm:prSet custT="1"/>
      <dgm:spPr/>
      <dgm:t>
        <a:bodyPr/>
        <a:lstStyle/>
        <a:p>
          <a:pPr rtl="0"/>
          <a:r>
            <a:rPr lang="el-GR" sz="1600" dirty="0"/>
            <a:t>Θέση και χρήσεις γης</a:t>
          </a:r>
        </a:p>
      </dgm:t>
    </dgm:pt>
    <dgm:pt modelId="{C530E09E-F3CD-4191-89EF-3062DB703C4C}" type="parTrans" cxnId="{BC164CD5-7F38-441D-B4D0-21CABE82CBB7}">
      <dgm:prSet/>
      <dgm:spPr/>
      <dgm:t>
        <a:bodyPr/>
        <a:lstStyle/>
        <a:p>
          <a:endParaRPr lang="el-GR" sz="2800"/>
        </a:p>
      </dgm:t>
    </dgm:pt>
    <dgm:pt modelId="{7A45FBC4-5011-4CEE-B524-450FA77E285D}" type="sibTrans" cxnId="{BC164CD5-7F38-441D-B4D0-21CABE82CBB7}">
      <dgm:prSet/>
      <dgm:spPr/>
      <dgm:t>
        <a:bodyPr/>
        <a:lstStyle/>
        <a:p>
          <a:endParaRPr lang="el-GR" sz="2800"/>
        </a:p>
      </dgm:t>
    </dgm:pt>
    <dgm:pt modelId="{45965DFF-CBB3-4CC0-9281-B6313F77CEAB}">
      <dgm:prSet custT="1"/>
      <dgm:spPr/>
      <dgm:t>
        <a:bodyPr/>
        <a:lstStyle/>
        <a:p>
          <a:pPr rtl="0"/>
          <a:r>
            <a:rPr lang="el-GR" sz="1600" u="none" dirty="0"/>
            <a:t>Προσβασιμότητα και ειδικά χαρακτηριστικά</a:t>
          </a:r>
        </a:p>
      </dgm:t>
    </dgm:pt>
    <dgm:pt modelId="{2B82B591-7C90-4A45-9C89-77FD4C8DE2F2}" type="parTrans" cxnId="{A76D420C-680D-46CF-AE3C-42ECC00F6241}">
      <dgm:prSet/>
      <dgm:spPr/>
      <dgm:t>
        <a:bodyPr/>
        <a:lstStyle/>
        <a:p>
          <a:endParaRPr lang="el-GR" sz="2800"/>
        </a:p>
      </dgm:t>
    </dgm:pt>
    <dgm:pt modelId="{7FCCA7BD-4896-4C6C-AC60-6A3EA7338C8A}" type="sibTrans" cxnId="{A76D420C-680D-46CF-AE3C-42ECC00F6241}">
      <dgm:prSet/>
      <dgm:spPr/>
      <dgm:t>
        <a:bodyPr/>
        <a:lstStyle/>
        <a:p>
          <a:endParaRPr lang="el-GR" sz="2800"/>
        </a:p>
      </dgm:t>
    </dgm:pt>
    <dgm:pt modelId="{E7515ABF-EDB2-494B-8C95-BB4091D1759B}">
      <dgm:prSet custT="1"/>
      <dgm:spPr/>
      <dgm:t>
        <a:bodyPr/>
        <a:lstStyle/>
        <a:p>
          <a:pPr rtl="0"/>
          <a:r>
            <a:rPr lang="el-GR" sz="1800" u="sng"/>
            <a:t>Προβλεπόμενα Τεχνικά Μεγέθη Πολεοδόμησης  ΕΠ</a:t>
          </a:r>
          <a:endParaRPr lang="el-GR" sz="1800"/>
        </a:p>
      </dgm:t>
    </dgm:pt>
    <dgm:pt modelId="{4BB16AF9-96E1-4B54-AB83-4DA3B65332BB}" type="parTrans" cxnId="{202DF50F-5089-4F44-9F7F-15C8EBD047A4}">
      <dgm:prSet/>
      <dgm:spPr/>
      <dgm:t>
        <a:bodyPr/>
        <a:lstStyle/>
        <a:p>
          <a:endParaRPr lang="el-GR" sz="2800"/>
        </a:p>
      </dgm:t>
    </dgm:pt>
    <dgm:pt modelId="{9649C485-22E6-4DD9-AC5A-305430C46E95}" type="sibTrans" cxnId="{202DF50F-5089-4F44-9F7F-15C8EBD047A4}">
      <dgm:prSet/>
      <dgm:spPr/>
      <dgm:t>
        <a:bodyPr/>
        <a:lstStyle/>
        <a:p>
          <a:endParaRPr lang="el-GR" sz="2800"/>
        </a:p>
      </dgm:t>
    </dgm:pt>
    <dgm:pt modelId="{83FD7B88-6381-4108-9896-36F6CBBB3EF2}">
      <dgm:prSet custT="1"/>
      <dgm:spPr/>
      <dgm:t>
        <a:bodyPr/>
        <a:lstStyle/>
        <a:p>
          <a:pPr rtl="0"/>
          <a:r>
            <a:rPr lang="el-GR" sz="1800" u="sng" dirty="0"/>
            <a:t>Εναλλακτικά Σενάρια μετοχικής σύνθεσης του Φορέα Ε.ΑΝ.Ε.Π.</a:t>
          </a:r>
          <a:endParaRPr lang="el-GR" sz="1800" dirty="0"/>
        </a:p>
      </dgm:t>
    </dgm:pt>
    <dgm:pt modelId="{6E1076FE-7F6E-416A-BE0D-0F817F655E8D}" type="parTrans" cxnId="{BBC538B7-A697-4FC0-B263-7764E083D55D}">
      <dgm:prSet/>
      <dgm:spPr/>
      <dgm:t>
        <a:bodyPr/>
        <a:lstStyle/>
        <a:p>
          <a:endParaRPr lang="el-GR" sz="2800"/>
        </a:p>
      </dgm:t>
    </dgm:pt>
    <dgm:pt modelId="{4099B022-BF70-4045-A548-5F887D289AD4}" type="sibTrans" cxnId="{BBC538B7-A697-4FC0-B263-7764E083D55D}">
      <dgm:prSet/>
      <dgm:spPr/>
      <dgm:t>
        <a:bodyPr/>
        <a:lstStyle/>
        <a:p>
          <a:endParaRPr lang="el-GR" sz="2800"/>
        </a:p>
      </dgm:t>
    </dgm:pt>
    <dgm:pt modelId="{01F67752-4232-4A7B-9CA8-1D781C65E724}">
      <dgm:prSet custT="1"/>
      <dgm:spPr/>
      <dgm:t>
        <a:bodyPr/>
        <a:lstStyle/>
        <a:p>
          <a:pPr rtl="0"/>
          <a:r>
            <a:rPr lang="el-GR" sz="1800" u="sng"/>
            <a:t>Διάγραμμα ροής &amp; ενεργειών για την αδειοδότηση και υλοποίηση ΕΠ/ΕΠΕ</a:t>
          </a:r>
          <a:endParaRPr lang="el-GR" sz="1800"/>
        </a:p>
      </dgm:t>
    </dgm:pt>
    <dgm:pt modelId="{F69A229F-E100-408A-8C8A-814FBAE2791A}" type="parTrans" cxnId="{EAD9FB0A-09D4-449D-B6A4-0EBB267A0F82}">
      <dgm:prSet/>
      <dgm:spPr/>
      <dgm:t>
        <a:bodyPr/>
        <a:lstStyle/>
        <a:p>
          <a:endParaRPr lang="el-GR" sz="2800"/>
        </a:p>
      </dgm:t>
    </dgm:pt>
    <dgm:pt modelId="{0230D3AC-E399-4D0C-BC14-928FEDBA9D10}" type="sibTrans" cxnId="{EAD9FB0A-09D4-449D-B6A4-0EBB267A0F82}">
      <dgm:prSet/>
      <dgm:spPr/>
      <dgm:t>
        <a:bodyPr/>
        <a:lstStyle/>
        <a:p>
          <a:endParaRPr lang="el-GR" sz="2800"/>
        </a:p>
      </dgm:t>
    </dgm:pt>
    <dgm:pt modelId="{69732119-5B60-4DEF-89DC-E403E89432A2}">
      <dgm:prSet custT="1"/>
      <dgm:spPr/>
      <dgm:t>
        <a:bodyPr/>
        <a:lstStyle/>
        <a:p>
          <a:pPr rtl="0"/>
          <a:r>
            <a:rPr lang="el-GR" sz="1800" u="sng"/>
            <a:t>Συνθήκες Αγοράς</a:t>
          </a:r>
          <a:endParaRPr lang="el-GR" sz="1800"/>
        </a:p>
      </dgm:t>
    </dgm:pt>
    <dgm:pt modelId="{2D603C80-B917-4993-AD1A-A68860B8DCCD}" type="parTrans" cxnId="{42577C6C-1020-4FF2-AD61-6F8B6CA3C9F4}">
      <dgm:prSet/>
      <dgm:spPr/>
      <dgm:t>
        <a:bodyPr/>
        <a:lstStyle/>
        <a:p>
          <a:endParaRPr lang="el-GR" sz="2800"/>
        </a:p>
      </dgm:t>
    </dgm:pt>
    <dgm:pt modelId="{F8B4AA5D-D910-4CD1-8409-3BD2A038507C}" type="sibTrans" cxnId="{42577C6C-1020-4FF2-AD61-6F8B6CA3C9F4}">
      <dgm:prSet/>
      <dgm:spPr/>
      <dgm:t>
        <a:bodyPr/>
        <a:lstStyle/>
        <a:p>
          <a:endParaRPr lang="el-GR" sz="2800"/>
        </a:p>
      </dgm:t>
    </dgm:pt>
    <dgm:pt modelId="{FC535C33-DAFA-489B-B5E1-9847A4CB147E}">
      <dgm:prSet custT="1"/>
      <dgm:spPr/>
      <dgm:t>
        <a:bodyPr/>
        <a:lstStyle/>
        <a:p>
          <a:pPr rtl="0"/>
          <a:r>
            <a:rPr lang="el-GR" sz="1600" u="none" dirty="0"/>
            <a:t>Διάρθρωση Επιχειρηματικότητας</a:t>
          </a:r>
        </a:p>
      </dgm:t>
    </dgm:pt>
    <dgm:pt modelId="{C13C7F94-7D6E-4A29-9B6C-C18A8BE67D84}" type="parTrans" cxnId="{5947F1F4-420B-47D8-BE1D-B7D8C82DC3D3}">
      <dgm:prSet/>
      <dgm:spPr/>
      <dgm:t>
        <a:bodyPr/>
        <a:lstStyle/>
        <a:p>
          <a:endParaRPr lang="el-GR" sz="2800"/>
        </a:p>
      </dgm:t>
    </dgm:pt>
    <dgm:pt modelId="{8711113B-5BE0-40C1-9CDB-DFE892A4F6C3}" type="sibTrans" cxnId="{5947F1F4-420B-47D8-BE1D-B7D8C82DC3D3}">
      <dgm:prSet/>
      <dgm:spPr/>
      <dgm:t>
        <a:bodyPr/>
        <a:lstStyle/>
        <a:p>
          <a:endParaRPr lang="el-GR" sz="2800"/>
        </a:p>
      </dgm:t>
    </dgm:pt>
    <dgm:pt modelId="{86379D3C-E5ED-4A29-836E-21A31E5A0A88}">
      <dgm:prSet custT="1"/>
      <dgm:spPr/>
      <dgm:t>
        <a:bodyPr/>
        <a:lstStyle/>
        <a:p>
          <a:pPr rtl="0"/>
          <a:r>
            <a:rPr lang="el-GR" sz="1600" u="none"/>
            <a:t>Μέγιστη δυναμικότητα Ε.Π.- Δυνητική ζήτηση ανάπτυξης</a:t>
          </a:r>
        </a:p>
      </dgm:t>
    </dgm:pt>
    <dgm:pt modelId="{BEAC3D71-2E78-4EA0-BA98-0F4A1C8E7223}" type="parTrans" cxnId="{1B7E4C1D-5579-484B-8E19-4612B19381AA}">
      <dgm:prSet/>
      <dgm:spPr/>
      <dgm:t>
        <a:bodyPr/>
        <a:lstStyle/>
        <a:p>
          <a:endParaRPr lang="el-GR" sz="2800"/>
        </a:p>
      </dgm:t>
    </dgm:pt>
    <dgm:pt modelId="{92D4AA94-1B8A-44CB-9588-1069C61716B6}" type="sibTrans" cxnId="{1B7E4C1D-5579-484B-8E19-4612B19381AA}">
      <dgm:prSet/>
      <dgm:spPr/>
      <dgm:t>
        <a:bodyPr/>
        <a:lstStyle/>
        <a:p>
          <a:endParaRPr lang="el-GR" sz="2800"/>
        </a:p>
      </dgm:t>
    </dgm:pt>
    <dgm:pt modelId="{5F826A68-4A38-4D85-8DA7-AAA79DCB2D20}">
      <dgm:prSet custT="1"/>
      <dgm:spPr/>
      <dgm:t>
        <a:bodyPr/>
        <a:lstStyle/>
        <a:p>
          <a:pPr rtl="0"/>
          <a:r>
            <a:rPr lang="el-GR" sz="1800" u="sng" dirty="0"/>
            <a:t>Ανάλυση  Δαπανών – Κόστος Επένδυσης</a:t>
          </a:r>
          <a:endParaRPr lang="el-GR" sz="1800" dirty="0"/>
        </a:p>
      </dgm:t>
    </dgm:pt>
    <dgm:pt modelId="{F9239B7E-86FC-4A57-AC94-5D2CB20FE206}" type="parTrans" cxnId="{D54BD0D8-1224-4207-A788-161EFD8B45A1}">
      <dgm:prSet/>
      <dgm:spPr/>
      <dgm:t>
        <a:bodyPr/>
        <a:lstStyle/>
        <a:p>
          <a:endParaRPr lang="el-GR" sz="2800"/>
        </a:p>
      </dgm:t>
    </dgm:pt>
    <dgm:pt modelId="{30634E94-5328-448D-8936-90A82C6ED8F5}" type="sibTrans" cxnId="{D54BD0D8-1224-4207-A788-161EFD8B45A1}">
      <dgm:prSet/>
      <dgm:spPr/>
      <dgm:t>
        <a:bodyPr/>
        <a:lstStyle/>
        <a:p>
          <a:endParaRPr lang="el-GR" sz="2800"/>
        </a:p>
      </dgm:t>
    </dgm:pt>
    <dgm:pt modelId="{F245D01A-7A91-40F1-BBE8-957FD6FDC370}">
      <dgm:prSet custT="1"/>
      <dgm:spPr/>
      <dgm:t>
        <a:bodyPr/>
        <a:lstStyle/>
        <a:p>
          <a:pPr rtl="0"/>
          <a:r>
            <a:rPr lang="el-GR" sz="1600" u="none" dirty="0"/>
            <a:t>Κόστος Επένδυσης</a:t>
          </a:r>
        </a:p>
      </dgm:t>
    </dgm:pt>
    <dgm:pt modelId="{A1236112-54F0-42A9-B624-F94B9B949CBE}" type="parTrans" cxnId="{72451954-A02D-4C59-B44A-269980936F70}">
      <dgm:prSet/>
      <dgm:spPr/>
      <dgm:t>
        <a:bodyPr/>
        <a:lstStyle/>
        <a:p>
          <a:endParaRPr lang="el-GR" sz="2800"/>
        </a:p>
      </dgm:t>
    </dgm:pt>
    <dgm:pt modelId="{56149CA8-4380-48DA-A598-ECA229394C69}" type="sibTrans" cxnId="{72451954-A02D-4C59-B44A-269980936F70}">
      <dgm:prSet/>
      <dgm:spPr/>
      <dgm:t>
        <a:bodyPr/>
        <a:lstStyle/>
        <a:p>
          <a:endParaRPr lang="el-GR" sz="2800"/>
        </a:p>
      </dgm:t>
    </dgm:pt>
    <dgm:pt modelId="{4A32CD24-1DF9-46DB-B850-C91D55A146D0}">
      <dgm:prSet custT="1"/>
      <dgm:spPr/>
      <dgm:t>
        <a:bodyPr/>
        <a:lstStyle/>
        <a:p>
          <a:pPr rtl="0"/>
          <a:r>
            <a:rPr lang="el-GR" sz="1600" u="none" dirty="0"/>
            <a:t>Δυνητικές πηγές χρηματοδότησης</a:t>
          </a:r>
        </a:p>
      </dgm:t>
    </dgm:pt>
    <dgm:pt modelId="{E71D719D-CFBC-4EA2-A7D6-D9B8110CA342}" type="parTrans" cxnId="{FA55E015-2A07-42F0-9233-486D359E6CDA}">
      <dgm:prSet/>
      <dgm:spPr/>
      <dgm:t>
        <a:bodyPr/>
        <a:lstStyle/>
        <a:p>
          <a:endParaRPr lang="el-GR" sz="2800"/>
        </a:p>
      </dgm:t>
    </dgm:pt>
    <dgm:pt modelId="{64F0C7D4-F02C-46AC-B4BF-8048DC8E1D29}" type="sibTrans" cxnId="{FA55E015-2A07-42F0-9233-486D359E6CDA}">
      <dgm:prSet/>
      <dgm:spPr/>
      <dgm:t>
        <a:bodyPr/>
        <a:lstStyle/>
        <a:p>
          <a:endParaRPr lang="el-GR" sz="2800"/>
        </a:p>
      </dgm:t>
    </dgm:pt>
    <dgm:pt modelId="{D4515BA1-7085-44F2-9275-8804F0CBD42D}">
      <dgm:prSet custT="1"/>
      <dgm:spPr/>
      <dgm:t>
        <a:bodyPr/>
        <a:lstStyle/>
        <a:p>
          <a:pPr rtl="0"/>
          <a:r>
            <a:rPr lang="el-GR" sz="1600" u="none" dirty="0"/>
            <a:t>Χρονοδιάγραμμα υλοποίησης</a:t>
          </a:r>
        </a:p>
      </dgm:t>
    </dgm:pt>
    <dgm:pt modelId="{103842EB-75F2-4AA3-A0C4-048748D1BF32}" type="parTrans" cxnId="{75C9256C-2E6C-4E8D-8D0B-4CBA39054502}">
      <dgm:prSet/>
      <dgm:spPr/>
      <dgm:t>
        <a:bodyPr/>
        <a:lstStyle/>
        <a:p>
          <a:endParaRPr lang="el-GR" sz="2800"/>
        </a:p>
      </dgm:t>
    </dgm:pt>
    <dgm:pt modelId="{1CB912B1-6322-4168-83E7-70C6DECD4E2C}" type="sibTrans" cxnId="{75C9256C-2E6C-4E8D-8D0B-4CBA39054502}">
      <dgm:prSet/>
      <dgm:spPr/>
      <dgm:t>
        <a:bodyPr/>
        <a:lstStyle/>
        <a:p>
          <a:endParaRPr lang="el-GR" sz="2800"/>
        </a:p>
      </dgm:t>
    </dgm:pt>
    <dgm:pt modelId="{CE96120A-8AC8-49F9-A9AF-1A8EC0C30568}">
      <dgm:prSet custT="1"/>
      <dgm:spPr/>
      <dgm:t>
        <a:bodyPr/>
        <a:lstStyle/>
        <a:p>
          <a:pPr rtl="0"/>
          <a:r>
            <a:rPr lang="el-GR" sz="1800" u="sng"/>
            <a:t>Αξιολόγηση Χωρικών Επιπτώσεων</a:t>
          </a:r>
          <a:endParaRPr lang="el-GR" sz="1800"/>
        </a:p>
      </dgm:t>
    </dgm:pt>
    <dgm:pt modelId="{C69AE66E-4F1B-4430-84E8-5E41F2914FD3}" type="parTrans" cxnId="{B0E3199D-555D-4B68-9A8D-1FB3778BB903}">
      <dgm:prSet/>
      <dgm:spPr/>
      <dgm:t>
        <a:bodyPr/>
        <a:lstStyle/>
        <a:p>
          <a:endParaRPr lang="el-GR" sz="2800"/>
        </a:p>
      </dgm:t>
    </dgm:pt>
    <dgm:pt modelId="{B2B77133-AE80-424B-ACE9-7971AC883EAB}" type="sibTrans" cxnId="{B0E3199D-555D-4B68-9A8D-1FB3778BB903}">
      <dgm:prSet/>
      <dgm:spPr/>
      <dgm:t>
        <a:bodyPr/>
        <a:lstStyle/>
        <a:p>
          <a:endParaRPr lang="el-GR" sz="2800"/>
        </a:p>
      </dgm:t>
    </dgm:pt>
    <dgm:pt modelId="{077AAE88-7DBD-430F-BA95-2698EA9E6EB9}">
      <dgm:prSet custT="1"/>
      <dgm:spPr/>
      <dgm:t>
        <a:bodyPr/>
        <a:lstStyle/>
        <a:p>
          <a:pPr rtl="0"/>
          <a:r>
            <a:rPr lang="el-GR" sz="1800" u="sng"/>
            <a:t>Αναμενόμενες Κοινωνικοοικονομικές Επιπτώσεις</a:t>
          </a:r>
          <a:endParaRPr lang="el-GR" sz="1800"/>
        </a:p>
      </dgm:t>
    </dgm:pt>
    <dgm:pt modelId="{04AC57E6-015D-4FD0-B635-9A60B4445926}" type="parTrans" cxnId="{8C4230C5-BAC2-4D55-AD01-2E653F55D5B2}">
      <dgm:prSet/>
      <dgm:spPr/>
      <dgm:t>
        <a:bodyPr/>
        <a:lstStyle/>
        <a:p>
          <a:endParaRPr lang="el-GR" sz="2800"/>
        </a:p>
      </dgm:t>
    </dgm:pt>
    <dgm:pt modelId="{CC874E7E-003D-4CCB-A394-6DBE9E6121FE}" type="sibTrans" cxnId="{8C4230C5-BAC2-4D55-AD01-2E653F55D5B2}">
      <dgm:prSet/>
      <dgm:spPr/>
      <dgm:t>
        <a:bodyPr/>
        <a:lstStyle/>
        <a:p>
          <a:endParaRPr lang="el-GR" sz="2800"/>
        </a:p>
      </dgm:t>
    </dgm:pt>
    <dgm:pt modelId="{0E32FCBF-55EB-4365-9B3D-3243D3CCCAF6}">
      <dgm:prSet custT="1"/>
      <dgm:spPr/>
      <dgm:t>
        <a:bodyPr/>
        <a:lstStyle/>
        <a:p>
          <a:pPr rtl="0"/>
          <a:r>
            <a:rPr lang="el-GR" sz="1600" u="none" dirty="0"/>
            <a:t>Επιπτώσεις στην απασχόληση</a:t>
          </a:r>
        </a:p>
      </dgm:t>
    </dgm:pt>
    <dgm:pt modelId="{47718DCC-FC05-4650-9BFC-43ECB90A7C3A}" type="parTrans" cxnId="{5FAC5CB9-26C8-45CA-BF21-7DDAE8C8A467}">
      <dgm:prSet/>
      <dgm:spPr/>
      <dgm:t>
        <a:bodyPr/>
        <a:lstStyle/>
        <a:p>
          <a:endParaRPr lang="el-GR" sz="2800"/>
        </a:p>
      </dgm:t>
    </dgm:pt>
    <dgm:pt modelId="{BCE1C465-39E6-4784-9EF0-245EC70F8B74}" type="sibTrans" cxnId="{5FAC5CB9-26C8-45CA-BF21-7DDAE8C8A467}">
      <dgm:prSet/>
      <dgm:spPr/>
      <dgm:t>
        <a:bodyPr/>
        <a:lstStyle/>
        <a:p>
          <a:endParaRPr lang="el-GR" sz="2800"/>
        </a:p>
      </dgm:t>
    </dgm:pt>
    <dgm:pt modelId="{DB71AC8B-7036-46D2-88AC-528AAAAE75E4}">
      <dgm:prSet custT="1"/>
      <dgm:spPr/>
      <dgm:t>
        <a:bodyPr/>
        <a:lstStyle/>
        <a:p>
          <a:pPr rtl="0"/>
          <a:r>
            <a:rPr lang="el-GR" sz="1600" u="none" dirty="0"/>
            <a:t>Επιπτώσεις στην περιφερειακή &amp; εθνική οικονομία</a:t>
          </a:r>
        </a:p>
      </dgm:t>
    </dgm:pt>
    <dgm:pt modelId="{C415D522-1ABC-4711-BAEF-50B81AC8C26D}" type="parTrans" cxnId="{7BD5E3FE-7D8F-47AD-A9BA-C126184A617C}">
      <dgm:prSet/>
      <dgm:spPr/>
      <dgm:t>
        <a:bodyPr/>
        <a:lstStyle/>
        <a:p>
          <a:endParaRPr lang="el-GR" sz="2800"/>
        </a:p>
      </dgm:t>
    </dgm:pt>
    <dgm:pt modelId="{6B9082AD-C2F5-474E-A89E-C763174ECEB3}" type="sibTrans" cxnId="{7BD5E3FE-7D8F-47AD-A9BA-C126184A617C}">
      <dgm:prSet/>
      <dgm:spPr/>
      <dgm:t>
        <a:bodyPr/>
        <a:lstStyle/>
        <a:p>
          <a:endParaRPr lang="el-GR" sz="2800"/>
        </a:p>
      </dgm:t>
    </dgm:pt>
    <dgm:pt modelId="{C9CACE6D-809B-400E-8163-A1BB05FE8793}">
      <dgm:prSet custT="1"/>
      <dgm:spPr/>
      <dgm:t>
        <a:bodyPr/>
        <a:lstStyle/>
        <a:p>
          <a:pPr rtl="0"/>
          <a:r>
            <a:rPr lang="el-GR" sz="1600" u="none" dirty="0"/>
            <a:t>Διασύνδεση με συναφή Αναπτυξιακά Έργα της Περιφέρειας</a:t>
          </a:r>
        </a:p>
      </dgm:t>
    </dgm:pt>
    <dgm:pt modelId="{4BEDB83D-76AE-45C2-A3EC-15AF3059C9C2}" type="parTrans" cxnId="{C59E9545-1A54-4495-8219-F6AE1427F0A5}">
      <dgm:prSet/>
      <dgm:spPr/>
      <dgm:t>
        <a:bodyPr/>
        <a:lstStyle/>
        <a:p>
          <a:endParaRPr lang="el-GR" sz="2800"/>
        </a:p>
      </dgm:t>
    </dgm:pt>
    <dgm:pt modelId="{C60F29DC-9C9A-4A10-8E46-67D5CA9D3AD1}" type="sibTrans" cxnId="{C59E9545-1A54-4495-8219-F6AE1427F0A5}">
      <dgm:prSet/>
      <dgm:spPr/>
      <dgm:t>
        <a:bodyPr/>
        <a:lstStyle/>
        <a:p>
          <a:endParaRPr lang="el-GR" sz="2800"/>
        </a:p>
      </dgm:t>
    </dgm:pt>
    <dgm:pt modelId="{BE7039A4-A4BB-4540-8833-52F6309BF04E}" type="pres">
      <dgm:prSet presAssocID="{21916DFE-C707-4931-BECA-B52D0EDD584B}" presName="Name0" presStyleCnt="0">
        <dgm:presLayoutVars>
          <dgm:dir/>
          <dgm:animLvl val="lvl"/>
          <dgm:resizeHandles val="exact"/>
        </dgm:presLayoutVars>
      </dgm:prSet>
      <dgm:spPr/>
      <dgm:t>
        <a:bodyPr/>
        <a:lstStyle/>
        <a:p>
          <a:endParaRPr lang="el-GR"/>
        </a:p>
      </dgm:t>
    </dgm:pt>
    <dgm:pt modelId="{FD38C410-D75F-4D60-8DF1-3D80C991D0A3}" type="pres">
      <dgm:prSet presAssocID="{542E639C-EBCA-49C8-8418-EAF4FF3B5363}" presName="linNode" presStyleCnt="0"/>
      <dgm:spPr/>
    </dgm:pt>
    <dgm:pt modelId="{21930717-E492-4AA9-9A95-EC73BCF1FE8C}" type="pres">
      <dgm:prSet presAssocID="{542E639C-EBCA-49C8-8418-EAF4FF3B5363}" presName="parentText" presStyleLbl="node1" presStyleIdx="0" presStyleCnt="8" custScaleX="122114" custLinFactNeighborY="-4542">
        <dgm:presLayoutVars>
          <dgm:chMax val="1"/>
          <dgm:bulletEnabled val="1"/>
        </dgm:presLayoutVars>
      </dgm:prSet>
      <dgm:spPr/>
      <dgm:t>
        <a:bodyPr/>
        <a:lstStyle/>
        <a:p>
          <a:endParaRPr lang="el-GR"/>
        </a:p>
      </dgm:t>
    </dgm:pt>
    <dgm:pt modelId="{8B8AD530-1DFD-4EF6-98EB-3CA00128F95A}" type="pres">
      <dgm:prSet presAssocID="{542E639C-EBCA-49C8-8418-EAF4FF3B5363}" presName="descendantText" presStyleLbl="alignAccFollowNode1" presStyleIdx="0" presStyleCnt="4" custScaleY="115489">
        <dgm:presLayoutVars>
          <dgm:bulletEnabled val="1"/>
        </dgm:presLayoutVars>
      </dgm:prSet>
      <dgm:spPr/>
      <dgm:t>
        <a:bodyPr/>
        <a:lstStyle/>
        <a:p>
          <a:endParaRPr lang="el-GR"/>
        </a:p>
      </dgm:t>
    </dgm:pt>
    <dgm:pt modelId="{55F41CF2-470B-4A36-BEBC-EA6B8C530E14}" type="pres">
      <dgm:prSet presAssocID="{321925CA-AE18-4734-A716-FC34F38CEB1F}" presName="sp" presStyleCnt="0"/>
      <dgm:spPr/>
    </dgm:pt>
    <dgm:pt modelId="{1AAB81A0-021D-4B64-A0B4-705D676BDAA7}" type="pres">
      <dgm:prSet presAssocID="{E7515ABF-EDB2-494B-8C95-BB4091D1759B}" presName="linNode" presStyleCnt="0"/>
      <dgm:spPr/>
    </dgm:pt>
    <dgm:pt modelId="{F6615620-7EA5-4727-A791-5DB7A6F88C13}" type="pres">
      <dgm:prSet presAssocID="{E7515ABF-EDB2-494B-8C95-BB4091D1759B}" presName="parentText" presStyleLbl="node1" presStyleIdx="1" presStyleCnt="8" custScaleX="113279" custLinFactNeighborY="-4542">
        <dgm:presLayoutVars>
          <dgm:chMax val="1"/>
          <dgm:bulletEnabled val="1"/>
        </dgm:presLayoutVars>
      </dgm:prSet>
      <dgm:spPr/>
      <dgm:t>
        <a:bodyPr/>
        <a:lstStyle/>
        <a:p>
          <a:endParaRPr lang="el-GR"/>
        </a:p>
      </dgm:t>
    </dgm:pt>
    <dgm:pt modelId="{5EE6788B-EC59-4973-B86A-9797A771763B}" type="pres">
      <dgm:prSet presAssocID="{9649C485-22E6-4DD9-AC5A-305430C46E95}" presName="sp" presStyleCnt="0"/>
      <dgm:spPr/>
    </dgm:pt>
    <dgm:pt modelId="{5B086DB5-BB32-4673-8320-D65BEEE8E0C9}" type="pres">
      <dgm:prSet presAssocID="{83FD7B88-6381-4108-9896-36F6CBBB3EF2}" presName="linNode" presStyleCnt="0"/>
      <dgm:spPr/>
    </dgm:pt>
    <dgm:pt modelId="{32FD6A1B-D88F-4265-BFFB-1BC68A5836FA}" type="pres">
      <dgm:prSet presAssocID="{83FD7B88-6381-4108-9896-36F6CBBB3EF2}" presName="parentText" presStyleLbl="node1" presStyleIdx="2" presStyleCnt="8" custScaleX="113493">
        <dgm:presLayoutVars>
          <dgm:chMax val="1"/>
          <dgm:bulletEnabled val="1"/>
        </dgm:presLayoutVars>
      </dgm:prSet>
      <dgm:spPr/>
      <dgm:t>
        <a:bodyPr/>
        <a:lstStyle/>
        <a:p>
          <a:endParaRPr lang="el-GR"/>
        </a:p>
      </dgm:t>
    </dgm:pt>
    <dgm:pt modelId="{A37469D9-B4F1-4A94-BC49-0217B4494E85}" type="pres">
      <dgm:prSet presAssocID="{4099B022-BF70-4045-A548-5F887D289AD4}" presName="sp" presStyleCnt="0"/>
      <dgm:spPr/>
    </dgm:pt>
    <dgm:pt modelId="{6996F842-65E2-4702-8A35-200578829337}" type="pres">
      <dgm:prSet presAssocID="{01F67752-4232-4A7B-9CA8-1D781C65E724}" presName="linNode" presStyleCnt="0"/>
      <dgm:spPr/>
    </dgm:pt>
    <dgm:pt modelId="{04E73324-D27E-470C-A52A-6AFF3FFF22B4}" type="pres">
      <dgm:prSet presAssocID="{01F67752-4232-4A7B-9CA8-1D781C65E724}" presName="parentText" presStyleLbl="node1" presStyleIdx="3" presStyleCnt="8" custScaleX="113571">
        <dgm:presLayoutVars>
          <dgm:chMax val="1"/>
          <dgm:bulletEnabled val="1"/>
        </dgm:presLayoutVars>
      </dgm:prSet>
      <dgm:spPr/>
      <dgm:t>
        <a:bodyPr/>
        <a:lstStyle/>
        <a:p>
          <a:endParaRPr lang="el-GR"/>
        </a:p>
      </dgm:t>
    </dgm:pt>
    <dgm:pt modelId="{6165C6C8-F0F6-4386-BAFE-5829529D4AF1}" type="pres">
      <dgm:prSet presAssocID="{0230D3AC-E399-4D0C-BC14-928FEDBA9D10}" presName="sp" presStyleCnt="0"/>
      <dgm:spPr/>
    </dgm:pt>
    <dgm:pt modelId="{3A5CFE75-947B-4ACB-A0D5-32E3E4BA4801}" type="pres">
      <dgm:prSet presAssocID="{69732119-5B60-4DEF-89DC-E403E89432A2}" presName="linNode" presStyleCnt="0"/>
      <dgm:spPr/>
    </dgm:pt>
    <dgm:pt modelId="{F467CAF0-47C3-4F1A-B2F3-A6D5A69AC80F}" type="pres">
      <dgm:prSet presAssocID="{69732119-5B60-4DEF-89DC-E403E89432A2}" presName="parentText" presStyleLbl="node1" presStyleIdx="4" presStyleCnt="8" custScaleX="122114" custLinFactNeighborX="-2">
        <dgm:presLayoutVars>
          <dgm:chMax val="1"/>
          <dgm:bulletEnabled val="1"/>
        </dgm:presLayoutVars>
      </dgm:prSet>
      <dgm:spPr/>
      <dgm:t>
        <a:bodyPr/>
        <a:lstStyle/>
        <a:p>
          <a:endParaRPr lang="el-GR"/>
        </a:p>
      </dgm:t>
    </dgm:pt>
    <dgm:pt modelId="{3B1FA1F2-5FD5-42D4-883C-9EBF6D2D4FE9}" type="pres">
      <dgm:prSet presAssocID="{69732119-5B60-4DEF-89DC-E403E89432A2}" presName="descendantText" presStyleLbl="alignAccFollowNode1" presStyleIdx="1" presStyleCnt="4" custScaleY="117003">
        <dgm:presLayoutVars>
          <dgm:bulletEnabled val="1"/>
        </dgm:presLayoutVars>
      </dgm:prSet>
      <dgm:spPr/>
      <dgm:t>
        <a:bodyPr/>
        <a:lstStyle/>
        <a:p>
          <a:endParaRPr lang="el-GR"/>
        </a:p>
      </dgm:t>
    </dgm:pt>
    <dgm:pt modelId="{48732E51-7D53-4B66-A0FA-A09B3814E2EA}" type="pres">
      <dgm:prSet presAssocID="{F8B4AA5D-D910-4CD1-8409-3BD2A038507C}" presName="sp" presStyleCnt="0"/>
      <dgm:spPr/>
    </dgm:pt>
    <dgm:pt modelId="{3934D9A6-EB87-4C5B-99C0-ACE7D9C0A822}" type="pres">
      <dgm:prSet presAssocID="{5F826A68-4A38-4D85-8DA7-AAA79DCB2D20}" presName="linNode" presStyleCnt="0"/>
      <dgm:spPr/>
    </dgm:pt>
    <dgm:pt modelId="{FBDF114E-975A-4AA2-B9B2-7006B9CA7667}" type="pres">
      <dgm:prSet presAssocID="{5F826A68-4A38-4D85-8DA7-AAA79DCB2D20}" presName="parentText" presStyleLbl="node1" presStyleIdx="5" presStyleCnt="8" custScaleX="122114">
        <dgm:presLayoutVars>
          <dgm:chMax val="1"/>
          <dgm:bulletEnabled val="1"/>
        </dgm:presLayoutVars>
      </dgm:prSet>
      <dgm:spPr/>
      <dgm:t>
        <a:bodyPr/>
        <a:lstStyle/>
        <a:p>
          <a:endParaRPr lang="el-GR"/>
        </a:p>
      </dgm:t>
    </dgm:pt>
    <dgm:pt modelId="{A3E2CBE4-4127-43D7-B382-AE9488EEFD93}" type="pres">
      <dgm:prSet presAssocID="{5F826A68-4A38-4D85-8DA7-AAA79DCB2D20}" presName="descendantText" presStyleLbl="alignAccFollowNode1" presStyleIdx="2" presStyleCnt="4" custScaleY="115784">
        <dgm:presLayoutVars>
          <dgm:bulletEnabled val="1"/>
        </dgm:presLayoutVars>
      </dgm:prSet>
      <dgm:spPr/>
      <dgm:t>
        <a:bodyPr/>
        <a:lstStyle/>
        <a:p>
          <a:endParaRPr lang="el-GR"/>
        </a:p>
      </dgm:t>
    </dgm:pt>
    <dgm:pt modelId="{C6EB53F5-D451-408F-BE8A-4E7C1A3C37AE}" type="pres">
      <dgm:prSet presAssocID="{30634E94-5328-448D-8936-90A82C6ED8F5}" presName="sp" presStyleCnt="0"/>
      <dgm:spPr/>
    </dgm:pt>
    <dgm:pt modelId="{5ABA151B-83F1-44D1-A68E-8F8F8D965997}" type="pres">
      <dgm:prSet presAssocID="{CE96120A-8AC8-49F9-A9AF-1A8EC0C30568}" presName="linNode" presStyleCnt="0"/>
      <dgm:spPr/>
    </dgm:pt>
    <dgm:pt modelId="{8703915C-96B1-4C6D-A8DF-DA97F9C42C6B}" type="pres">
      <dgm:prSet presAssocID="{CE96120A-8AC8-49F9-A9AF-1A8EC0C30568}" presName="parentText" presStyleLbl="node1" presStyleIdx="6" presStyleCnt="8" custScaleX="112767">
        <dgm:presLayoutVars>
          <dgm:chMax val="1"/>
          <dgm:bulletEnabled val="1"/>
        </dgm:presLayoutVars>
      </dgm:prSet>
      <dgm:spPr/>
      <dgm:t>
        <a:bodyPr/>
        <a:lstStyle/>
        <a:p>
          <a:endParaRPr lang="el-GR"/>
        </a:p>
      </dgm:t>
    </dgm:pt>
    <dgm:pt modelId="{ECCC179F-0DB9-4C1A-AA34-EA70A61FD0EB}" type="pres">
      <dgm:prSet presAssocID="{B2B77133-AE80-424B-ACE9-7971AC883EAB}" presName="sp" presStyleCnt="0"/>
      <dgm:spPr/>
    </dgm:pt>
    <dgm:pt modelId="{19E3C23A-E867-4813-91A3-1FAEF3293411}" type="pres">
      <dgm:prSet presAssocID="{077AAE88-7DBD-430F-BA95-2698EA9E6EB9}" presName="linNode" presStyleCnt="0"/>
      <dgm:spPr/>
    </dgm:pt>
    <dgm:pt modelId="{65568751-DB60-42DB-9AD8-2A2A06DA9FCC}" type="pres">
      <dgm:prSet presAssocID="{077AAE88-7DBD-430F-BA95-2698EA9E6EB9}" presName="parentText" presStyleLbl="node1" presStyleIdx="7" presStyleCnt="8" custScaleX="120989">
        <dgm:presLayoutVars>
          <dgm:chMax val="1"/>
          <dgm:bulletEnabled val="1"/>
        </dgm:presLayoutVars>
      </dgm:prSet>
      <dgm:spPr/>
      <dgm:t>
        <a:bodyPr/>
        <a:lstStyle/>
        <a:p>
          <a:endParaRPr lang="el-GR"/>
        </a:p>
      </dgm:t>
    </dgm:pt>
    <dgm:pt modelId="{B4BD56C5-BF83-4241-9A47-FA1F2D1A29CF}" type="pres">
      <dgm:prSet presAssocID="{077AAE88-7DBD-430F-BA95-2698EA9E6EB9}" presName="descendantText" presStyleLbl="alignAccFollowNode1" presStyleIdx="3" presStyleCnt="4" custScaleY="120519">
        <dgm:presLayoutVars>
          <dgm:bulletEnabled val="1"/>
        </dgm:presLayoutVars>
      </dgm:prSet>
      <dgm:spPr/>
      <dgm:t>
        <a:bodyPr/>
        <a:lstStyle/>
        <a:p>
          <a:endParaRPr lang="el-GR"/>
        </a:p>
      </dgm:t>
    </dgm:pt>
  </dgm:ptLst>
  <dgm:cxnLst>
    <dgm:cxn modelId="{188DDA29-0A6A-4873-AB28-B5699AF4A6FD}" type="presOf" srcId="{01F67752-4232-4A7B-9CA8-1D781C65E724}" destId="{04E73324-D27E-470C-A52A-6AFF3FFF22B4}" srcOrd="0" destOrd="0" presId="urn:microsoft.com/office/officeart/2005/8/layout/vList5"/>
    <dgm:cxn modelId="{75C9256C-2E6C-4E8D-8D0B-4CBA39054502}" srcId="{5F826A68-4A38-4D85-8DA7-AAA79DCB2D20}" destId="{D4515BA1-7085-44F2-9275-8804F0CBD42D}" srcOrd="2" destOrd="0" parTransId="{103842EB-75F2-4AA3-A0C4-048748D1BF32}" sibTransId="{1CB912B1-6322-4168-83E7-70C6DECD4E2C}"/>
    <dgm:cxn modelId="{42577C6C-1020-4FF2-AD61-6F8B6CA3C9F4}" srcId="{21916DFE-C707-4931-BECA-B52D0EDD584B}" destId="{69732119-5B60-4DEF-89DC-E403E89432A2}" srcOrd="4" destOrd="0" parTransId="{2D603C80-B917-4993-AD1A-A68860B8DCCD}" sibTransId="{F8B4AA5D-D910-4CD1-8409-3BD2A038507C}"/>
    <dgm:cxn modelId="{9CAEB957-7466-47D8-9A4D-6D0C3EC10B9F}" type="presOf" srcId="{4A32CD24-1DF9-46DB-B850-C91D55A146D0}" destId="{A3E2CBE4-4127-43D7-B382-AE9488EEFD93}" srcOrd="0" destOrd="1" presId="urn:microsoft.com/office/officeart/2005/8/layout/vList5"/>
    <dgm:cxn modelId="{54A5539E-17FF-4BED-889F-A08229A7828F}" type="presOf" srcId="{83FD7B88-6381-4108-9896-36F6CBBB3EF2}" destId="{32FD6A1B-D88F-4265-BFFB-1BC68A5836FA}" srcOrd="0" destOrd="0" presId="urn:microsoft.com/office/officeart/2005/8/layout/vList5"/>
    <dgm:cxn modelId="{202DF50F-5089-4F44-9F7F-15C8EBD047A4}" srcId="{21916DFE-C707-4931-BECA-B52D0EDD584B}" destId="{E7515ABF-EDB2-494B-8C95-BB4091D1759B}" srcOrd="1" destOrd="0" parTransId="{4BB16AF9-96E1-4B54-AB83-4DA3B65332BB}" sibTransId="{9649C485-22E6-4DD9-AC5A-305430C46E95}"/>
    <dgm:cxn modelId="{B0E3199D-555D-4B68-9A8D-1FB3778BB903}" srcId="{21916DFE-C707-4931-BECA-B52D0EDD584B}" destId="{CE96120A-8AC8-49F9-A9AF-1A8EC0C30568}" srcOrd="6" destOrd="0" parTransId="{C69AE66E-4F1B-4430-84E8-5E41F2914FD3}" sibTransId="{B2B77133-AE80-424B-ACE9-7971AC883EAB}"/>
    <dgm:cxn modelId="{00AE4349-3264-40ED-9071-0C632CA1F9DA}" type="presOf" srcId="{0E32FCBF-55EB-4365-9B3D-3243D3CCCAF6}" destId="{B4BD56C5-BF83-4241-9A47-FA1F2D1A29CF}" srcOrd="0" destOrd="0" presId="urn:microsoft.com/office/officeart/2005/8/layout/vList5"/>
    <dgm:cxn modelId="{72451954-A02D-4C59-B44A-269980936F70}" srcId="{5F826A68-4A38-4D85-8DA7-AAA79DCB2D20}" destId="{F245D01A-7A91-40F1-BBE8-957FD6FDC370}" srcOrd="0" destOrd="0" parTransId="{A1236112-54F0-42A9-B624-F94B9B949CBE}" sibTransId="{56149CA8-4380-48DA-A598-ECA229394C69}"/>
    <dgm:cxn modelId="{BC164CD5-7F38-441D-B4D0-21CABE82CBB7}" srcId="{542E639C-EBCA-49C8-8418-EAF4FF3B5363}" destId="{7BCFA4CE-E82F-4348-9D31-D4EAC2C2235A}" srcOrd="0" destOrd="0" parTransId="{C530E09E-F3CD-4191-89EF-3062DB703C4C}" sibTransId="{7A45FBC4-5011-4CEE-B524-450FA77E285D}"/>
    <dgm:cxn modelId="{EA9663C0-AD5F-4F52-99D0-BBF6DE91A828}" type="presOf" srcId="{7BCFA4CE-E82F-4348-9D31-D4EAC2C2235A}" destId="{8B8AD530-1DFD-4EF6-98EB-3CA00128F95A}" srcOrd="0" destOrd="0" presId="urn:microsoft.com/office/officeart/2005/8/layout/vList5"/>
    <dgm:cxn modelId="{FA55E015-2A07-42F0-9233-486D359E6CDA}" srcId="{5F826A68-4A38-4D85-8DA7-AAA79DCB2D20}" destId="{4A32CD24-1DF9-46DB-B850-C91D55A146D0}" srcOrd="1" destOrd="0" parTransId="{E71D719D-CFBC-4EA2-A7D6-D9B8110CA342}" sibTransId="{64F0C7D4-F02C-46AC-B4BF-8048DC8E1D29}"/>
    <dgm:cxn modelId="{5F6FFFC9-272E-4FA6-B0A7-9FD4840CB79B}" type="presOf" srcId="{DB71AC8B-7036-46D2-88AC-528AAAAE75E4}" destId="{B4BD56C5-BF83-4241-9A47-FA1F2D1A29CF}" srcOrd="0" destOrd="1" presId="urn:microsoft.com/office/officeart/2005/8/layout/vList5"/>
    <dgm:cxn modelId="{54C9A902-3A62-4459-81ED-C82767EED5C3}" type="presOf" srcId="{CE96120A-8AC8-49F9-A9AF-1A8EC0C30568}" destId="{8703915C-96B1-4C6D-A8DF-DA97F9C42C6B}" srcOrd="0" destOrd="0" presId="urn:microsoft.com/office/officeart/2005/8/layout/vList5"/>
    <dgm:cxn modelId="{7BD5E3FE-7D8F-47AD-A9BA-C126184A617C}" srcId="{077AAE88-7DBD-430F-BA95-2698EA9E6EB9}" destId="{DB71AC8B-7036-46D2-88AC-528AAAAE75E4}" srcOrd="1" destOrd="0" parTransId="{C415D522-1ABC-4711-BAEF-50B81AC8C26D}" sibTransId="{6B9082AD-C2F5-474E-A89E-C763174ECEB3}"/>
    <dgm:cxn modelId="{0EF4EBBB-EEBB-4BCD-B054-7D9BEE2DE272}" type="presOf" srcId="{D4515BA1-7085-44F2-9275-8804F0CBD42D}" destId="{A3E2CBE4-4127-43D7-B382-AE9488EEFD93}" srcOrd="0" destOrd="2" presId="urn:microsoft.com/office/officeart/2005/8/layout/vList5"/>
    <dgm:cxn modelId="{16377003-D1BE-4ED9-A8B5-6C535D1E3195}" type="presOf" srcId="{F245D01A-7A91-40F1-BBE8-957FD6FDC370}" destId="{A3E2CBE4-4127-43D7-B382-AE9488EEFD93}" srcOrd="0" destOrd="0" presId="urn:microsoft.com/office/officeart/2005/8/layout/vList5"/>
    <dgm:cxn modelId="{CEB27F9D-4832-4E22-83DF-94BC058503D2}" type="presOf" srcId="{FC535C33-DAFA-489B-B5E1-9847A4CB147E}" destId="{3B1FA1F2-5FD5-42D4-883C-9EBF6D2D4FE9}" srcOrd="0" destOrd="0" presId="urn:microsoft.com/office/officeart/2005/8/layout/vList5"/>
    <dgm:cxn modelId="{423277A0-84C8-4790-B041-CF20A9651A7B}" type="presOf" srcId="{45965DFF-CBB3-4CC0-9281-B6313F77CEAB}" destId="{8B8AD530-1DFD-4EF6-98EB-3CA00128F95A}" srcOrd="0" destOrd="1" presId="urn:microsoft.com/office/officeart/2005/8/layout/vList5"/>
    <dgm:cxn modelId="{23F0402C-1EE0-447C-9D3B-0812ED2A754B}" type="presOf" srcId="{5F826A68-4A38-4D85-8DA7-AAA79DCB2D20}" destId="{FBDF114E-975A-4AA2-B9B2-7006B9CA7667}" srcOrd="0" destOrd="0" presId="urn:microsoft.com/office/officeart/2005/8/layout/vList5"/>
    <dgm:cxn modelId="{A76D420C-680D-46CF-AE3C-42ECC00F6241}" srcId="{542E639C-EBCA-49C8-8418-EAF4FF3B5363}" destId="{45965DFF-CBB3-4CC0-9281-B6313F77CEAB}" srcOrd="1" destOrd="0" parTransId="{2B82B591-7C90-4A45-9C89-77FD4C8DE2F2}" sibTransId="{7FCCA7BD-4896-4C6C-AC60-6A3EA7338C8A}"/>
    <dgm:cxn modelId="{24583D57-246B-406B-A7A2-86102B03E2FA}" type="presOf" srcId="{077AAE88-7DBD-430F-BA95-2698EA9E6EB9}" destId="{65568751-DB60-42DB-9AD8-2A2A06DA9FCC}" srcOrd="0" destOrd="0" presId="urn:microsoft.com/office/officeart/2005/8/layout/vList5"/>
    <dgm:cxn modelId="{8D59AEEB-3D4B-4F06-8D57-052B4729EB10}" type="presOf" srcId="{E7515ABF-EDB2-494B-8C95-BB4091D1759B}" destId="{F6615620-7EA5-4727-A791-5DB7A6F88C13}" srcOrd="0" destOrd="0" presId="urn:microsoft.com/office/officeart/2005/8/layout/vList5"/>
    <dgm:cxn modelId="{B2FE4D49-8AFD-4B77-BEAE-1E94F1682ED3}" type="presOf" srcId="{69732119-5B60-4DEF-89DC-E403E89432A2}" destId="{F467CAF0-47C3-4F1A-B2F3-A6D5A69AC80F}" srcOrd="0" destOrd="0" presId="urn:microsoft.com/office/officeart/2005/8/layout/vList5"/>
    <dgm:cxn modelId="{5FAC5CB9-26C8-45CA-BF21-7DDAE8C8A467}" srcId="{077AAE88-7DBD-430F-BA95-2698EA9E6EB9}" destId="{0E32FCBF-55EB-4365-9B3D-3243D3CCCAF6}" srcOrd="0" destOrd="0" parTransId="{47718DCC-FC05-4650-9BFC-43ECB90A7C3A}" sibTransId="{BCE1C465-39E6-4784-9EF0-245EC70F8B74}"/>
    <dgm:cxn modelId="{1B7E4C1D-5579-484B-8E19-4612B19381AA}" srcId="{69732119-5B60-4DEF-89DC-E403E89432A2}" destId="{86379D3C-E5ED-4A29-836E-21A31E5A0A88}" srcOrd="1" destOrd="0" parTransId="{BEAC3D71-2E78-4EA0-BA98-0F4A1C8E7223}" sibTransId="{92D4AA94-1B8A-44CB-9588-1069C61716B6}"/>
    <dgm:cxn modelId="{EAD9FB0A-09D4-449D-B6A4-0EBB267A0F82}" srcId="{21916DFE-C707-4931-BECA-B52D0EDD584B}" destId="{01F67752-4232-4A7B-9CA8-1D781C65E724}" srcOrd="3" destOrd="0" parTransId="{F69A229F-E100-408A-8C8A-814FBAE2791A}" sibTransId="{0230D3AC-E399-4D0C-BC14-928FEDBA9D10}"/>
    <dgm:cxn modelId="{6A3CB222-449B-49B6-B4BB-62B598738D5C}" type="presOf" srcId="{C9CACE6D-809B-400E-8163-A1BB05FE8793}" destId="{B4BD56C5-BF83-4241-9A47-FA1F2D1A29CF}" srcOrd="0" destOrd="2" presId="urn:microsoft.com/office/officeart/2005/8/layout/vList5"/>
    <dgm:cxn modelId="{5A31B1F9-BDD1-4C9D-8685-B4564642DC8A}" type="presOf" srcId="{86379D3C-E5ED-4A29-836E-21A31E5A0A88}" destId="{3B1FA1F2-5FD5-42D4-883C-9EBF6D2D4FE9}" srcOrd="0" destOrd="1" presId="urn:microsoft.com/office/officeart/2005/8/layout/vList5"/>
    <dgm:cxn modelId="{5947F1F4-420B-47D8-BE1D-B7D8C82DC3D3}" srcId="{69732119-5B60-4DEF-89DC-E403E89432A2}" destId="{FC535C33-DAFA-489B-B5E1-9847A4CB147E}" srcOrd="0" destOrd="0" parTransId="{C13C7F94-7D6E-4A29-9B6C-C18A8BE67D84}" sibTransId="{8711113B-5BE0-40C1-9CDB-DFE892A4F6C3}"/>
    <dgm:cxn modelId="{D54BD0D8-1224-4207-A788-161EFD8B45A1}" srcId="{21916DFE-C707-4931-BECA-B52D0EDD584B}" destId="{5F826A68-4A38-4D85-8DA7-AAA79DCB2D20}" srcOrd="5" destOrd="0" parTransId="{F9239B7E-86FC-4A57-AC94-5D2CB20FE206}" sibTransId="{30634E94-5328-448D-8936-90A82C6ED8F5}"/>
    <dgm:cxn modelId="{8ACFCB76-08B3-4915-A23E-092A4CB160C3}" type="presOf" srcId="{542E639C-EBCA-49C8-8418-EAF4FF3B5363}" destId="{21930717-E492-4AA9-9A95-EC73BCF1FE8C}" srcOrd="0" destOrd="0" presId="urn:microsoft.com/office/officeart/2005/8/layout/vList5"/>
    <dgm:cxn modelId="{C59E9545-1A54-4495-8219-F6AE1427F0A5}" srcId="{077AAE88-7DBD-430F-BA95-2698EA9E6EB9}" destId="{C9CACE6D-809B-400E-8163-A1BB05FE8793}" srcOrd="2" destOrd="0" parTransId="{4BEDB83D-76AE-45C2-A3EC-15AF3059C9C2}" sibTransId="{C60F29DC-9C9A-4A10-8E46-67D5CA9D3AD1}"/>
    <dgm:cxn modelId="{8C4230C5-BAC2-4D55-AD01-2E653F55D5B2}" srcId="{21916DFE-C707-4931-BECA-B52D0EDD584B}" destId="{077AAE88-7DBD-430F-BA95-2698EA9E6EB9}" srcOrd="7" destOrd="0" parTransId="{04AC57E6-015D-4FD0-B635-9A60B4445926}" sibTransId="{CC874E7E-003D-4CCB-A394-6DBE9E6121FE}"/>
    <dgm:cxn modelId="{BBC538B7-A697-4FC0-B263-7764E083D55D}" srcId="{21916DFE-C707-4931-BECA-B52D0EDD584B}" destId="{83FD7B88-6381-4108-9896-36F6CBBB3EF2}" srcOrd="2" destOrd="0" parTransId="{6E1076FE-7F6E-416A-BE0D-0F817F655E8D}" sibTransId="{4099B022-BF70-4045-A548-5F887D289AD4}"/>
    <dgm:cxn modelId="{99499F5F-5BF9-416B-AC5D-1915FBA647D8}" srcId="{21916DFE-C707-4931-BECA-B52D0EDD584B}" destId="{542E639C-EBCA-49C8-8418-EAF4FF3B5363}" srcOrd="0" destOrd="0" parTransId="{6FDEB7FA-B994-4A32-A5B2-FAE87AC60061}" sibTransId="{321925CA-AE18-4734-A716-FC34F38CEB1F}"/>
    <dgm:cxn modelId="{89E43218-7F42-4792-A397-AD6A61941404}" type="presOf" srcId="{21916DFE-C707-4931-BECA-B52D0EDD584B}" destId="{BE7039A4-A4BB-4540-8833-52F6309BF04E}" srcOrd="0" destOrd="0" presId="urn:microsoft.com/office/officeart/2005/8/layout/vList5"/>
    <dgm:cxn modelId="{FFCADE50-BABC-497A-A512-3848E02D0204}" type="presParOf" srcId="{BE7039A4-A4BB-4540-8833-52F6309BF04E}" destId="{FD38C410-D75F-4D60-8DF1-3D80C991D0A3}" srcOrd="0" destOrd="0" presId="urn:microsoft.com/office/officeart/2005/8/layout/vList5"/>
    <dgm:cxn modelId="{A4BFA24E-722A-4120-877A-049C0B537A1D}" type="presParOf" srcId="{FD38C410-D75F-4D60-8DF1-3D80C991D0A3}" destId="{21930717-E492-4AA9-9A95-EC73BCF1FE8C}" srcOrd="0" destOrd="0" presId="urn:microsoft.com/office/officeart/2005/8/layout/vList5"/>
    <dgm:cxn modelId="{AAA12064-F9E3-4FD6-80D8-65F5BD8B2E70}" type="presParOf" srcId="{FD38C410-D75F-4D60-8DF1-3D80C991D0A3}" destId="{8B8AD530-1DFD-4EF6-98EB-3CA00128F95A}" srcOrd="1" destOrd="0" presId="urn:microsoft.com/office/officeart/2005/8/layout/vList5"/>
    <dgm:cxn modelId="{5EC30C17-B53C-4A7E-A243-6EFE6ADE5962}" type="presParOf" srcId="{BE7039A4-A4BB-4540-8833-52F6309BF04E}" destId="{55F41CF2-470B-4A36-BEBC-EA6B8C530E14}" srcOrd="1" destOrd="0" presId="urn:microsoft.com/office/officeart/2005/8/layout/vList5"/>
    <dgm:cxn modelId="{A5DA0E6B-2163-497D-92C9-DEDFC2370AE4}" type="presParOf" srcId="{BE7039A4-A4BB-4540-8833-52F6309BF04E}" destId="{1AAB81A0-021D-4B64-A0B4-705D676BDAA7}" srcOrd="2" destOrd="0" presId="urn:microsoft.com/office/officeart/2005/8/layout/vList5"/>
    <dgm:cxn modelId="{4F3A4D06-0CD5-4BDD-9CEE-E95ECB90AA40}" type="presParOf" srcId="{1AAB81A0-021D-4B64-A0B4-705D676BDAA7}" destId="{F6615620-7EA5-4727-A791-5DB7A6F88C13}" srcOrd="0" destOrd="0" presId="urn:microsoft.com/office/officeart/2005/8/layout/vList5"/>
    <dgm:cxn modelId="{D7BA3E3F-27CD-4A68-ABBF-DFDEBB1B74C4}" type="presParOf" srcId="{BE7039A4-A4BB-4540-8833-52F6309BF04E}" destId="{5EE6788B-EC59-4973-B86A-9797A771763B}" srcOrd="3" destOrd="0" presId="urn:microsoft.com/office/officeart/2005/8/layout/vList5"/>
    <dgm:cxn modelId="{0D64228D-74C7-46C3-99E6-04CFBB099109}" type="presParOf" srcId="{BE7039A4-A4BB-4540-8833-52F6309BF04E}" destId="{5B086DB5-BB32-4673-8320-D65BEEE8E0C9}" srcOrd="4" destOrd="0" presId="urn:microsoft.com/office/officeart/2005/8/layout/vList5"/>
    <dgm:cxn modelId="{1D9E5422-4298-432B-9A6F-9B9DD65BFE7D}" type="presParOf" srcId="{5B086DB5-BB32-4673-8320-D65BEEE8E0C9}" destId="{32FD6A1B-D88F-4265-BFFB-1BC68A5836FA}" srcOrd="0" destOrd="0" presId="urn:microsoft.com/office/officeart/2005/8/layout/vList5"/>
    <dgm:cxn modelId="{D7A72F40-F7DF-4E2A-8FE7-BA933E36A44B}" type="presParOf" srcId="{BE7039A4-A4BB-4540-8833-52F6309BF04E}" destId="{A37469D9-B4F1-4A94-BC49-0217B4494E85}" srcOrd="5" destOrd="0" presId="urn:microsoft.com/office/officeart/2005/8/layout/vList5"/>
    <dgm:cxn modelId="{EF1B9F87-9100-4E8C-B469-1A963475DE35}" type="presParOf" srcId="{BE7039A4-A4BB-4540-8833-52F6309BF04E}" destId="{6996F842-65E2-4702-8A35-200578829337}" srcOrd="6" destOrd="0" presId="urn:microsoft.com/office/officeart/2005/8/layout/vList5"/>
    <dgm:cxn modelId="{EE8D0D39-917D-4FEE-B4DB-F603660C1814}" type="presParOf" srcId="{6996F842-65E2-4702-8A35-200578829337}" destId="{04E73324-D27E-470C-A52A-6AFF3FFF22B4}" srcOrd="0" destOrd="0" presId="urn:microsoft.com/office/officeart/2005/8/layout/vList5"/>
    <dgm:cxn modelId="{ACA3A0BA-9618-498C-82C6-3C1E7DB33E6A}" type="presParOf" srcId="{BE7039A4-A4BB-4540-8833-52F6309BF04E}" destId="{6165C6C8-F0F6-4386-BAFE-5829529D4AF1}" srcOrd="7" destOrd="0" presId="urn:microsoft.com/office/officeart/2005/8/layout/vList5"/>
    <dgm:cxn modelId="{DAF7BBF0-8B89-4422-B598-10405569CE64}" type="presParOf" srcId="{BE7039A4-A4BB-4540-8833-52F6309BF04E}" destId="{3A5CFE75-947B-4ACB-A0D5-32E3E4BA4801}" srcOrd="8" destOrd="0" presId="urn:microsoft.com/office/officeart/2005/8/layout/vList5"/>
    <dgm:cxn modelId="{4C2322BB-8D89-408F-84E1-3B29D74C49C1}" type="presParOf" srcId="{3A5CFE75-947B-4ACB-A0D5-32E3E4BA4801}" destId="{F467CAF0-47C3-4F1A-B2F3-A6D5A69AC80F}" srcOrd="0" destOrd="0" presId="urn:microsoft.com/office/officeart/2005/8/layout/vList5"/>
    <dgm:cxn modelId="{6BFE51B3-45CD-4C89-A878-2031E8FC0FAC}" type="presParOf" srcId="{3A5CFE75-947B-4ACB-A0D5-32E3E4BA4801}" destId="{3B1FA1F2-5FD5-42D4-883C-9EBF6D2D4FE9}" srcOrd="1" destOrd="0" presId="urn:microsoft.com/office/officeart/2005/8/layout/vList5"/>
    <dgm:cxn modelId="{63160302-01A5-42B9-8B84-D4CB0EBDCE51}" type="presParOf" srcId="{BE7039A4-A4BB-4540-8833-52F6309BF04E}" destId="{48732E51-7D53-4B66-A0FA-A09B3814E2EA}" srcOrd="9" destOrd="0" presId="urn:microsoft.com/office/officeart/2005/8/layout/vList5"/>
    <dgm:cxn modelId="{769AF0A1-E65A-4140-82AB-F81F071468CC}" type="presParOf" srcId="{BE7039A4-A4BB-4540-8833-52F6309BF04E}" destId="{3934D9A6-EB87-4C5B-99C0-ACE7D9C0A822}" srcOrd="10" destOrd="0" presId="urn:microsoft.com/office/officeart/2005/8/layout/vList5"/>
    <dgm:cxn modelId="{013A48D4-92D7-4511-B5B8-11B158393D07}" type="presParOf" srcId="{3934D9A6-EB87-4C5B-99C0-ACE7D9C0A822}" destId="{FBDF114E-975A-4AA2-B9B2-7006B9CA7667}" srcOrd="0" destOrd="0" presId="urn:microsoft.com/office/officeart/2005/8/layout/vList5"/>
    <dgm:cxn modelId="{F8E85915-A196-43CA-BA98-1EA80CE98BB3}" type="presParOf" srcId="{3934D9A6-EB87-4C5B-99C0-ACE7D9C0A822}" destId="{A3E2CBE4-4127-43D7-B382-AE9488EEFD93}" srcOrd="1" destOrd="0" presId="urn:microsoft.com/office/officeart/2005/8/layout/vList5"/>
    <dgm:cxn modelId="{3FB0C150-35A3-478B-B44C-94B3BD2FB0F3}" type="presParOf" srcId="{BE7039A4-A4BB-4540-8833-52F6309BF04E}" destId="{C6EB53F5-D451-408F-BE8A-4E7C1A3C37AE}" srcOrd="11" destOrd="0" presId="urn:microsoft.com/office/officeart/2005/8/layout/vList5"/>
    <dgm:cxn modelId="{BB3F3795-EDB4-472F-B75C-C16248DD6756}" type="presParOf" srcId="{BE7039A4-A4BB-4540-8833-52F6309BF04E}" destId="{5ABA151B-83F1-44D1-A68E-8F8F8D965997}" srcOrd="12" destOrd="0" presId="urn:microsoft.com/office/officeart/2005/8/layout/vList5"/>
    <dgm:cxn modelId="{8808298F-9546-4C6E-A61F-33079B38D124}" type="presParOf" srcId="{5ABA151B-83F1-44D1-A68E-8F8F8D965997}" destId="{8703915C-96B1-4C6D-A8DF-DA97F9C42C6B}" srcOrd="0" destOrd="0" presId="urn:microsoft.com/office/officeart/2005/8/layout/vList5"/>
    <dgm:cxn modelId="{F760379F-E6AA-4C93-B6AD-DFB160863662}" type="presParOf" srcId="{BE7039A4-A4BB-4540-8833-52F6309BF04E}" destId="{ECCC179F-0DB9-4C1A-AA34-EA70A61FD0EB}" srcOrd="13" destOrd="0" presId="urn:microsoft.com/office/officeart/2005/8/layout/vList5"/>
    <dgm:cxn modelId="{7E3CFB46-8E08-4BB3-97AD-00393110A56E}" type="presParOf" srcId="{BE7039A4-A4BB-4540-8833-52F6309BF04E}" destId="{19E3C23A-E867-4813-91A3-1FAEF3293411}" srcOrd="14" destOrd="0" presId="urn:microsoft.com/office/officeart/2005/8/layout/vList5"/>
    <dgm:cxn modelId="{4A03B483-AF22-44E9-896E-C8BF91A9C3C0}" type="presParOf" srcId="{19E3C23A-E867-4813-91A3-1FAEF3293411}" destId="{65568751-DB60-42DB-9AD8-2A2A06DA9FCC}" srcOrd="0" destOrd="0" presId="urn:microsoft.com/office/officeart/2005/8/layout/vList5"/>
    <dgm:cxn modelId="{668C2FA5-DE2C-4779-B555-3DE98B07C8DE}" type="presParOf" srcId="{19E3C23A-E867-4813-91A3-1FAEF3293411}" destId="{B4BD56C5-BF83-4241-9A47-FA1F2D1A29C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4A98ED-392A-4EF4-8ED1-B4D291A27050}"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l-GR"/>
        </a:p>
      </dgm:t>
    </dgm:pt>
    <dgm:pt modelId="{3B42F2EF-CC4C-4AF2-A501-0EA0101983D4}">
      <dgm:prSet phldrT="[Κείμενο]" custT="1"/>
      <dgm:spPr>
        <a:solidFill>
          <a:schemeClr val="accent5">
            <a:lumMod val="40000"/>
            <a:lumOff val="60000"/>
          </a:schemeClr>
        </a:solidFill>
      </dgm:spPr>
      <dgm:t>
        <a:bodyPr/>
        <a:lstStyle/>
        <a:p>
          <a:endParaRPr lang="el-GR" sz="2000" b="1" dirty="0"/>
        </a:p>
        <a:p>
          <a:r>
            <a:rPr lang="el-GR" sz="2000" b="1" dirty="0"/>
            <a:t>Ανάγκη οργάνωσης της Επιχειρηματικότητας </a:t>
          </a:r>
        </a:p>
        <a:p>
          <a:r>
            <a:rPr lang="el-GR" sz="2000" b="1" dirty="0"/>
            <a:t>στην ΠΔΕ</a:t>
          </a:r>
        </a:p>
        <a:p>
          <a:r>
            <a:rPr lang="el-GR" sz="2000" b="1" dirty="0"/>
            <a:t> </a:t>
          </a:r>
        </a:p>
        <a:p>
          <a:endParaRPr lang="el-GR" sz="2000" b="1" dirty="0"/>
        </a:p>
        <a:p>
          <a:r>
            <a:rPr lang="el-GR" sz="2000" b="1" dirty="0"/>
            <a:t> </a:t>
          </a:r>
        </a:p>
      </dgm:t>
    </dgm:pt>
    <dgm:pt modelId="{E70345F0-F82C-4B46-9BFE-B264C44A22F7}" type="parTrans" cxnId="{99AF394E-ABD6-46CD-8B5A-E903C160E690}">
      <dgm:prSet/>
      <dgm:spPr/>
      <dgm:t>
        <a:bodyPr/>
        <a:lstStyle/>
        <a:p>
          <a:endParaRPr lang="el-GR"/>
        </a:p>
      </dgm:t>
    </dgm:pt>
    <dgm:pt modelId="{6E02D103-2501-451C-BFF4-D2B8C63B4FF1}" type="sibTrans" cxnId="{99AF394E-ABD6-46CD-8B5A-E903C160E690}">
      <dgm:prSet/>
      <dgm:spPr/>
      <dgm:t>
        <a:bodyPr/>
        <a:lstStyle/>
        <a:p>
          <a:endParaRPr lang="el-GR"/>
        </a:p>
      </dgm:t>
    </dgm:pt>
    <dgm:pt modelId="{17A80411-D5F8-4992-80A8-D571931FF568}">
      <dgm:prSet phldrT="[Κείμενο]" custT="1"/>
      <dgm:spPr>
        <a:solidFill>
          <a:schemeClr val="accent5"/>
        </a:solidFill>
      </dgm:spPr>
      <dgm:t>
        <a:bodyPr/>
        <a:lstStyle/>
        <a:p>
          <a:r>
            <a:rPr lang="el-GR" sz="1800" dirty="0"/>
            <a:t>Λόγω των ειδικών συνθηκών για την μετεγκατάσταση εκτός σχεδίου πόλης ή εκτός αστικού ιστού του Ν.3982/2011</a:t>
          </a:r>
        </a:p>
      </dgm:t>
    </dgm:pt>
    <dgm:pt modelId="{FEBF2727-F3DD-4816-A827-8F3995F0D197}" type="parTrans" cxnId="{BF82D109-F607-4F65-BD99-063F90584949}">
      <dgm:prSet/>
      <dgm:spPr/>
      <dgm:t>
        <a:bodyPr/>
        <a:lstStyle/>
        <a:p>
          <a:endParaRPr lang="el-GR"/>
        </a:p>
      </dgm:t>
    </dgm:pt>
    <dgm:pt modelId="{F0FF306D-148F-4448-BAFC-FFFF05CA5768}" type="sibTrans" cxnId="{BF82D109-F607-4F65-BD99-063F90584949}">
      <dgm:prSet/>
      <dgm:spPr/>
      <dgm:t>
        <a:bodyPr/>
        <a:lstStyle/>
        <a:p>
          <a:endParaRPr lang="el-GR"/>
        </a:p>
      </dgm:t>
    </dgm:pt>
    <dgm:pt modelId="{06ACA458-7E35-4389-86CA-6DFC14E67B1F}">
      <dgm:prSet phldrT="[Κείμενο]" phldr="1"/>
      <dgm:spPr/>
      <dgm:t>
        <a:bodyPr/>
        <a:lstStyle/>
        <a:p>
          <a:endParaRPr lang="el-GR"/>
        </a:p>
      </dgm:t>
    </dgm:pt>
    <dgm:pt modelId="{83739F17-2A38-4874-B4EB-712139BF46B0}" type="parTrans" cxnId="{B0CDA91D-DE72-4A67-8DA7-1C232D1F4082}">
      <dgm:prSet/>
      <dgm:spPr/>
      <dgm:t>
        <a:bodyPr/>
        <a:lstStyle/>
        <a:p>
          <a:endParaRPr lang="el-GR"/>
        </a:p>
      </dgm:t>
    </dgm:pt>
    <dgm:pt modelId="{0C80A5F9-D2C3-492E-B0A2-56CFF807F27A}" type="sibTrans" cxnId="{B0CDA91D-DE72-4A67-8DA7-1C232D1F4082}">
      <dgm:prSet/>
      <dgm:spPr/>
      <dgm:t>
        <a:bodyPr/>
        <a:lstStyle/>
        <a:p>
          <a:endParaRPr lang="el-GR"/>
        </a:p>
      </dgm:t>
    </dgm:pt>
    <dgm:pt modelId="{C72A9AF9-DC5F-43C7-9DC6-927BA400C0A7}">
      <dgm:prSet phldrT="[Κείμενο]" custT="1"/>
      <dgm:spPr>
        <a:solidFill>
          <a:schemeClr val="accent5"/>
        </a:solidFill>
      </dgm:spPr>
      <dgm:t>
        <a:bodyPr/>
        <a:lstStyle/>
        <a:p>
          <a:endParaRPr lang="el-GR"/>
        </a:p>
      </dgm:t>
    </dgm:pt>
    <dgm:pt modelId="{1A6B5E3B-D793-46EB-8324-F5ECB8C8236E}" type="parTrans" cxnId="{98B59F97-9F17-4D1D-833F-64561E781D8D}">
      <dgm:prSet/>
      <dgm:spPr/>
      <dgm:t>
        <a:bodyPr/>
        <a:lstStyle/>
        <a:p>
          <a:endParaRPr lang="el-GR"/>
        </a:p>
      </dgm:t>
    </dgm:pt>
    <dgm:pt modelId="{2F670B11-2684-4F2B-9712-12A75C090068}" type="sibTrans" cxnId="{98B59F97-9F17-4D1D-833F-64561E781D8D}">
      <dgm:prSet/>
      <dgm:spPr/>
      <dgm:t>
        <a:bodyPr/>
        <a:lstStyle/>
        <a:p>
          <a:endParaRPr lang="el-GR"/>
        </a:p>
      </dgm:t>
    </dgm:pt>
    <dgm:pt modelId="{D97C3B62-0407-4C0B-A633-CD9A2E45A2E7}">
      <dgm:prSet/>
      <dgm:spPr/>
      <dgm:t>
        <a:bodyPr/>
        <a:lstStyle/>
        <a:p>
          <a:endParaRPr lang="el-GR"/>
        </a:p>
      </dgm:t>
    </dgm:pt>
    <dgm:pt modelId="{3F942758-289B-43CD-8513-D7C6E1E653A4}" type="parTrans" cxnId="{8F652F4B-E570-4D47-B8AD-81664FF6E506}">
      <dgm:prSet/>
      <dgm:spPr/>
      <dgm:t>
        <a:bodyPr/>
        <a:lstStyle/>
        <a:p>
          <a:endParaRPr lang="el-GR"/>
        </a:p>
      </dgm:t>
    </dgm:pt>
    <dgm:pt modelId="{DD55B09E-9DEE-4A11-87CF-38C519AB2BEE}" type="sibTrans" cxnId="{8F652F4B-E570-4D47-B8AD-81664FF6E506}">
      <dgm:prSet/>
      <dgm:spPr/>
      <dgm:t>
        <a:bodyPr/>
        <a:lstStyle/>
        <a:p>
          <a:endParaRPr lang="el-GR"/>
        </a:p>
      </dgm:t>
    </dgm:pt>
    <dgm:pt modelId="{A0F36D1A-3974-41E1-8F16-1CB6A43A7513}">
      <dgm:prSet/>
      <dgm:spPr/>
      <dgm:t>
        <a:bodyPr/>
        <a:lstStyle/>
        <a:p>
          <a:endParaRPr lang="el-GR"/>
        </a:p>
      </dgm:t>
    </dgm:pt>
    <dgm:pt modelId="{B075F89B-A441-4BF0-ADB1-B00F2F1055BE}" type="parTrans" cxnId="{52F8CA7E-4DB1-461C-8CB3-9E9113F48DA9}">
      <dgm:prSet/>
      <dgm:spPr/>
      <dgm:t>
        <a:bodyPr/>
        <a:lstStyle/>
        <a:p>
          <a:endParaRPr lang="el-GR"/>
        </a:p>
      </dgm:t>
    </dgm:pt>
    <dgm:pt modelId="{952E38CF-2945-4619-B0C1-EADAA1D44AAD}" type="sibTrans" cxnId="{52F8CA7E-4DB1-461C-8CB3-9E9113F48DA9}">
      <dgm:prSet/>
      <dgm:spPr/>
      <dgm:t>
        <a:bodyPr/>
        <a:lstStyle/>
        <a:p>
          <a:endParaRPr lang="el-GR"/>
        </a:p>
      </dgm:t>
    </dgm:pt>
    <dgm:pt modelId="{A6D0FA83-D99B-449B-A0D4-5021ECF43C9A}">
      <dgm:prSet/>
      <dgm:spPr/>
      <dgm:t>
        <a:bodyPr/>
        <a:lstStyle/>
        <a:p>
          <a:endParaRPr lang="el-GR"/>
        </a:p>
      </dgm:t>
    </dgm:pt>
    <dgm:pt modelId="{1333DC1C-1D3D-4D02-AB87-825DBAA14422}" type="parTrans" cxnId="{DC674084-D544-4AEC-9196-6E041314318E}">
      <dgm:prSet/>
      <dgm:spPr/>
      <dgm:t>
        <a:bodyPr/>
        <a:lstStyle/>
        <a:p>
          <a:endParaRPr lang="el-GR"/>
        </a:p>
      </dgm:t>
    </dgm:pt>
    <dgm:pt modelId="{AB635872-D392-4C8F-B36A-D0F7A62B2090}" type="sibTrans" cxnId="{DC674084-D544-4AEC-9196-6E041314318E}">
      <dgm:prSet/>
      <dgm:spPr/>
      <dgm:t>
        <a:bodyPr/>
        <a:lstStyle/>
        <a:p>
          <a:endParaRPr lang="el-GR"/>
        </a:p>
      </dgm:t>
    </dgm:pt>
    <dgm:pt modelId="{058847A6-0BDE-4AED-9425-54FAA660D847}">
      <dgm:prSet/>
      <dgm:spPr/>
      <dgm:t>
        <a:bodyPr/>
        <a:lstStyle/>
        <a:p>
          <a:endParaRPr lang="el-GR"/>
        </a:p>
      </dgm:t>
    </dgm:pt>
    <dgm:pt modelId="{64A0873D-EC56-4E29-A54E-26DC5F8EEA46}" type="parTrans" cxnId="{A2BDF882-CCC8-49FA-AD06-CA2A0F62C244}">
      <dgm:prSet/>
      <dgm:spPr/>
      <dgm:t>
        <a:bodyPr/>
        <a:lstStyle/>
        <a:p>
          <a:endParaRPr lang="el-GR"/>
        </a:p>
      </dgm:t>
    </dgm:pt>
    <dgm:pt modelId="{7670827B-0754-48CC-A04C-79BD8F15B0D5}" type="sibTrans" cxnId="{A2BDF882-CCC8-49FA-AD06-CA2A0F62C244}">
      <dgm:prSet/>
      <dgm:spPr/>
      <dgm:t>
        <a:bodyPr/>
        <a:lstStyle/>
        <a:p>
          <a:endParaRPr lang="el-GR"/>
        </a:p>
      </dgm:t>
    </dgm:pt>
    <dgm:pt modelId="{5CBC505A-BA92-42FF-96D8-9E11B37A1AD6}">
      <dgm:prSet phldrT="[Κείμενο]" custT="1"/>
      <dgm:spPr>
        <a:solidFill>
          <a:schemeClr val="accent5"/>
        </a:solidFill>
      </dgm:spPr>
      <dgm:t>
        <a:bodyPr/>
        <a:lstStyle/>
        <a:p>
          <a:r>
            <a:rPr lang="el-GR" sz="1800" dirty="0"/>
            <a:t>Για λόγους </a:t>
          </a:r>
          <a:r>
            <a:rPr lang="el-GR" sz="1800" dirty="0">
              <a:solidFill>
                <a:schemeClr val="accent2">
                  <a:lumMod val="40000"/>
                  <a:lumOff val="60000"/>
                </a:schemeClr>
              </a:solidFill>
            </a:rPr>
            <a:t>ισόρροπης ενδοπεριφερειακής ανάπτυξης </a:t>
          </a:r>
          <a:r>
            <a:rPr lang="el-GR" sz="1800" dirty="0"/>
            <a:t>&amp; </a:t>
          </a:r>
          <a:r>
            <a:rPr lang="el-GR" sz="1800" dirty="0">
              <a:solidFill>
                <a:schemeClr val="accent2">
                  <a:lumMod val="60000"/>
                  <a:lumOff val="40000"/>
                </a:schemeClr>
              </a:solidFill>
            </a:rPr>
            <a:t>ανάδειξης της στρατηγικής θέσης της ΠΔΕ</a:t>
          </a:r>
        </a:p>
      </dgm:t>
    </dgm:pt>
    <dgm:pt modelId="{5783F99D-ED95-4648-85C8-86935E4F359C}" type="parTrans" cxnId="{313AA987-A84E-48A7-974B-67721730FC2C}">
      <dgm:prSet/>
      <dgm:spPr/>
      <dgm:t>
        <a:bodyPr/>
        <a:lstStyle/>
        <a:p>
          <a:endParaRPr lang="el-GR"/>
        </a:p>
      </dgm:t>
    </dgm:pt>
    <dgm:pt modelId="{5F19DFD9-6F9C-4821-96AB-8ABA4618E872}" type="sibTrans" cxnId="{313AA987-A84E-48A7-974B-67721730FC2C}">
      <dgm:prSet/>
      <dgm:spPr/>
      <dgm:t>
        <a:bodyPr/>
        <a:lstStyle/>
        <a:p>
          <a:endParaRPr lang="el-GR"/>
        </a:p>
      </dgm:t>
    </dgm:pt>
    <dgm:pt modelId="{96123E7F-9D18-4D62-A8C3-64856F432A7A}">
      <dgm:prSet phldrT="[Κείμενο]" custT="1"/>
      <dgm:spPr>
        <a:solidFill>
          <a:schemeClr val="accent5"/>
        </a:solidFill>
      </dgm:spPr>
      <dgm:t>
        <a:bodyPr/>
        <a:lstStyle/>
        <a:p>
          <a:r>
            <a:rPr lang="el-GR" sz="1800" dirty="0"/>
            <a:t>Λόγω του δραστικού περιορισμού της εκτός σχεδίου δόμησης Ν.4759/2020</a:t>
          </a:r>
        </a:p>
      </dgm:t>
    </dgm:pt>
    <dgm:pt modelId="{05CD9404-0729-4B5E-AFB5-8CC79EEE1B9B}" type="parTrans" cxnId="{4A9833DE-D545-4F4E-AB53-56A54D41EF27}">
      <dgm:prSet/>
      <dgm:spPr/>
      <dgm:t>
        <a:bodyPr/>
        <a:lstStyle/>
        <a:p>
          <a:endParaRPr lang="el-GR"/>
        </a:p>
      </dgm:t>
    </dgm:pt>
    <dgm:pt modelId="{A9A3F38A-159F-4A90-98EB-D915898EF76B}" type="sibTrans" cxnId="{4A9833DE-D545-4F4E-AB53-56A54D41EF27}">
      <dgm:prSet/>
      <dgm:spPr/>
      <dgm:t>
        <a:bodyPr/>
        <a:lstStyle/>
        <a:p>
          <a:endParaRPr lang="el-GR"/>
        </a:p>
      </dgm:t>
    </dgm:pt>
    <dgm:pt modelId="{9F4AC8AC-91CF-4978-B072-9204BA577E3A}">
      <dgm:prSet phldrT="[Κείμενο]" custT="1"/>
      <dgm:spPr>
        <a:solidFill>
          <a:schemeClr val="accent5"/>
        </a:solidFill>
      </dgm:spPr>
      <dgm:t>
        <a:bodyPr/>
        <a:lstStyle/>
        <a:p>
          <a:r>
            <a:rPr lang="el-GR" sz="1800" dirty="0"/>
            <a:t>Για αναπτυξιακούς, περιβαλλοντικούς επιχειρηματικούς, θεσμικούς λόγους</a:t>
          </a:r>
        </a:p>
      </dgm:t>
    </dgm:pt>
    <dgm:pt modelId="{458E770A-1134-43DD-9C63-77B50A0C34A9}" type="parTrans" cxnId="{2DC0D178-BAED-4960-8600-B20D08619775}">
      <dgm:prSet/>
      <dgm:spPr/>
      <dgm:t>
        <a:bodyPr/>
        <a:lstStyle/>
        <a:p>
          <a:endParaRPr lang="el-GR"/>
        </a:p>
      </dgm:t>
    </dgm:pt>
    <dgm:pt modelId="{DBF483FD-4921-437B-B21E-1AA57BD7D23D}" type="sibTrans" cxnId="{2DC0D178-BAED-4960-8600-B20D08619775}">
      <dgm:prSet/>
      <dgm:spPr/>
      <dgm:t>
        <a:bodyPr/>
        <a:lstStyle/>
        <a:p>
          <a:endParaRPr lang="el-GR"/>
        </a:p>
      </dgm:t>
    </dgm:pt>
    <dgm:pt modelId="{F18788F0-9846-479B-BD46-0E77CDA399F2}">
      <dgm:prSet/>
      <dgm:spPr/>
      <dgm:t>
        <a:bodyPr/>
        <a:lstStyle/>
        <a:p>
          <a:endParaRPr lang="el-GR"/>
        </a:p>
      </dgm:t>
    </dgm:pt>
    <dgm:pt modelId="{A6934E60-DEEB-4AF7-9E8F-04DC807DB56F}" type="parTrans" cxnId="{DFC62439-A938-449A-8273-C619584278B5}">
      <dgm:prSet/>
      <dgm:spPr/>
      <dgm:t>
        <a:bodyPr/>
        <a:lstStyle/>
        <a:p>
          <a:endParaRPr lang="el-GR"/>
        </a:p>
      </dgm:t>
    </dgm:pt>
    <dgm:pt modelId="{2F5FF5C7-1887-4AFC-9440-59C1CB789592}" type="sibTrans" cxnId="{DFC62439-A938-449A-8273-C619584278B5}">
      <dgm:prSet/>
      <dgm:spPr/>
      <dgm:t>
        <a:bodyPr/>
        <a:lstStyle/>
        <a:p>
          <a:endParaRPr lang="el-GR"/>
        </a:p>
      </dgm:t>
    </dgm:pt>
    <dgm:pt modelId="{E6684EC5-F58C-4E5E-BCEC-ACB2361FC7E1}">
      <dgm:prSet phldrT="[Κείμενο]" custT="1"/>
      <dgm:spPr>
        <a:solidFill>
          <a:schemeClr val="accent5">
            <a:lumMod val="75000"/>
          </a:schemeClr>
        </a:solidFill>
      </dgm:spPr>
      <dgm:t>
        <a:bodyPr/>
        <a:lstStyle/>
        <a:p>
          <a:r>
            <a:rPr lang="el-GR" sz="2000" dirty="0"/>
            <a:t>Για όλα τα </a:t>
          </a:r>
          <a:r>
            <a:rPr lang="el-GR" sz="2000" dirty="0">
              <a:solidFill>
                <a:schemeClr val="accent2">
                  <a:lumMod val="40000"/>
                  <a:lumOff val="60000"/>
                </a:schemeClr>
              </a:solidFill>
            </a:rPr>
            <a:t>πλεονεκτήματα</a:t>
          </a:r>
          <a:r>
            <a:rPr lang="el-GR" sz="2000" dirty="0"/>
            <a:t> και κίνητρα ανάπτυξης ενός ΕΠ </a:t>
          </a:r>
        </a:p>
      </dgm:t>
    </dgm:pt>
    <dgm:pt modelId="{2EF17A0D-6B68-4ECF-B3A9-C713835A076A}" type="sibTrans" cxnId="{33F67D21-63BD-4FBC-BEAD-7183EF426EF4}">
      <dgm:prSet/>
      <dgm:spPr/>
      <dgm:t>
        <a:bodyPr/>
        <a:lstStyle/>
        <a:p>
          <a:endParaRPr lang="el-GR"/>
        </a:p>
      </dgm:t>
    </dgm:pt>
    <dgm:pt modelId="{806356B4-3B9D-408A-BE37-A0587FB71F3E}" type="parTrans" cxnId="{33F67D21-63BD-4FBC-BEAD-7183EF426EF4}">
      <dgm:prSet/>
      <dgm:spPr/>
      <dgm:t>
        <a:bodyPr/>
        <a:lstStyle/>
        <a:p>
          <a:endParaRPr lang="el-GR"/>
        </a:p>
      </dgm:t>
    </dgm:pt>
    <dgm:pt modelId="{A9ACE8F4-A838-4F1B-8B24-D654F1730995}">
      <dgm:prSet phldrT="[Κείμενο]" custScaleX="165151" custScaleY="158892" custLinFactX="100000" custLinFactNeighborX="141183" custLinFactNeighborY="-83951"/>
      <dgm:spPr>
        <a:solidFill>
          <a:schemeClr val="accent5"/>
        </a:solidFill>
      </dgm:spPr>
      <dgm:t>
        <a:bodyPr/>
        <a:lstStyle/>
        <a:p>
          <a:endParaRPr lang="el-GR"/>
        </a:p>
      </dgm:t>
    </dgm:pt>
    <dgm:pt modelId="{159C52F2-C97C-42FA-BE1F-1FE26419909F}" type="parTrans" cxnId="{CA2943A2-A0A4-4212-83F2-EA285FAF3F2F}">
      <dgm:prSet/>
      <dgm:spPr/>
      <dgm:t>
        <a:bodyPr/>
        <a:lstStyle/>
        <a:p>
          <a:endParaRPr lang="el-GR"/>
        </a:p>
      </dgm:t>
    </dgm:pt>
    <dgm:pt modelId="{0B8F496C-43B4-4B4C-8B28-0686C5B571E5}" type="sibTrans" cxnId="{CA2943A2-A0A4-4212-83F2-EA285FAF3F2F}">
      <dgm:prSet/>
      <dgm:spPr/>
      <dgm:t>
        <a:bodyPr/>
        <a:lstStyle/>
        <a:p>
          <a:endParaRPr lang="el-GR"/>
        </a:p>
      </dgm:t>
    </dgm:pt>
    <dgm:pt modelId="{219B7CFA-BE07-4C4D-8D2A-A6054C59D364}">
      <dgm:prSet phldrT="[Κείμενο]" custScaleX="165151" custScaleY="158892" custLinFactX="100000" custLinFactNeighborX="141183" custLinFactNeighborY="-83951"/>
      <dgm:spPr>
        <a:solidFill>
          <a:schemeClr val="accent5"/>
        </a:solidFill>
      </dgm:spPr>
      <dgm:t>
        <a:bodyPr/>
        <a:lstStyle/>
        <a:p>
          <a:endParaRPr lang="el-GR"/>
        </a:p>
      </dgm:t>
    </dgm:pt>
    <dgm:pt modelId="{B079DD01-497B-409A-A1EF-E133D55D869A}" type="parTrans" cxnId="{3C5A6460-77E7-486F-9023-2A7BD12A833A}">
      <dgm:prSet/>
      <dgm:spPr/>
      <dgm:t>
        <a:bodyPr/>
        <a:lstStyle/>
        <a:p>
          <a:endParaRPr lang="el-GR"/>
        </a:p>
      </dgm:t>
    </dgm:pt>
    <dgm:pt modelId="{93215BFA-B9AF-40F4-9F33-F2E83A640E9D}" type="sibTrans" cxnId="{3C5A6460-77E7-486F-9023-2A7BD12A833A}">
      <dgm:prSet/>
      <dgm:spPr/>
      <dgm:t>
        <a:bodyPr/>
        <a:lstStyle/>
        <a:p>
          <a:endParaRPr lang="el-GR"/>
        </a:p>
      </dgm:t>
    </dgm:pt>
    <dgm:pt modelId="{38FE424C-33AD-42A9-A874-1D2EB6993CBD}">
      <dgm:prSet/>
      <dgm:spPr/>
      <dgm:t>
        <a:bodyPr/>
        <a:lstStyle/>
        <a:p>
          <a:endParaRPr lang="el-GR"/>
        </a:p>
      </dgm:t>
    </dgm:pt>
    <dgm:pt modelId="{8D75E9C1-2752-4044-8422-70742177EDF5}" type="parTrans" cxnId="{10DDC183-3EA4-45DA-BA5A-342EA480F036}">
      <dgm:prSet/>
      <dgm:spPr/>
      <dgm:t>
        <a:bodyPr/>
        <a:lstStyle/>
        <a:p>
          <a:endParaRPr lang="el-GR"/>
        </a:p>
      </dgm:t>
    </dgm:pt>
    <dgm:pt modelId="{4FC7C712-60AB-477C-B90C-99D5B62ABB1D}" type="sibTrans" cxnId="{10DDC183-3EA4-45DA-BA5A-342EA480F036}">
      <dgm:prSet/>
      <dgm:spPr/>
      <dgm:t>
        <a:bodyPr/>
        <a:lstStyle/>
        <a:p>
          <a:endParaRPr lang="el-GR"/>
        </a:p>
      </dgm:t>
    </dgm:pt>
    <dgm:pt modelId="{F372AE5C-EC48-4AE8-84BA-888BCB694D88}">
      <dgm:prSet/>
      <dgm:spPr/>
      <dgm:t>
        <a:bodyPr/>
        <a:lstStyle/>
        <a:p>
          <a:endParaRPr lang="el-GR"/>
        </a:p>
      </dgm:t>
    </dgm:pt>
    <dgm:pt modelId="{C5AAEEDD-750A-40B9-A565-6A7EA62EAC34}" type="parTrans" cxnId="{BA4688B1-3E9B-44BC-8AA5-B281488E0CD6}">
      <dgm:prSet/>
      <dgm:spPr/>
      <dgm:t>
        <a:bodyPr/>
        <a:lstStyle/>
        <a:p>
          <a:endParaRPr lang="el-GR"/>
        </a:p>
      </dgm:t>
    </dgm:pt>
    <dgm:pt modelId="{FE10B8ED-9166-410D-9EF2-1C8AFF222300}" type="sibTrans" cxnId="{BA4688B1-3E9B-44BC-8AA5-B281488E0CD6}">
      <dgm:prSet/>
      <dgm:spPr/>
      <dgm:t>
        <a:bodyPr/>
        <a:lstStyle/>
        <a:p>
          <a:endParaRPr lang="el-GR"/>
        </a:p>
      </dgm:t>
    </dgm:pt>
    <dgm:pt modelId="{A22F52C0-91A7-40FB-8A8B-DDF5F30BA035}" type="pres">
      <dgm:prSet presAssocID="{FB4A98ED-392A-4EF4-8ED1-B4D291A27050}" presName="Name0" presStyleCnt="0">
        <dgm:presLayoutVars>
          <dgm:chMax val="1"/>
          <dgm:chPref val="1"/>
        </dgm:presLayoutVars>
      </dgm:prSet>
      <dgm:spPr/>
      <dgm:t>
        <a:bodyPr/>
        <a:lstStyle/>
        <a:p>
          <a:endParaRPr lang="el-GR"/>
        </a:p>
      </dgm:t>
    </dgm:pt>
    <dgm:pt modelId="{F811CC2B-2269-476A-8670-9CE4A805B527}" type="pres">
      <dgm:prSet presAssocID="{3B42F2EF-CC4C-4AF2-A501-0EA0101983D4}" presName="Parent" presStyleLbl="node0" presStyleIdx="0" presStyleCnt="1" custScaleX="151849" custScaleY="149271" custLinFactNeighborX="1002" custLinFactNeighborY="3544">
        <dgm:presLayoutVars>
          <dgm:chMax val="5"/>
          <dgm:chPref val="5"/>
        </dgm:presLayoutVars>
      </dgm:prSet>
      <dgm:spPr/>
      <dgm:t>
        <a:bodyPr/>
        <a:lstStyle/>
        <a:p>
          <a:endParaRPr lang="el-GR"/>
        </a:p>
      </dgm:t>
    </dgm:pt>
    <dgm:pt modelId="{D497EEEB-3540-427B-BDDC-F3820621C628}" type="pres">
      <dgm:prSet presAssocID="{3B42F2EF-CC4C-4AF2-A501-0EA0101983D4}" presName="Accent2" presStyleLbl="node1" presStyleIdx="0" presStyleCnt="19"/>
      <dgm:spPr/>
    </dgm:pt>
    <dgm:pt modelId="{9BEC9446-A8B3-4342-8980-FE5107A0C818}" type="pres">
      <dgm:prSet presAssocID="{3B42F2EF-CC4C-4AF2-A501-0EA0101983D4}" presName="Accent3" presStyleLbl="node1" presStyleIdx="1" presStyleCnt="19" custLinFactNeighborY="38106"/>
      <dgm:spPr>
        <a:solidFill>
          <a:schemeClr val="accent5"/>
        </a:solidFill>
      </dgm:spPr>
    </dgm:pt>
    <dgm:pt modelId="{DBAE8A8A-FF63-4359-A67C-DD5AE1E61E4A}" type="pres">
      <dgm:prSet presAssocID="{3B42F2EF-CC4C-4AF2-A501-0EA0101983D4}" presName="Accent4" presStyleLbl="node1" presStyleIdx="2" presStyleCnt="19" custLinFactX="-29180" custLinFactNeighborX="-100000" custLinFactNeighborY="-8061"/>
      <dgm:spPr>
        <a:solidFill>
          <a:schemeClr val="accent5"/>
        </a:solidFill>
      </dgm:spPr>
    </dgm:pt>
    <dgm:pt modelId="{3A7ED0B6-8360-473F-87A6-B23BE653BF26}" type="pres">
      <dgm:prSet presAssocID="{3B42F2EF-CC4C-4AF2-A501-0EA0101983D4}" presName="Accent5" presStyleLbl="node1" presStyleIdx="3" presStyleCnt="19" custScaleX="172696" custScaleY="165167" custLinFactX="-300000" custLinFactNeighborX="-349600" custLinFactNeighborY="93254"/>
      <dgm:spPr>
        <a:solidFill>
          <a:schemeClr val="accent5"/>
        </a:solidFill>
      </dgm:spPr>
    </dgm:pt>
    <dgm:pt modelId="{9967F5FE-0592-474F-854F-A1798ADBB85D}" type="pres">
      <dgm:prSet presAssocID="{3B42F2EF-CC4C-4AF2-A501-0EA0101983D4}" presName="Accent6" presStyleLbl="node1" presStyleIdx="4" presStyleCnt="19" custLinFactX="72746" custLinFactY="-296591" custLinFactNeighborX="100000" custLinFactNeighborY="-300000"/>
      <dgm:spPr>
        <a:solidFill>
          <a:schemeClr val="accent5"/>
        </a:solidFill>
      </dgm:spPr>
    </dgm:pt>
    <dgm:pt modelId="{AE0CCCFB-05B0-49C0-BDFE-2D03CAF2BEF7}" type="pres">
      <dgm:prSet presAssocID="{E6684EC5-F58C-4E5E-BCEC-ACB2361FC7E1}" presName="Child1" presStyleLbl="node1" presStyleIdx="5" presStyleCnt="19" custScaleX="200137" custScaleY="200115" custLinFactX="200000" custLinFactNeighborX="248781" custLinFactNeighborY="-43964">
        <dgm:presLayoutVars>
          <dgm:chMax val="0"/>
          <dgm:chPref val="0"/>
        </dgm:presLayoutVars>
      </dgm:prSet>
      <dgm:spPr/>
      <dgm:t>
        <a:bodyPr/>
        <a:lstStyle/>
        <a:p>
          <a:endParaRPr lang="el-GR"/>
        </a:p>
      </dgm:t>
    </dgm:pt>
    <dgm:pt modelId="{6112D85B-0E97-46D2-B637-289794229400}" type="pres">
      <dgm:prSet presAssocID="{E6684EC5-F58C-4E5E-BCEC-ACB2361FC7E1}" presName="Accent7" presStyleCnt="0"/>
      <dgm:spPr/>
    </dgm:pt>
    <dgm:pt modelId="{2FAC0E66-153A-45F9-815C-520CC47AE240}" type="pres">
      <dgm:prSet presAssocID="{E6684EC5-F58C-4E5E-BCEC-ACB2361FC7E1}" presName="AccentHold1" presStyleLbl="node1" presStyleIdx="6" presStyleCnt="19" custScaleX="69837" custScaleY="69129" custLinFactNeighborX="-37639" custLinFactNeighborY="4856"/>
      <dgm:spPr>
        <a:noFill/>
        <a:ln>
          <a:noFill/>
        </a:ln>
      </dgm:spPr>
    </dgm:pt>
    <dgm:pt modelId="{DA6142E1-BFEA-4542-B61C-D6AB475ED025}" type="pres">
      <dgm:prSet presAssocID="{E6684EC5-F58C-4E5E-BCEC-ACB2361FC7E1}" presName="Accent8" presStyleCnt="0"/>
      <dgm:spPr/>
    </dgm:pt>
    <dgm:pt modelId="{BA9DC96E-786F-4E6F-845F-917CFBE4AC5A}" type="pres">
      <dgm:prSet presAssocID="{E6684EC5-F58C-4E5E-BCEC-ACB2361FC7E1}" presName="AccentHold2" presStyleLbl="node1" presStyleIdx="7" presStyleCnt="19" custLinFactY="-163838" custLinFactNeighborX="93771" custLinFactNeighborY="-200000"/>
      <dgm:spPr>
        <a:solidFill>
          <a:schemeClr val="accent5"/>
        </a:solidFill>
      </dgm:spPr>
    </dgm:pt>
    <dgm:pt modelId="{C4301A8E-67E6-41C6-9249-99DEEFEB6BFA}" type="pres">
      <dgm:prSet presAssocID="{5CBC505A-BA92-42FF-96D8-9E11B37A1AD6}" presName="Child2" presStyleLbl="node1" presStyleIdx="8" presStyleCnt="19" custScaleX="200137" custScaleY="200115" custLinFactX="-100000" custLinFactY="98234" custLinFactNeighborX="-133932" custLinFactNeighborY="100000">
        <dgm:presLayoutVars>
          <dgm:chMax val="0"/>
          <dgm:chPref val="0"/>
        </dgm:presLayoutVars>
      </dgm:prSet>
      <dgm:spPr/>
      <dgm:t>
        <a:bodyPr/>
        <a:lstStyle/>
        <a:p>
          <a:endParaRPr lang="el-GR"/>
        </a:p>
      </dgm:t>
    </dgm:pt>
    <dgm:pt modelId="{D6209708-ED89-4E03-B90F-3C421698D296}" type="pres">
      <dgm:prSet presAssocID="{5CBC505A-BA92-42FF-96D8-9E11B37A1AD6}" presName="Accent9" presStyleCnt="0"/>
      <dgm:spPr/>
    </dgm:pt>
    <dgm:pt modelId="{850B2F42-F000-4A84-B2E6-994FCD001A38}" type="pres">
      <dgm:prSet presAssocID="{5CBC505A-BA92-42FF-96D8-9E11B37A1AD6}" presName="AccentHold1" presStyleLbl="node1" presStyleIdx="9" presStyleCnt="19" custLinFactY="200000" custLinFactNeighborX="94655" custLinFactNeighborY="234300"/>
      <dgm:spPr>
        <a:solidFill>
          <a:schemeClr val="accent5"/>
        </a:solidFill>
      </dgm:spPr>
    </dgm:pt>
    <dgm:pt modelId="{AC462A35-7D46-4FBF-9C9F-BCEC1DD76F25}" type="pres">
      <dgm:prSet presAssocID="{5CBC505A-BA92-42FF-96D8-9E11B37A1AD6}" presName="Accent10" presStyleCnt="0"/>
      <dgm:spPr/>
    </dgm:pt>
    <dgm:pt modelId="{8076DA99-51FB-4CA1-874B-9D1632D0FA87}" type="pres">
      <dgm:prSet presAssocID="{5CBC505A-BA92-42FF-96D8-9E11B37A1AD6}" presName="AccentHold2" presStyleLbl="node1" presStyleIdx="10" presStyleCnt="19"/>
      <dgm:spPr>
        <a:solidFill>
          <a:schemeClr val="accent5"/>
        </a:solidFill>
      </dgm:spPr>
    </dgm:pt>
    <dgm:pt modelId="{21E09DFA-CC0F-4C27-ADF9-5F0D1F7D90C3}" type="pres">
      <dgm:prSet presAssocID="{5CBC505A-BA92-42FF-96D8-9E11B37A1AD6}" presName="Accent11" presStyleCnt="0"/>
      <dgm:spPr/>
    </dgm:pt>
    <dgm:pt modelId="{42168271-DDFE-4012-A0A9-859EFEB7418E}" type="pres">
      <dgm:prSet presAssocID="{5CBC505A-BA92-42FF-96D8-9E11B37A1AD6}" presName="AccentHold3" presStyleLbl="node1" presStyleIdx="11" presStyleCnt="19" custLinFactX="-305546" custLinFactY="-210555" custLinFactNeighborX="-400000" custLinFactNeighborY="-300000"/>
      <dgm:spPr>
        <a:solidFill>
          <a:schemeClr val="accent5"/>
        </a:solidFill>
      </dgm:spPr>
    </dgm:pt>
    <dgm:pt modelId="{22034A5C-FE46-4BCA-A6E4-6EB0E9EC95AB}" type="pres">
      <dgm:prSet presAssocID="{9F4AC8AC-91CF-4978-B072-9204BA577E3A}" presName="Child3" presStyleLbl="node1" presStyleIdx="12" presStyleCnt="19" custScaleX="184742" custScaleY="184721" custLinFactX="-200000" custLinFactY="-2535" custLinFactNeighborX="-234763" custLinFactNeighborY="-100000">
        <dgm:presLayoutVars>
          <dgm:chMax val="0"/>
          <dgm:chPref val="0"/>
        </dgm:presLayoutVars>
      </dgm:prSet>
      <dgm:spPr/>
      <dgm:t>
        <a:bodyPr/>
        <a:lstStyle/>
        <a:p>
          <a:endParaRPr lang="el-GR"/>
        </a:p>
      </dgm:t>
    </dgm:pt>
    <dgm:pt modelId="{F35BEDDB-D390-489A-BEF1-5EDD22E0111E}" type="pres">
      <dgm:prSet presAssocID="{9F4AC8AC-91CF-4978-B072-9204BA577E3A}" presName="Accent12" presStyleCnt="0"/>
      <dgm:spPr/>
    </dgm:pt>
    <dgm:pt modelId="{7986933D-44D2-4DFB-82A8-6CED853D7B7F}" type="pres">
      <dgm:prSet presAssocID="{9F4AC8AC-91CF-4978-B072-9204BA577E3A}" presName="AccentHold1" presStyleLbl="node1" presStyleIdx="13" presStyleCnt="19"/>
      <dgm:spPr/>
    </dgm:pt>
    <dgm:pt modelId="{A992E94A-03DA-49FA-B102-1DC10686C73D}" type="pres">
      <dgm:prSet presAssocID="{96123E7F-9D18-4D62-A8C3-64856F432A7A}" presName="Child4" presStyleLbl="node1" presStyleIdx="14" presStyleCnt="19" custScaleX="166781" custScaleY="166762" custLinFactX="100000" custLinFactNeighborX="101486" custLinFactNeighborY="-78063">
        <dgm:presLayoutVars>
          <dgm:chMax val="0"/>
          <dgm:chPref val="0"/>
        </dgm:presLayoutVars>
      </dgm:prSet>
      <dgm:spPr/>
      <dgm:t>
        <a:bodyPr/>
        <a:lstStyle/>
        <a:p>
          <a:endParaRPr lang="el-GR"/>
        </a:p>
      </dgm:t>
    </dgm:pt>
    <dgm:pt modelId="{4A8D0890-7EDF-4036-8F61-1380B04331E8}" type="pres">
      <dgm:prSet presAssocID="{96123E7F-9D18-4D62-A8C3-64856F432A7A}" presName="Accent13" presStyleCnt="0"/>
      <dgm:spPr/>
    </dgm:pt>
    <dgm:pt modelId="{AF0B3810-D309-4B1A-ABF2-52FA41657537}" type="pres">
      <dgm:prSet presAssocID="{96123E7F-9D18-4D62-A8C3-64856F432A7A}" presName="AccentHold1" presStyleLbl="node1" presStyleIdx="15" presStyleCnt="19"/>
      <dgm:spPr>
        <a:noFill/>
        <a:ln>
          <a:noFill/>
        </a:ln>
      </dgm:spPr>
    </dgm:pt>
    <dgm:pt modelId="{A9A3B9C0-E55A-4358-AE42-CFA0080DB08E}" type="pres">
      <dgm:prSet presAssocID="{17A80411-D5F8-4992-80A8-D571931FF568}" presName="Child5" presStyleLbl="node1" presStyleIdx="16" presStyleCnt="19" custScaleX="189874" custScaleY="189852" custLinFactNeighborX="33485" custLinFactNeighborY="5162">
        <dgm:presLayoutVars>
          <dgm:chMax val="0"/>
          <dgm:chPref val="0"/>
        </dgm:presLayoutVars>
      </dgm:prSet>
      <dgm:spPr/>
      <dgm:t>
        <a:bodyPr/>
        <a:lstStyle/>
        <a:p>
          <a:endParaRPr lang="el-GR"/>
        </a:p>
      </dgm:t>
    </dgm:pt>
    <dgm:pt modelId="{7C0747F2-1B01-4A6D-BD5C-F3B6EDA2D1D7}" type="pres">
      <dgm:prSet presAssocID="{17A80411-D5F8-4992-80A8-D571931FF568}" presName="Accent15" presStyleCnt="0"/>
      <dgm:spPr/>
    </dgm:pt>
    <dgm:pt modelId="{29787AAA-AEC1-4D67-A12B-E35422F879C2}" type="pres">
      <dgm:prSet presAssocID="{17A80411-D5F8-4992-80A8-D571931FF568}" presName="AccentHold2" presStyleLbl="node1" presStyleIdx="17" presStyleCnt="19"/>
      <dgm:spPr>
        <a:noFill/>
        <a:ln>
          <a:noFill/>
        </a:ln>
      </dgm:spPr>
    </dgm:pt>
    <dgm:pt modelId="{90C01A25-CA21-4D8D-8FB2-91AD27939B12}" type="pres">
      <dgm:prSet presAssocID="{17A80411-D5F8-4992-80A8-D571931FF568}" presName="Accent16" presStyleCnt="0"/>
      <dgm:spPr/>
    </dgm:pt>
    <dgm:pt modelId="{C7B979CC-2655-457E-B534-06C3752F2266}" type="pres">
      <dgm:prSet presAssocID="{17A80411-D5F8-4992-80A8-D571931FF568}" presName="AccentHold3" presStyleLbl="node1" presStyleIdx="18" presStyleCnt="19" custFlipHor="1" custScaleX="16784" custScaleY="16786" custLinFactX="-294423" custLinFactY="700000" custLinFactNeighborX="-300000" custLinFactNeighborY="731098"/>
      <dgm:spPr>
        <a:noFill/>
        <a:ln>
          <a:noFill/>
        </a:ln>
      </dgm:spPr>
    </dgm:pt>
  </dgm:ptLst>
  <dgm:cxnLst>
    <dgm:cxn modelId="{99AF394E-ABD6-46CD-8B5A-E903C160E690}" srcId="{FB4A98ED-392A-4EF4-8ED1-B4D291A27050}" destId="{3B42F2EF-CC4C-4AF2-A501-0EA0101983D4}" srcOrd="0" destOrd="0" parTransId="{E70345F0-F82C-4B46-9BFE-B264C44A22F7}" sibTransId="{6E02D103-2501-451C-BFF4-D2B8C63B4FF1}"/>
    <dgm:cxn modelId="{1B62E1FC-33F6-4BD6-A625-FF1D652A5459}" type="presOf" srcId="{3B42F2EF-CC4C-4AF2-A501-0EA0101983D4}" destId="{F811CC2B-2269-476A-8670-9CE4A805B527}" srcOrd="0" destOrd="0" presId="urn:microsoft.com/office/officeart/2009/3/layout/CircleRelationship"/>
    <dgm:cxn modelId="{1413C148-B759-433F-87D5-2D25CA68FB73}" type="presOf" srcId="{96123E7F-9D18-4D62-A8C3-64856F432A7A}" destId="{A992E94A-03DA-49FA-B102-1DC10686C73D}" srcOrd="0" destOrd="0" presId="urn:microsoft.com/office/officeart/2009/3/layout/CircleRelationship"/>
    <dgm:cxn modelId="{2DC0D178-BAED-4960-8600-B20D08619775}" srcId="{3B42F2EF-CC4C-4AF2-A501-0EA0101983D4}" destId="{9F4AC8AC-91CF-4978-B072-9204BA577E3A}" srcOrd="2" destOrd="0" parTransId="{458E770A-1134-43DD-9C63-77B50A0C34A9}" sibTransId="{DBF483FD-4921-437B-B21E-1AA57BD7D23D}"/>
    <dgm:cxn modelId="{10DDC183-3EA4-45DA-BA5A-342EA480F036}" srcId="{FB4A98ED-392A-4EF4-8ED1-B4D291A27050}" destId="{38FE424C-33AD-42A9-A874-1D2EB6993CBD}" srcOrd="9" destOrd="0" parTransId="{8D75E9C1-2752-4044-8422-70742177EDF5}" sibTransId="{4FC7C712-60AB-477C-B90C-99D5B62ABB1D}"/>
    <dgm:cxn modelId="{DFC62439-A938-449A-8273-C619584278B5}" srcId="{FB4A98ED-392A-4EF4-8ED1-B4D291A27050}" destId="{F18788F0-9846-479B-BD46-0E77CDA399F2}" srcOrd="6" destOrd="0" parTransId="{A6934E60-DEEB-4AF7-9E8F-04DC807DB56F}" sibTransId="{2F5FF5C7-1887-4AFC-9440-59C1CB789592}"/>
    <dgm:cxn modelId="{B0CDA91D-DE72-4A67-8DA7-1C232D1F4082}" srcId="{FB4A98ED-392A-4EF4-8ED1-B4D291A27050}" destId="{06ACA458-7E35-4389-86CA-6DFC14E67B1F}" srcOrd="1" destOrd="0" parTransId="{83739F17-2A38-4874-B4EB-712139BF46B0}" sibTransId="{0C80A5F9-D2C3-492E-B0A2-56CFF807F27A}"/>
    <dgm:cxn modelId="{C1CD4622-0C57-4862-B35F-D42C663EF3FF}" type="presOf" srcId="{9F4AC8AC-91CF-4978-B072-9204BA577E3A}" destId="{22034A5C-FE46-4BCA-A6E4-6EB0E9EC95AB}" srcOrd="0" destOrd="0" presId="urn:microsoft.com/office/officeart/2009/3/layout/CircleRelationship"/>
    <dgm:cxn modelId="{CA9C8C3A-9984-45A8-A0C5-564351C9BFAB}" type="presOf" srcId="{17A80411-D5F8-4992-80A8-D571931FF568}" destId="{A9A3B9C0-E55A-4358-AE42-CFA0080DB08E}" srcOrd="0" destOrd="0" presId="urn:microsoft.com/office/officeart/2009/3/layout/CircleRelationship"/>
    <dgm:cxn modelId="{BF82D109-F607-4F65-BD99-063F90584949}" srcId="{3B42F2EF-CC4C-4AF2-A501-0EA0101983D4}" destId="{17A80411-D5F8-4992-80A8-D571931FF568}" srcOrd="4" destOrd="0" parTransId="{FEBF2727-F3DD-4816-A827-8F3995F0D197}" sibTransId="{F0FF306D-148F-4448-BAFC-FFFF05CA5768}"/>
    <dgm:cxn modelId="{33F67D21-63BD-4FBC-BEAD-7183EF426EF4}" srcId="{3B42F2EF-CC4C-4AF2-A501-0EA0101983D4}" destId="{E6684EC5-F58C-4E5E-BCEC-ACB2361FC7E1}" srcOrd="0" destOrd="0" parTransId="{806356B4-3B9D-408A-BE37-A0587FB71F3E}" sibTransId="{2EF17A0D-6B68-4ECF-B3A9-C713835A076A}"/>
    <dgm:cxn modelId="{98B59F97-9F17-4D1D-833F-64561E781D8D}" srcId="{3B42F2EF-CC4C-4AF2-A501-0EA0101983D4}" destId="{C72A9AF9-DC5F-43C7-9DC6-927BA400C0A7}" srcOrd="5" destOrd="0" parTransId="{1A6B5E3B-D793-46EB-8324-F5ECB8C8236E}" sibTransId="{2F670B11-2684-4F2B-9712-12A75C090068}"/>
    <dgm:cxn modelId="{A2BDF882-CCC8-49FA-AD06-CA2A0F62C244}" srcId="{FB4A98ED-392A-4EF4-8ED1-B4D291A27050}" destId="{058847A6-0BDE-4AED-9425-54FAA660D847}" srcOrd="5" destOrd="0" parTransId="{64A0873D-EC56-4E29-A54E-26DC5F8EEA46}" sibTransId="{7670827B-0754-48CC-A04C-79BD8F15B0D5}"/>
    <dgm:cxn modelId="{52F8CA7E-4DB1-461C-8CB3-9E9113F48DA9}" srcId="{FB4A98ED-392A-4EF4-8ED1-B4D291A27050}" destId="{A0F36D1A-3974-41E1-8F16-1CB6A43A7513}" srcOrd="3" destOrd="0" parTransId="{B075F89B-A441-4BF0-ADB1-B00F2F1055BE}" sibTransId="{952E38CF-2945-4619-B0C1-EADAA1D44AAD}"/>
    <dgm:cxn modelId="{8F652F4B-E570-4D47-B8AD-81664FF6E506}" srcId="{FB4A98ED-392A-4EF4-8ED1-B4D291A27050}" destId="{D97C3B62-0407-4C0B-A633-CD9A2E45A2E7}" srcOrd="2" destOrd="0" parTransId="{3F942758-289B-43CD-8513-D7C6E1E653A4}" sibTransId="{DD55B09E-9DEE-4A11-87CF-38C519AB2BEE}"/>
    <dgm:cxn modelId="{CA2943A2-A0A4-4212-83F2-EA285FAF3F2F}" srcId="{FB4A98ED-392A-4EF4-8ED1-B4D291A27050}" destId="{A9ACE8F4-A838-4F1B-8B24-D654F1730995}" srcOrd="7" destOrd="0" parTransId="{159C52F2-C97C-42FA-BE1F-1FE26419909F}" sibTransId="{0B8F496C-43B4-4B4C-8B28-0686C5B571E5}"/>
    <dgm:cxn modelId="{5764A48E-2C4F-482D-B40B-6CE645DCC3E3}" type="presOf" srcId="{E6684EC5-F58C-4E5E-BCEC-ACB2361FC7E1}" destId="{AE0CCCFB-05B0-49C0-BDFE-2D03CAF2BEF7}" srcOrd="0" destOrd="0" presId="urn:microsoft.com/office/officeart/2009/3/layout/CircleRelationship"/>
    <dgm:cxn modelId="{DC674084-D544-4AEC-9196-6E041314318E}" srcId="{FB4A98ED-392A-4EF4-8ED1-B4D291A27050}" destId="{A6D0FA83-D99B-449B-A0D4-5021ECF43C9A}" srcOrd="4" destOrd="0" parTransId="{1333DC1C-1D3D-4D02-AB87-825DBAA14422}" sibTransId="{AB635872-D392-4C8F-B36A-D0F7A62B2090}"/>
    <dgm:cxn modelId="{313AA987-A84E-48A7-974B-67721730FC2C}" srcId="{3B42F2EF-CC4C-4AF2-A501-0EA0101983D4}" destId="{5CBC505A-BA92-42FF-96D8-9E11B37A1AD6}" srcOrd="1" destOrd="0" parTransId="{5783F99D-ED95-4648-85C8-86935E4F359C}" sibTransId="{5F19DFD9-6F9C-4821-96AB-8ABA4618E872}"/>
    <dgm:cxn modelId="{3C5A6460-77E7-486F-9023-2A7BD12A833A}" srcId="{FB4A98ED-392A-4EF4-8ED1-B4D291A27050}" destId="{219B7CFA-BE07-4C4D-8D2A-A6054C59D364}" srcOrd="8" destOrd="0" parTransId="{B079DD01-497B-409A-A1EF-E133D55D869A}" sibTransId="{93215BFA-B9AF-40F4-9F33-F2E83A640E9D}"/>
    <dgm:cxn modelId="{BA4688B1-3E9B-44BC-8AA5-B281488E0CD6}" srcId="{FB4A98ED-392A-4EF4-8ED1-B4D291A27050}" destId="{F372AE5C-EC48-4AE8-84BA-888BCB694D88}" srcOrd="10" destOrd="0" parTransId="{C5AAEEDD-750A-40B9-A565-6A7EA62EAC34}" sibTransId="{FE10B8ED-9166-410D-9EF2-1C8AFF222300}"/>
    <dgm:cxn modelId="{91E36B42-74D2-4CAE-B60D-9920D1727F63}" type="presOf" srcId="{FB4A98ED-392A-4EF4-8ED1-B4D291A27050}" destId="{A22F52C0-91A7-40FB-8A8B-DDF5F30BA035}" srcOrd="0" destOrd="0" presId="urn:microsoft.com/office/officeart/2009/3/layout/CircleRelationship"/>
    <dgm:cxn modelId="{4A9833DE-D545-4F4E-AB53-56A54D41EF27}" srcId="{3B42F2EF-CC4C-4AF2-A501-0EA0101983D4}" destId="{96123E7F-9D18-4D62-A8C3-64856F432A7A}" srcOrd="3" destOrd="0" parTransId="{05CD9404-0729-4B5E-AFB5-8CC79EEE1B9B}" sibTransId="{A9A3F38A-159F-4A90-98EB-D915898EF76B}"/>
    <dgm:cxn modelId="{80982A6C-5212-424A-9961-C5FF677ED63D}" type="presOf" srcId="{5CBC505A-BA92-42FF-96D8-9E11B37A1AD6}" destId="{C4301A8E-67E6-41C6-9249-99DEEFEB6BFA}" srcOrd="0" destOrd="0" presId="urn:microsoft.com/office/officeart/2009/3/layout/CircleRelationship"/>
    <dgm:cxn modelId="{6EA37ECE-7F26-4102-BD74-2006B3F2A8B9}" type="presParOf" srcId="{A22F52C0-91A7-40FB-8A8B-DDF5F30BA035}" destId="{F811CC2B-2269-476A-8670-9CE4A805B527}" srcOrd="0" destOrd="0" presId="urn:microsoft.com/office/officeart/2009/3/layout/CircleRelationship"/>
    <dgm:cxn modelId="{637AA88C-0166-4292-AA59-8C8BED9B7C51}" type="presParOf" srcId="{A22F52C0-91A7-40FB-8A8B-DDF5F30BA035}" destId="{D497EEEB-3540-427B-BDDC-F3820621C628}" srcOrd="1" destOrd="0" presId="urn:microsoft.com/office/officeart/2009/3/layout/CircleRelationship"/>
    <dgm:cxn modelId="{4D0C7B2C-FD20-4B3B-9317-3F50D0A9A99A}" type="presParOf" srcId="{A22F52C0-91A7-40FB-8A8B-DDF5F30BA035}" destId="{9BEC9446-A8B3-4342-8980-FE5107A0C818}" srcOrd="2" destOrd="0" presId="urn:microsoft.com/office/officeart/2009/3/layout/CircleRelationship"/>
    <dgm:cxn modelId="{66BABAD8-4A03-4B77-9E68-232241BFB487}" type="presParOf" srcId="{A22F52C0-91A7-40FB-8A8B-DDF5F30BA035}" destId="{DBAE8A8A-FF63-4359-A67C-DD5AE1E61E4A}" srcOrd="3" destOrd="0" presId="urn:microsoft.com/office/officeart/2009/3/layout/CircleRelationship"/>
    <dgm:cxn modelId="{A83AD750-556A-4108-BA68-E211C2381600}" type="presParOf" srcId="{A22F52C0-91A7-40FB-8A8B-DDF5F30BA035}" destId="{3A7ED0B6-8360-473F-87A6-B23BE653BF26}" srcOrd="4" destOrd="0" presId="urn:microsoft.com/office/officeart/2009/3/layout/CircleRelationship"/>
    <dgm:cxn modelId="{3CDE85EE-1439-435A-BD22-8B27E21149BD}" type="presParOf" srcId="{A22F52C0-91A7-40FB-8A8B-DDF5F30BA035}" destId="{9967F5FE-0592-474F-854F-A1798ADBB85D}" srcOrd="5" destOrd="0" presId="urn:microsoft.com/office/officeart/2009/3/layout/CircleRelationship"/>
    <dgm:cxn modelId="{F7FB2332-A5B6-4AA7-A5CB-BE9EBB7F161F}" type="presParOf" srcId="{A22F52C0-91A7-40FB-8A8B-DDF5F30BA035}" destId="{AE0CCCFB-05B0-49C0-BDFE-2D03CAF2BEF7}" srcOrd="6" destOrd="0" presId="urn:microsoft.com/office/officeart/2009/3/layout/CircleRelationship"/>
    <dgm:cxn modelId="{D8E66921-CAFC-43E8-B5EF-4AEB0714CD45}" type="presParOf" srcId="{A22F52C0-91A7-40FB-8A8B-DDF5F30BA035}" destId="{6112D85B-0E97-46D2-B637-289794229400}" srcOrd="7" destOrd="0" presId="urn:microsoft.com/office/officeart/2009/3/layout/CircleRelationship"/>
    <dgm:cxn modelId="{00A9F0D2-80E8-4F2E-96CC-BC601ACCDDE0}" type="presParOf" srcId="{6112D85B-0E97-46D2-B637-289794229400}" destId="{2FAC0E66-153A-45F9-815C-520CC47AE240}" srcOrd="0" destOrd="0" presId="urn:microsoft.com/office/officeart/2009/3/layout/CircleRelationship"/>
    <dgm:cxn modelId="{F1AA33C5-C1D7-493B-9876-E88892BB4CCE}" type="presParOf" srcId="{A22F52C0-91A7-40FB-8A8B-DDF5F30BA035}" destId="{DA6142E1-BFEA-4542-B61C-D6AB475ED025}" srcOrd="8" destOrd="0" presId="urn:microsoft.com/office/officeart/2009/3/layout/CircleRelationship"/>
    <dgm:cxn modelId="{6647F343-741C-4DC5-8800-0C4B769C902F}" type="presParOf" srcId="{DA6142E1-BFEA-4542-B61C-D6AB475ED025}" destId="{BA9DC96E-786F-4E6F-845F-917CFBE4AC5A}" srcOrd="0" destOrd="0" presId="urn:microsoft.com/office/officeart/2009/3/layout/CircleRelationship"/>
    <dgm:cxn modelId="{B8D870BB-EDC8-406B-BE9C-728D3C2D87CE}" type="presParOf" srcId="{A22F52C0-91A7-40FB-8A8B-DDF5F30BA035}" destId="{C4301A8E-67E6-41C6-9249-99DEEFEB6BFA}" srcOrd="9" destOrd="0" presId="urn:microsoft.com/office/officeart/2009/3/layout/CircleRelationship"/>
    <dgm:cxn modelId="{FC3CB42A-EDE6-4699-AFE6-B71E8E30671E}" type="presParOf" srcId="{A22F52C0-91A7-40FB-8A8B-DDF5F30BA035}" destId="{D6209708-ED89-4E03-B90F-3C421698D296}" srcOrd="10" destOrd="0" presId="urn:microsoft.com/office/officeart/2009/3/layout/CircleRelationship"/>
    <dgm:cxn modelId="{357F62E7-1E3E-4BC4-A3E5-258DD459E84C}" type="presParOf" srcId="{D6209708-ED89-4E03-B90F-3C421698D296}" destId="{850B2F42-F000-4A84-B2E6-994FCD001A38}" srcOrd="0" destOrd="0" presId="urn:microsoft.com/office/officeart/2009/3/layout/CircleRelationship"/>
    <dgm:cxn modelId="{E1C5E3B8-0EF3-4F4D-AB05-5588E5F651AA}" type="presParOf" srcId="{A22F52C0-91A7-40FB-8A8B-DDF5F30BA035}" destId="{AC462A35-7D46-4FBF-9C9F-BCEC1DD76F25}" srcOrd="11" destOrd="0" presId="urn:microsoft.com/office/officeart/2009/3/layout/CircleRelationship"/>
    <dgm:cxn modelId="{B70A2D60-EF6A-4BEF-9340-993631ED968D}" type="presParOf" srcId="{AC462A35-7D46-4FBF-9C9F-BCEC1DD76F25}" destId="{8076DA99-51FB-4CA1-874B-9D1632D0FA87}" srcOrd="0" destOrd="0" presId="urn:microsoft.com/office/officeart/2009/3/layout/CircleRelationship"/>
    <dgm:cxn modelId="{9D5422E3-0DD1-4F2D-A3E1-FEFD81EFC073}" type="presParOf" srcId="{A22F52C0-91A7-40FB-8A8B-DDF5F30BA035}" destId="{21E09DFA-CC0F-4C27-ADF9-5F0D1F7D90C3}" srcOrd="12" destOrd="0" presId="urn:microsoft.com/office/officeart/2009/3/layout/CircleRelationship"/>
    <dgm:cxn modelId="{3D383581-FD4D-462D-A721-2CF15F247EF2}" type="presParOf" srcId="{21E09DFA-CC0F-4C27-ADF9-5F0D1F7D90C3}" destId="{42168271-DDFE-4012-A0A9-859EFEB7418E}" srcOrd="0" destOrd="0" presId="urn:microsoft.com/office/officeart/2009/3/layout/CircleRelationship"/>
    <dgm:cxn modelId="{AB5BD5E1-9C83-4D35-B32B-9AADB5BAED23}" type="presParOf" srcId="{A22F52C0-91A7-40FB-8A8B-DDF5F30BA035}" destId="{22034A5C-FE46-4BCA-A6E4-6EB0E9EC95AB}" srcOrd="13" destOrd="0" presId="urn:microsoft.com/office/officeart/2009/3/layout/CircleRelationship"/>
    <dgm:cxn modelId="{911D2A2C-21F1-40AC-B966-855F9713C8EA}" type="presParOf" srcId="{A22F52C0-91A7-40FB-8A8B-DDF5F30BA035}" destId="{F35BEDDB-D390-489A-BEF1-5EDD22E0111E}" srcOrd="14" destOrd="0" presId="urn:microsoft.com/office/officeart/2009/3/layout/CircleRelationship"/>
    <dgm:cxn modelId="{56902045-5F31-432A-8ACC-9CA32942DEAE}" type="presParOf" srcId="{F35BEDDB-D390-489A-BEF1-5EDD22E0111E}" destId="{7986933D-44D2-4DFB-82A8-6CED853D7B7F}" srcOrd="0" destOrd="0" presId="urn:microsoft.com/office/officeart/2009/3/layout/CircleRelationship"/>
    <dgm:cxn modelId="{663A9C51-68FF-43B8-89FC-5FC9EBFD7F43}" type="presParOf" srcId="{A22F52C0-91A7-40FB-8A8B-DDF5F30BA035}" destId="{A992E94A-03DA-49FA-B102-1DC10686C73D}" srcOrd="15" destOrd="0" presId="urn:microsoft.com/office/officeart/2009/3/layout/CircleRelationship"/>
    <dgm:cxn modelId="{662156F0-FA7E-4A7C-A680-6222BEFA5BD2}" type="presParOf" srcId="{A22F52C0-91A7-40FB-8A8B-DDF5F30BA035}" destId="{4A8D0890-7EDF-4036-8F61-1380B04331E8}" srcOrd="16" destOrd="0" presId="urn:microsoft.com/office/officeart/2009/3/layout/CircleRelationship"/>
    <dgm:cxn modelId="{182F5B5D-8EF5-4E5A-8BBE-08230CE02921}" type="presParOf" srcId="{4A8D0890-7EDF-4036-8F61-1380B04331E8}" destId="{AF0B3810-D309-4B1A-ABF2-52FA41657537}" srcOrd="0" destOrd="0" presId="urn:microsoft.com/office/officeart/2009/3/layout/CircleRelationship"/>
    <dgm:cxn modelId="{3A70CEC9-7208-46FB-882E-110353070C9D}" type="presParOf" srcId="{A22F52C0-91A7-40FB-8A8B-DDF5F30BA035}" destId="{A9A3B9C0-E55A-4358-AE42-CFA0080DB08E}" srcOrd="17" destOrd="0" presId="urn:microsoft.com/office/officeart/2009/3/layout/CircleRelationship"/>
    <dgm:cxn modelId="{24FB76C4-AA54-4B9C-9E91-1486DF5722B6}" type="presParOf" srcId="{A22F52C0-91A7-40FB-8A8B-DDF5F30BA035}" destId="{7C0747F2-1B01-4A6D-BD5C-F3B6EDA2D1D7}" srcOrd="18" destOrd="0" presId="urn:microsoft.com/office/officeart/2009/3/layout/CircleRelationship"/>
    <dgm:cxn modelId="{8E54E79D-63D0-44C3-A4CE-D12E548C6955}" type="presParOf" srcId="{7C0747F2-1B01-4A6D-BD5C-F3B6EDA2D1D7}" destId="{29787AAA-AEC1-4D67-A12B-E35422F879C2}" srcOrd="0" destOrd="0" presId="urn:microsoft.com/office/officeart/2009/3/layout/CircleRelationship"/>
    <dgm:cxn modelId="{B05ECA69-5BCF-4AD7-B8FB-44ADE2C9CECF}" type="presParOf" srcId="{A22F52C0-91A7-40FB-8A8B-DDF5F30BA035}" destId="{90C01A25-CA21-4D8D-8FB2-91AD27939B12}" srcOrd="19" destOrd="0" presId="urn:microsoft.com/office/officeart/2009/3/layout/CircleRelationship"/>
    <dgm:cxn modelId="{3AF4F92D-7010-4562-A17D-C05BD2C142BC}" type="presParOf" srcId="{90C01A25-CA21-4D8D-8FB2-91AD27939B12}" destId="{C7B979CC-2655-457E-B534-06C3752F2266}"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7C5C05-2152-432C-95B5-57FA35DF59CA}" type="doc">
      <dgm:prSet loTypeId="urn:microsoft.com/office/officeart/2005/8/layout/vList2" loCatId="list" qsTypeId="urn:microsoft.com/office/officeart/2005/8/quickstyle/simple1" qsCatId="simple" csTypeId="urn:microsoft.com/office/officeart/2005/8/colors/accent5_4" csCatId="accent5"/>
      <dgm:spPr/>
      <dgm:t>
        <a:bodyPr/>
        <a:lstStyle/>
        <a:p>
          <a:endParaRPr lang="el-GR"/>
        </a:p>
      </dgm:t>
    </dgm:pt>
    <dgm:pt modelId="{CCD98759-643A-49CB-B2CE-F0DE194C603B}">
      <dgm:prSet custT="1"/>
      <dgm:spPr/>
      <dgm:t>
        <a:bodyPr/>
        <a:lstStyle/>
        <a:p>
          <a:pPr rtl="0"/>
          <a:r>
            <a:rPr lang="el-GR" sz="2400" b="1" dirty="0"/>
            <a:t>Το ΠΣΔ - ΠΔΕ:</a:t>
          </a:r>
        </a:p>
      </dgm:t>
    </dgm:pt>
    <dgm:pt modelId="{ED776A30-7D51-437A-A426-DE9DC6632BAF}" type="parTrans" cxnId="{005E06AF-1CB9-4128-80D3-985D700E0F67}">
      <dgm:prSet/>
      <dgm:spPr/>
      <dgm:t>
        <a:bodyPr/>
        <a:lstStyle/>
        <a:p>
          <a:endParaRPr lang="el-GR" sz="2800"/>
        </a:p>
      </dgm:t>
    </dgm:pt>
    <dgm:pt modelId="{E1D17C1E-819D-4B6D-8EBC-F1888F5F679D}" type="sibTrans" cxnId="{005E06AF-1CB9-4128-80D3-985D700E0F67}">
      <dgm:prSet/>
      <dgm:spPr/>
      <dgm:t>
        <a:bodyPr/>
        <a:lstStyle/>
        <a:p>
          <a:endParaRPr lang="el-GR" sz="2800"/>
        </a:p>
      </dgm:t>
    </dgm:pt>
    <dgm:pt modelId="{27986385-9A63-4015-A0A4-5A6B9C181023}">
      <dgm:prSet custT="1"/>
      <dgm:spPr/>
      <dgm:t>
        <a:bodyPr/>
        <a:lstStyle/>
        <a:p>
          <a:pPr rtl="0"/>
          <a:r>
            <a:rPr lang="el-GR" sz="2000" dirty="0"/>
            <a:t>Αποτελεί επιστημονική ΜΕΛΕΤΗ ΚΑΤΕΥΘΥΝΣΕΩΝ</a:t>
          </a:r>
        </a:p>
      </dgm:t>
    </dgm:pt>
    <dgm:pt modelId="{35E15AA3-92F0-44C2-814F-BED58CFEFDA1}" type="parTrans" cxnId="{8E68A488-69A8-408E-B23C-CA92296D359D}">
      <dgm:prSet/>
      <dgm:spPr/>
      <dgm:t>
        <a:bodyPr/>
        <a:lstStyle/>
        <a:p>
          <a:endParaRPr lang="el-GR" sz="2800"/>
        </a:p>
      </dgm:t>
    </dgm:pt>
    <dgm:pt modelId="{B4DED16B-ABC8-411C-988C-4DC3AA23EDE6}" type="sibTrans" cxnId="{8E68A488-69A8-408E-B23C-CA92296D359D}">
      <dgm:prSet/>
      <dgm:spPr/>
      <dgm:t>
        <a:bodyPr/>
        <a:lstStyle/>
        <a:p>
          <a:endParaRPr lang="el-GR" sz="2800"/>
        </a:p>
      </dgm:t>
    </dgm:pt>
    <dgm:pt modelId="{CB889142-00C6-45F2-8578-6B5F63EF7C52}">
      <dgm:prSet custT="1"/>
      <dgm:spPr/>
      <dgm:t>
        <a:bodyPr/>
        <a:lstStyle/>
        <a:p>
          <a:pPr rtl="0"/>
          <a:r>
            <a:rPr lang="el-GR" sz="2000" b="1" dirty="0">
              <a:solidFill>
                <a:schemeClr val="tx2"/>
              </a:solidFill>
            </a:rPr>
            <a:t>ΔΕΝ ΑΠΟΤΕΛΕΙ ΑΠΑΡΑΒΑΤΟ ΔΟΓΜΑ </a:t>
          </a:r>
        </a:p>
      </dgm:t>
    </dgm:pt>
    <dgm:pt modelId="{B9BF4182-F0A1-4F6E-B206-5024B47B7BD0}" type="parTrans" cxnId="{3E2DF81F-7862-4588-B13D-C24B369E8966}">
      <dgm:prSet/>
      <dgm:spPr/>
      <dgm:t>
        <a:bodyPr/>
        <a:lstStyle/>
        <a:p>
          <a:endParaRPr lang="el-GR" sz="2800"/>
        </a:p>
      </dgm:t>
    </dgm:pt>
    <dgm:pt modelId="{74494E67-8ED0-45F4-ADC1-53E3B507D302}" type="sibTrans" cxnId="{3E2DF81F-7862-4588-B13D-C24B369E8966}">
      <dgm:prSet/>
      <dgm:spPr/>
      <dgm:t>
        <a:bodyPr/>
        <a:lstStyle/>
        <a:p>
          <a:endParaRPr lang="el-GR" sz="2800"/>
        </a:p>
      </dgm:t>
    </dgm:pt>
    <dgm:pt modelId="{EF476647-6AAA-4457-B019-D8DE399F8358}" type="pres">
      <dgm:prSet presAssocID="{EF7C5C05-2152-432C-95B5-57FA35DF59CA}" presName="linear" presStyleCnt="0">
        <dgm:presLayoutVars>
          <dgm:animLvl val="lvl"/>
          <dgm:resizeHandles val="exact"/>
        </dgm:presLayoutVars>
      </dgm:prSet>
      <dgm:spPr/>
      <dgm:t>
        <a:bodyPr/>
        <a:lstStyle/>
        <a:p>
          <a:endParaRPr lang="el-GR"/>
        </a:p>
      </dgm:t>
    </dgm:pt>
    <dgm:pt modelId="{165D05A6-27FC-4848-9763-99253E097A96}" type="pres">
      <dgm:prSet presAssocID="{CCD98759-643A-49CB-B2CE-F0DE194C603B}" presName="parentText" presStyleLbl="node1" presStyleIdx="0" presStyleCnt="3">
        <dgm:presLayoutVars>
          <dgm:chMax val="0"/>
          <dgm:bulletEnabled val="1"/>
        </dgm:presLayoutVars>
      </dgm:prSet>
      <dgm:spPr/>
      <dgm:t>
        <a:bodyPr/>
        <a:lstStyle/>
        <a:p>
          <a:endParaRPr lang="el-GR"/>
        </a:p>
      </dgm:t>
    </dgm:pt>
    <dgm:pt modelId="{A12B83F3-9C8A-420D-B080-4FFDC9F7A19F}" type="pres">
      <dgm:prSet presAssocID="{E1D17C1E-819D-4B6D-8EBC-F1888F5F679D}" presName="spacer" presStyleCnt="0"/>
      <dgm:spPr/>
    </dgm:pt>
    <dgm:pt modelId="{1E691F63-D7C1-4463-B408-3B2B72945A40}" type="pres">
      <dgm:prSet presAssocID="{27986385-9A63-4015-A0A4-5A6B9C181023}" presName="parentText" presStyleLbl="node1" presStyleIdx="1" presStyleCnt="3">
        <dgm:presLayoutVars>
          <dgm:chMax val="0"/>
          <dgm:bulletEnabled val="1"/>
        </dgm:presLayoutVars>
      </dgm:prSet>
      <dgm:spPr/>
      <dgm:t>
        <a:bodyPr/>
        <a:lstStyle/>
        <a:p>
          <a:endParaRPr lang="el-GR"/>
        </a:p>
      </dgm:t>
    </dgm:pt>
    <dgm:pt modelId="{0F992A19-8A47-4D35-B367-8EDAFE2E1F8B}" type="pres">
      <dgm:prSet presAssocID="{B4DED16B-ABC8-411C-988C-4DC3AA23EDE6}" presName="spacer" presStyleCnt="0"/>
      <dgm:spPr/>
    </dgm:pt>
    <dgm:pt modelId="{3728BE3F-FD79-4B76-948D-5DBBD120CBA8}" type="pres">
      <dgm:prSet presAssocID="{CB889142-00C6-45F2-8578-6B5F63EF7C52}" presName="parentText" presStyleLbl="node1" presStyleIdx="2" presStyleCnt="3">
        <dgm:presLayoutVars>
          <dgm:chMax val="0"/>
          <dgm:bulletEnabled val="1"/>
        </dgm:presLayoutVars>
      </dgm:prSet>
      <dgm:spPr/>
      <dgm:t>
        <a:bodyPr/>
        <a:lstStyle/>
        <a:p>
          <a:endParaRPr lang="el-GR"/>
        </a:p>
      </dgm:t>
    </dgm:pt>
  </dgm:ptLst>
  <dgm:cxnLst>
    <dgm:cxn modelId="{8E68A488-69A8-408E-B23C-CA92296D359D}" srcId="{EF7C5C05-2152-432C-95B5-57FA35DF59CA}" destId="{27986385-9A63-4015-A0A4-5A6B9C181023}" srcOrd="1" destOrd="0" parTransId="{35E15AA3-92F0-44C2-814F-BED58CFEFDA1}" sibTransId="{B4DED16B-ABC8-411C-988C-4DC3AA23EDE6}"/>
    <dgm:cxn modelId="{005E06AF-1CB9-4128-80D3-985D700E0F67}" srcId="{EF7C5C05-2152-432C-95B5-57FA35DF59CA}" destId="{CCD98759-643A-49CB-B2CE-F0DE194C603B}" srcOrd="0" destOrd="0" parTransId="{ED776A30-7D51-437A-A426-DE9DC6632BAF}" sibTransId="{E1D17C1E-819D-4B6D-8EBC-F1888F5F679D}"/>
    <dgm:cxn modelId="{E25EF9B4-C90F-4FF6-858D-F4143ABE8784}" type="presOf" srcId="{EF7C5C05-2152-432C-95B5-57FA35DF59CA}" destId="{EF476647-6AAA-4457-B019-D8DE399F8358}" srcOrd="0" destOrd="0" presId="urn:microsoft.com/office/officeart/2005/8/layout/vList2"/>
    <dgm:cxn modelId="{FA371F6D-55E8-42C2-9A05-C351C3F98F8B}" type="presOf" srcId="{CCD98759-643A-49CB-B2CE-F0DE194C603B}" destId="{165D05A6-27FC-4848-9763-99253E097A96}" srcOrd="0" destOrd="0" presId="urn:microsoft.com/office/officeart/2005/8/layout/vList2"/>
    <dgm:cxn modelId="{5320E760-3348-48D0-9215-2F4B63A4163D}" type="presOf" srcId="{27986385-9A63-4015-A0A4-5A6B9C181023}" destId="{1E691F63-D7C1-4463-B408-3B2B72945A40}" srcOrd="0" destOrd="0" presId="urn:microsoft.com/office/officeart/2005/8/layout/vList2"/>
    <dgm:cxn modelId="{8BCC10BE-F0DB-4709-A9A9-E9304D5D9896}" type="presOf" srcId="{CB889142-00C6-45F2-8578-6B5F63EF7C52}" destId="{3728BE3F-FD79-4B76-948D-5DBBD120CBA8}" srcOrd="0" destOrd="0" presId="urn:microsoft.com/office/officeart/2005/8/layout/vList2"/>
    <dgm:cxn modelId="{3E2DF81F-7862-4588-B13D-C24B369E8966}" srcId="{EF7C5C05-2152-432C-95B5-57FA35DF59CA}" destId="{CB889142-00C6-45F2-8578-6B5F63EF7C52}" srcOrd="2" destOrd="0" parTransId="{B9BF4182-F0A1-4F6E-B206-5024B47B7BD0}" sibTransId="{74494E67-8ED0-45F4-ADC1-53E3B507D302}"/>
    <dgm:cxn modelId="{AC76A46C-8013-4117-AD42-BCE1ECE599FF}" type="presParOf" srcId="{EF476647-6AAA-4457-B019-D8DE399F8358}" destId="{165D05A6-27FC-4848-9763-99253E097A96}" srcOrd="0" destOrd="0" presId="urn:microsoft.com/office/officeart/2005/8/layout/vList2"/>
    <dgm:cxn modelId="{9CAF7E83-9CAD-4A21-A42D-2000E69D6A11}" type="presParOf" srcId="{EF476647-6AAA-4457-B019-D8DE399F8358}" destId="{A12B83F3-9C8A-420D-B080-4FFDC9F7A19F}" srcOrd="1" destOrd="0" presId="urn:microsoft.com/office/officeart/2005/8/layout/vList2"/>
    <dgm:cxn modelId="{65468BE1-FBA4-4523-9397-B916C28C5799}" type="presParOf" srcId="{EF476647-6AAA-4457-B019-D8DE399F8358}" destId="{1E691F63-D7C1-4463-B408-3B2B72945A40}" srcOrd="2" destOrd="0" presId="urn:microsoft.com/office/officeart/2005/8/layout/vList2"/>
    <dgm:cxn modelId="{E761F8F9-5941-4D65-BE43-B0C917D8FD50}" type="presParOf" srcId="{EF476647-6AAA-4457-B019-D8DE399F8358}" destId="{0F992A19-8A47-4D35-B367-8EDAFE2E1F8B}" srcOrd="3" destOrd="0" presId="urn:microsoft.com/office/officeart/2005/8/layout/vList2"/>
    <dgm:cxn modelId="{3E297A5B-293A-4916-8664-0393ACD1105E}" type="presParOf" srcId="{EF476647-6AAA-4457-B019-D8DE399F8358}" destId="{3728BE3F-FD79-4B76-948D-5DBBD120CBA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5A2F73-2564-466F-98EE-5908F6655F91}" type="doc">
      <dgm:prSet loTypeId="urn:microsoft.com/office/officeart/2005/8/layout/vList2" loCatId="list" qsTypeId="urn:microsoft.com/office/officeart/2005/8/quickstyle/simple2" qsCatId="simple" csTypeId="urn:microsoft.com/office/officeart/2005/8/colors/accent5_4" csCatId="accent5" phldr="1"/>
      <dgm:spPr/>
      <dgm:t>
        <a:bodyPr/>
        <a:lstStyle/>
        <a:p>
          <a:endParaRPr lang="el-GR"/>
        </a:p>
      </dgm:t>
    </dgm:pt>
    <dgm:pt modelId="{1A9F58C4-1064-4818-8204-EFD671AFB1FE}">
      <dgm:prSet custT="1"/>
      <dgm:spPr/>
      <dgm:t>
        <a:bodyPr/>
        <a:lstStyle/>
        <a:p>
          <a:pPr rtl="0"/>
          <a:r>
            <a:rPr lang="el-GR" sz="2000" dirty="0"/>
            <a:t>Πρέπει να  αποτελέσει το ΠΛΑΙΣΙΟ ΟΔΗΓΙΩΝ ΚΑΙ ΚΑΤΕΥΘΥΝΣΕΩΝ:</a:t>
          </a:r>
        </a:p>
      </dgm:t>
    </dgm:pt>
    <dgm:pt modelId="{3293B73E-6DFA-4941-B1B5-E6C5993820BB}" type="parTrans" cxnId="{DAAE5222-EDAC-4854-8DF1-F28BFB420C4B}">
      <dgm:prSet/>
      <dgm:spPr/>
      <dgm:t>
        <a:bodyPr/>
        <a:lstStyle/>
        <a:p>
          <a:endParaRPr lang="el-GR" sz="2000"/>
        </a:p>
      </dgm:t>
    </dgm:pt>
    <dgm:pt modelId="{B5DD8D59-BFD0-422F-BE3A-3724F4DF2B9E}" type="sibTrans" cxnId="{DAAE5222-EDAC-4854-8DF1-F28BFB420C4B}">
      <dgm:prSet/>
      <dgm:spPr/>
      <dgm:t>
        <a:bodyPr/>
        <a:lstStyle/>
        <a:p>
          <a:endParaRPr lang="el-GR" sz="2000"/>
        </a:p>
      </dgm:t>
    </dgm:pt>
    <dgm:pt modelId="{AD55BE21-F0B6-445A-AD15-54EF6FE6000C}">
      <dgm:prSet custT="1"/>
      <dgm:spPr/>
      <dgm:t>
        <a:bodyPr/>
        <a:lstStyle/>
        <a:p>
          <a:pPr marL="361950" marR="0" lvl="0" indent="-3619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dirty="0"/>
            <a:t> για την εκπόνηση νέων Τοπικών/Ειδικών Πολεοδομικών Σχεδίων σύμφωνα με τις προβλέψεις του Ν.4759/2020, ειδικά για τις περιοχές όπου διαπιστώθηκε έλλειμμα χωροταξικών προϋποθέσεων.</a:t>
          </a:r>
        </a:p>
      </dgm:t>
    </dgm:pt>
    <dgm:pt modelId="{910EF662-8035-43A9-BA84-9BF8799F6489}" type="parTrans" cxnId="{0FD5CEEF-511A-4C33-B13C-1766ECA4C050}">
      <dgm:prSet/>
      <dgm:spPr/>
      <dgm:t>
        <a:bodyPr/>
        <a:lstStyle/>
        <a:p>
          <a:endParaRPr lang="el-GR" sz="2000"/>
        </a:p>
      </dgm:t>
    </dgm:pt>
    <dgm:pt modelId="{76435C78-325E-4000-958C-9F5EBFA6129A}" type="sibTrans" cxnId="{0FD5CEEF-511A-4C33-B13C-1766ECA4C050}">
      <dgm:prSet/>
      <dgm:spPr/>
      <dgm:t>
        <a:bodyPr/>
        <a:lstStyle/>
        <a:p>
          <a:endParaRPr lang="el-GR" sz="2000"/>
        </a:p>
      </dgm:t>
    </dgm:pt>
    <dgm:pt modelId="{7C50C1FD-8BC9-4612-9B66-EDE9A18DCF67}">
      <dgm:prSet custT="1"/>
      <dgm:spPr/>
      <dgm:t>
        <a:bodyPr/>
        <a:lstStyle/>
        <a:p>
          <a:pPr marL="361950" marR="0" lvl="0" indent="-3619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dirty="0"/>
            <a:t> για την πρόβλεψη </a:t>
          </a:r>
          <a:r>
            <a:rPr lang="el-GR" sz="2000" dirty="0" err="1"/>
            <a:t>χωροθέτησης</a:t>
          </a:r>
          <a:r>
            <a:rPr lang="el-GR" sz="2000" dirty="0"/>
            <a:t> ΕΠ στις περιοχές που υποδεικνύονται από αυτό.</a:t>
          </a:r>
        </a:p>
      </dgm:t>
    </dgm:pt>
    <dgm:pt modelId="{C7655A6C-5C94-4BBD-8F2C-BA7DD9B12E8C}" type="parTrans" cxnId="{5490E96A-120F-44FD-9304-2643361C3689}">
      <dgm:prSet/>
      <dgm:spPr/>
      <dgm:t>
        <a:bodyPr/>
        <a:lstStyle/>
        <a:p>
          <a:endParaRPr lang="el-GR"/>
        </a:p>
      </dgm:t>
    </dgm:pt>
    <dgm:pt modelId="{16547FEB-4693-41FD-A604-23727C07C627}" type="sibTrans" cxnId="{5490E96A-120F-44FD-9304-2643361C3689}">
      <dgm:prSet/>
      <dgm:spPr/>
      <dgm:t>
        <a:bodyPr/>
        <a:lstStyle/>
        <a:p>
          <a:endParaRPr lang="el-GR"/>
        </a:p>
      </dgm:t>
    </dgm:pt>
    <dgm:pt modelId="{F4533F37-E638-484C-9CA5-E40426B5067C}" type="pres">
      <dgm:prSet presAssocID="{785A2F73-2564-466F-98EE-5908F6655F91}" presName="linear" presStyleCnt="0">
        <dgm:presLayoutVars>
          <dgm:animLvl val="lvl"/>
          <dgm:resizeHandles val="exact"/>
        </dgm:presLayoutVars>
      </dgm:prSet>
      <dgm:spPr/>
      <dgm:t>
        <a:bodyPr/>
        <a:lstStyle/>
        <a:p>
          <a:endParaRPr lang="el-GR"/>
        </a:p>
      </dgm:t>
    </dgm:pt>
    <dgm:pt modelId="{2867DDBA-0CEF-4A4B-85A0-EFE1965B9777}" type="pres">
      <dgm:prSet presAssocID="{1A9F58C4-1064-4818-8204-EFD671AFB1FE}" presName="parentText" presStyleLbl="node1" presStyleIdx="0" presStyleCnt="1" custScaleY="56201" custLinFactNeighborX="-112" custLinFactNeighborY="-6937">
        <dgm:presLayoutVars>
          <dgm:chMax val="0"/>
          <dgm:bulletEnabled val="1"/>
        </dgm:presLayoutVars>
      </dgm:prSet>
      <dgm:spPr/>
      <dgm:t>
        <a:bodyPr/>
        <a:lstStyle/>
        <a:p>
          <a:endParaRPr lang="el-GR"/>
        </a:p>
      </dgm:t>
    </dgm:pt>
    <dgm:pt modelId="{6535F768-686A-424E-8349-AE39AEAC04FD}" type="pres">
      <dgm:prSet presAssocID="{1A9F58C4-1064-4818-8204-EFD671AFB1FE}" presName="childText" presStyleLbl="revTx" presStyleIdx="0" presStyleCnt="1">
        <dgm:presLayoutVars>
          <dgm:bulletEnabled val="1"/>
        </dgm:presLayoutVars>
      </dgm:prSet>
      <dgm:spPr/>
      <dgm:t>
        <a:bodyPr/>
        <a:lstStyle/>
        <a:p>
          <a:endParaRPr lang="el-GR"/>
        </a:p>
      </dgm:t>
    </dgm:pt>
  </dgm:ptLst>
  <dgm:cxnLst>
    <dgm:cxn modelId="{81A6707A-DE73-439B-8A14-9E5F1212DA17}" type="presOf" srcId="{AD55BE21-F0B6-445A-AD15-54EF6FE6000C}" destId="{6535F768-686A-424E-8349-AE39AEAC04FD}" srcOrd="0" destOrd="0" presId="urn:microsoft.com/office/officeart/2005/8/layout/vList2"/>
    <dgm:cxn modelId="{B3FEE860-7409-4124-87AA-1D37473824C8}" type="presOf" srcId="{1A9F58C4-1064-4818-8204-EFD671AFB1FE}" destId="{2867DDBA-0CEF-4A4B-85A0-EFE1965B9777}" srcOrd="0" destOrd="0" presId="urn:microsoft.com/office/officeart/2005/8/layout/vList2"/>
    <dgm:cxn modelId="{5490E96A-120F-44FD-9304-2643361C3689}" srcId="{1A9F58C4-1064-4818-8204-EFD671AFB1FE}" destId="{7C50C1FD-8BC9-4612-9B66-EDE9A18DCF67}" srcOrd="1" destOrd="0" parTransId="{C7655A6C-5C94-4BBD-8F2C-BA7DD9B12E8C}" sibTransId="{16547FEB-4693-41FD-A604-23727C07C627}"/>
    <dgm:cxn modelId="{DAAE5222-EDAC-4854-8DF1-F28BFB420C4B}" srcId="{785A2F73-2564-466F-98EE-5908F6655F91}" destId="{1A9F58C4-1064-4818-8204-EFD671AFB1FE}" srcOrd="0" destOrd="0" parTransId="{3293B73E-6DFA-4941-B1B5-E6C5993820BB}" sibTransId="{B5DD8D59-BFD0-422F-BE3A-3724F4DF2B9E}"/>
    <dgm:cxn modelId="{C649B6AB-8C1D-4486-B360-15D4789D7A5E}" type="presOf" srcId="{785A2F73-2564-466F-98EE-5908F6655F91}" destId="{F4533F37-E638-484C-9CA5-E40426B5067C}" srcOrd="0" destOrd="0" presId="urn:microsoft.com/office/officeart/2005/8/layout/vList2"/>
    <dgm:cxn modelId="{AD4DFFA4-D4BF-412E-8B88-3DA956151D9E}" type="presOf" srcId="{7C50C1FD-8BC9-4612-9B66-EDE9A18DCF67}" destId="{6535F768-686A-424E-8349-AE39AEAC04FD}" srcOrd="0" destOrd="1" presId="urn:microsoft.com/office/officeart/2005/8/layout/vList2"/>
    <dgm:cxn modelId="{0FD5CEEF-511A-4C33-B13C-1766ECA4C050}" srcId="{1A9F58C4-1064-4818-8204-EFD671AFB1FE}" destId="{AD55BE21-F0B6-445A-AD15-54EF6FE6000C}" srcOrd="0" destOrd="0" parTransId="{910EF662-8035-43A9-BA84-9BF8799F6489}" sibTransId="{76435C78-325E-4000-958C-9F5EBFA6129A}"/>
    <dgm:cxn modelId="{3AC7F463-0544-42A4-A39A-F91F45DC7238}" type="presParOf" srcId="{F4533F37-E638-484C-9CA5-E40426B5067C}" destId="{2867DDBA-0CEF-4A4B-85A0-EFE1965B9777}" srcOrd="0" destOrd="0" presId="urn:microsoft.com/office/officeart/2005/8/layout/vList2"/>
    <dgm:cxn modelId="{3EB7383C-B996-45FE-8675-5A95BCE38998}" type="presParOf" srcId="{F4533F37-E638-484C-9CA5-E40426B5067C}" destId="{6535F768-686A-424E-8349-AE39AEAC04FD}"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F88DA-5CE0-4206-9AC6-1406A4233759}">
      <dsp:nvSpPr>
        <dsp:cNvPr id="0" name=""/>
        <dsp:cNvSpPr/>
      </dsp:nvSpPr>
      <dsp:spPr>
        <a:xfrm>
          <a:off x="3686705" y="938730"/>
          <a:ext cx="5116908" cy="2227090"/>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171450" lvl="1" indent="0" algn="l" defTabSz="889000" rtl="0">
            <a:lnSpc>
              <a:spcPct val="100000"/>
            </a:lnSpc>
            <a:spcBef>
              <a:spcPct val="0"/>
            </a:spcBef>
            <a:spcAft>
              <a:spcPct val="15000"/>
            </a:spcAft>
            <a:buChar char="••"/>
          </a:pPr>
          <a:r>
            <a:rPr lang="el-GR" sz="2000" kern="1200" dirty="0"/>
            <a:t>Υποβάθμιση του περιβάλλοντος</a:t>
          </a:r>
        </a:p>
        <a:p>
          <a:pPr marL="185738" lvl="1" indent="0" algn="l" defTabSz="889000" rtl="0">
            <a:lnSpc>
              <a:spcPct val="100000"/>
            </a:lnSpc>
            <a:spcBef>
              <a:spcPct val="0"/>
            </a:spcBef>
            <a:spcAft>
              <a:spcPct val="15000"/>
            </a:spcAft>
            <a:buChar char="••"/>
          </a:pPr>
          <a:r>
            <a:rPr lang="el-GR" sz="2000" kern="1200" dirty="0"/>
            <a:t> Αδυναμία αξιοποίησης οικονομικών</a:t>
          </a:r>
          <a:r>
            <a:rPr lang="en-US" sz="2000" kern="1200" dirty="0"/>
            <a:t> </a:t>
          </a:r>
          <a:r>
            <a:rPr lang="el-GR" sz="2000" kern="1200" dirty="0"/>
            <a:t>κινήτρων</a:t>
          </a:r>
        </a:p>
        <a:p>
          <a:pPr marL="358775" lvl="1" indent="-176213" algn="l" defTabSz="889000">
            <a:lnSpc>
              <a:spcPct val="100000"/>
            </a:lnSpc>
            <a:spcBef>
              <a:spcPct val="0"/>
            </a:spcBef>
            <a:spcAft>
              <a:spcPct val="15000"/>
            </a:spcAft>
            <a:buChar char="••"/>
          </a:pPr>
          <a:r>
            <a:rPr lang="el-GR" sz="2000" kern="1200" dirty="0"/>
            <a:t>Φρένο στην επιχειρηματική  ανάπτυξη</a:t>
          </a:r>
        </a:p>
      </dsp:txBody>
      <dsp:txXfrm>
        <a:off x="3686705" y="1217116"/>
        <a:ext cx="4281749" cy="1670318"/>
      </dsp:txXfrm>
    </dsp:sp>
    <dsp:sp modelId="{ED31FA47-2093-45A9-B2EF-2EC13BAEFF34}">
      <dsp:nvSpPr>
        <dsp:cNvPr id="0" name=""/>
        <dsp:cNvSpPr/>
      </dsp:nvSpPr>
      <dsp:spPr>
        <a:xfrm>
          <a:off x="149378" y="252659"/>
          <a:ext cx="5338852" cy="758489"/>
        </a:xfrm>
        <a:prstGeom prst="round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l-GR" sz="2400" kern="1200" dirty="0"/>
            <a:t>Διαχρονική έλλειψη ενός στρατηγικού χωροταξικού πλαισίου</a:t>
          </a:r>
        </a:p>
      </dsp:txBody>
      <dsp:txXfrm>
        <a:off x="186404" y="289685"/>
        <a:ext cx="5264800" cy="684437"/>
      </dsp:txXfrm>
    </dsp:sp>
    <dsp:sp modelId="{5AB85B50-5088-4D51-9531-59C1128CA96B}">
      <dsp:nvSpPr>
        <dsp:cNvPr id="0" name=""/>
        <dsp:cNvSpPr/>
      </dsp:nvSpPr>
      <dsp:spPr>
        <a:xfrm>
          <a:off x="3741392" y="3158584"/>
          <a:ext cx="5387806" cy="468538"/>
        </a:xfrm>
        <a:prstGeom prst="rightArrow">
          <a:avLst>
            <a:gd name="adj1" fmla="val 75000"/>
            <a:gd name="adj2" fmla="val 50000"/>
          </a:avLst>
        </a:prstGeom>
        <a:solidFill>
          <a:schemeClr val="accent5">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68288" lvl="1" indent="-92075" algn="l" defTabSz="889000">
            <a:lnSpc>
              <a:spcPct val="90000"/>
            </a:lnSpc>
            <a:spcBef>
              <a:spcPct val="0"/>
            </a:spcBef>
            <a:spcAft>
              <a:spcPct val="15000"/>
            </a:spcAft>
            <a:buChar char="••"/>
          </a:pPr>
          <a:r>
            <a:rPr lang="el-GR" sz="2000" kern="1200" dirty="0"/>
            <a:t>Ενίσχυση ενδοπεριφερειακών ανισοτήτων</a:t>
          </a:r>
        </a:p>
      </dsp:txBody>
      <dsp:txXfrm>
        <a:off x="3741392" y="3217151"/>
        <a:ext cx="5212104" cy="351404"/>
      </dsp:txXfrm>
    </dsp:sp>
    <dsp:sp modelId="{76BE6E87-B29D-49DD-82F5-1837EA293ACD}">
      <dsp:nvSpPr>
        <dsp:cNvPr id="0" name=""/>
        <dsp:cNvSpPr/>
      </dsp:nvSpPr>
      <dsp:spPr>
        <a:xfrm>
          <a:off x="148621" y="1330758"/>
          <a:ext cx="3327998" cy="929659"/>
        </a:xfrm>
        <a:prstGeom prst="roundRect">
          <a:avLst/>
        </a:prstGeom>
        <a:solidFill>
          <a:schemeClr val="accent5">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l-GR" sz="2400" kern="1200" dirty="0"/>
            <a:t>Ανεπάρκεια συμβατών χρήσεων γης</a:t>
          </a:r>
        </a:p>
      </dsp:txBody>
      <dsp:txXfrm>
        <a:off x="194003" y="1376140"/>
        <a:ext cx="3237234" cy="838895"/>
      </dsp:txXfrm>
    </dsp:sp>
    <dsp:sp modelId="{3AB67A97-5441-44E8-8948-EA0D432ED05F}">
      <dsp:nvSpPr>
        <dsp:cNvPr id="0" name=""/>
        <dsp:cNvSpPr/>
      </dsp:nvSpPr>
      <dsp:spPr>
        <a:xfrm>
          <a:off x="3752747" y="4983642"/>
          <a:ext cx="6328111" cy="357977"/>
        </a:xfrm>
        <a:prstGeom prst="rightArrow">
          <a:avLst>
            <a:gd name="adj1" fmla="val 75000"/>
            <a:gd name="adj2" fmla="val 5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FB54E92-9041-4E1C-B9D0-0E4D03E80034}">
      <dsp:nvSpPr>
        <dsp:cNvPr id="0" name=""/>
        <dsp:cNvSpPr/>
      </dsp:nvSpPr>
      <dsp:spPr>
        <a:xfrm>
          <a:off x="148600" y="2542371"/>
          <a:ext cx="3312983" cy="1007569"/>
        </a:xfrm>
        <a:prstGeom prst="roundRect">
          <a:avLst/>
        </a:prstGeom>
        <a:solidFill>
          <a:schemeClr val="accent5">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l-GR" sz="2400" kern="1200" dirty="0"/>
            <a:t>Ανεπάρκεια υφιστάμενων Βιομηχανικών  Πάρκων</a:t>
          </a:r>
        </a:p>
      </dsp:txBody>
      <dsp:txXfrm>
        <a:off x="197785" y="2591556"/>
        <a:ext cx="3214613" cy="909199"/>
      </dsp:txXfrm>
    </dsp:sp>
    <dsp:sp modelId="{EE09BC75-F839-4BEE-9D4F-C91340896BE7}">
      <dsp:nvSpPr>
        <dsp:cNvPr id="0" name=""/>
        <dsp:cNvSpPr/>
      </dsp:nvSpPr>
      <dsp:spPr>
        <a:xfrm>
          <a:off x="3705297" y="4627678"/>
          <a:ext cx="6328111" cy="357977"/>
        </a:xfrm>
        <a:prstGeom prst="rightArrow">
          <a:avLst>
            <a:gd name="adj1" fmla="val 75000"/>
            <a:gd name="adj2" fmla="val 5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1F1456C-9888-45AB-BEDD-F405BA6D11A9}">
      <dsp:nvSpPr>
        <dsp:cNvPr id="0" name=""/>
        <dsp:cNvSpPr/>
      </dsp:nvSpPr>
      <dsp:spPr>
        <a:xfrm>
          <a:off x="148621" y="3851186"/>
          <a:ext cx="3272288" cy="1065812"/>
        </a:xfrm>
        <a:prstGeom prst="roundRect">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l-GR" sz="2400" kern="1200" dirty="0"/>
            <a:t>Έλλειψη εναλλακτικών Οργανωμένων Υποδοχέων</a:t>
          </a:r>
        </a:p>
      </dsp:txBody>
      <dsp:txXfrm>
        <a:off x="200650" y="3903215"/>
        <a:ext cx="3168230" cy="961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E6E6-14FC-41A8-8B76-A4F690C0D04F}">
      <dsp:nvSpPr>
        <dsp:cNvPr id="0" name=""/>
        <dsp:cNvSpPr/>
      </dsp:nvSpPr>
      <dsp:spPr>
        <a:xfrm>
          <a:off x="78427" y="711327"/>
          <a:ext cx="1753942" cy="2683010"/>
        </a:xfrm>
        <a:prstGeom prst="roundRect">
          <a:avLst>
            <a:gd name="adj" fmla="val 10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l-GR" sz="1800" b="1" u="none" kern="1200" dirty="0"/>
            <a:t>Αποτυπώσαμε την υφιστάμενη κατάσταση</a:t>
          </a:r>
        </a:p>
      </dsp:txBody>
      <dsp:txXfrm>
        <a:off x="129798" y="762698"/>
        <a:ext cx="1651200" cy="2580268"/>
      </dsp:txXfrm>
    </dsp:sp>
    <dsp:sp modelId="{AAF0AE02-AE50-4D2D-B8E9-C33C2E27494F}">
      <dsp:nvSpPr>
        <dsp:cNvPr id="0" name=""/>
        <dsp:cNvSpPr/>
      </dsp:nvSpPr>
      <dsp:spPr>
        <a:xfrm rot="29649">
          <a:off x="1762625" y="1785554"/>
          <a:ext cx="338970" cy="552058"/>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l-GR" sz="1800" b="1" kern="1200"/>
        </a:p>
      </dsp:txBody>
      <dsp:txXfrm>
        <a:off x="1762627" y="1895527"/>
        <a:ext cx="237279" cy="331234"/>
      </dsp:txXfrm>
    </dsp:sp>
    <dsp:sp modelId="{EFB1820C-8234-4315-BBD0-365232153839}">
      <dsp:nvSpPr>
        <dsp:cNvPr id="0" name=""/>
        <dsp:cNvSpPr/>
      </dsp:nvSpPr>
      <dsp:spPr>
        <a:xfrm>
          <a:off x="2099523" y="699268"/>
          <a:ext cx="1691671" cy="2741454"/>
        </a:xfrm>
        <a:prstGeom prst="roundRect">
          <a:avLst>
            <a:gd name="adj" fmla="val 10000"/>
          </a:avLst>
        </a:prstGeom>
        <a:solidFill>
          <a:schemeClr val="accent5">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l-GR" sz="1800" b="1" u="none" kern="1200" dirty="0"/>
            <a:t>Διερευνήσαμε τις  δυνατότητες </a:t>
          </a:r>
          <a:r>
            <a:rPr lang="el-GR" sz="1800" b="1" u="none" kern="1200" dirty="0" err="1"/>
            <a:t>χωροθέτησης</a:t>
          </a:r>
          <a:r>
            <a:rPr lang="el-GR" sz="1800" b="1" u="none" kern="1200" dirty="0"/>
            <a:t> ΕΠ </a:t>
          </a:r>
          <a:r>
            <a:rPr lang="el-GR" sz="1800" b="1" kern="1200" dirty="0"/>
            <a:t>σε περιοχές επιλογής</a:t>
          </a:r>
          <a:endParaRPr lang="el-GR" sz="1800" b="1" u="none" kern="1200" dirty="0"/>
        </a:p>
      </dsp:txBody>
      <dsp:txXfrm>
        <a:off x="2149070" y="748815"/>
        <a:ext cx="1592577" cy="2642360"/>
      </dsp:txXfrm>
    </dsp:sp>
    <dsp:sp modelId="{2D986E4D-0ACF-4B4B-A5D6-020BC81ABA49}">
      <dsp:nvSpPr>
        <dsp:cNvPr id="0" name=""/>
        <dsp:cNvSpPr/>
      </dsp:nvSpPr>
      <dsp:spPr>
        <a:xfrm>
          <a:off x="3824672" y="1821539"/>
          <a:ext cx="235402" cy="526031"/>
        </a:xfrm>
        <a:prstGeom prst="rightArrow">
          <a:avLst>
            <a:gd name="adj1" fmla="val 60000"/>
            <a:gd name="adj2" fmla="val 50000"/>
          </a:avLst>
        </a:prstGeom>
        <a:solidFill>
          <a:schemeClr val="accent5">
            <a:shade val="90000"/>
            <a:hueOff val="140366"/>
            <a:satOff val="-1286"/>
            <a:lumOff val="111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l-GR" sz="1800" b="1" kern="1200"/>
        </a:p>
      </dsp:txBody>
      <dsp:txXfrm>
        <a:off x="3824672" y="1926745"/>
        <a:ext cx="164781" cy="315619"/>
      </dsp:txXfrm>
    </dsp:sp>
    <dsp:sp modelId="{77A4F4D6-91B6-4D73-AE0F-022581D02449}">
      <dsp:nvSpPr>
        <dsp:cNvPr id="0" name=""/>
        <dsp:cNvSpPr/>
      </dsp:nvSpPr>
      <dsp:spPr>
        <a:xfrm>
          <a:off x="4124551" y="719039"/>
          <a:ext cx="1926813" cy="2701912"/>
        </a:xfrm>
        <a:prstGeom prst="roundRect">
          <a:avLst>
            <a:gd name="adj" fmla="val 10000"/>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l-GR" sz="1800" b="1" u="none" kern="1200" dirty="0"/>
            <a:t>Αξιολογήσαμε τις περιοχές επιλογής με την εφαρμογή μοντέλου </a:t>
          </a:r>
          <a:r>
            <a:rPr lang="el-GR" sz="1800" b="1" u="none" kern="1200" dirty="0" err="1"/>
            <a:t>πολυκριτηριακής</a:t>
          </a:r>
          <a:r>
            <a:rPr lang="el-GR" sz="1800" b="1" u="none" kern="1200" dirty="0"/>
            <a:t> ανάλυσης</a:t>
          </a:r>
        </a:p>
      </dsp:txBody>
      <dsp:txXfrm>
        <a:off x="4180985" y="775473"/>
        <a:ext cx="1813945" cy="2589044"/>
      </dsp:txXfrm>
    </dsp:sp>
    <dsp:sp modelId="{5AC1A24D-80B9-4CE5-87D0-82CB11EF9557}">
      <dsp:nvSpPr>
        <dsp:cNvPr id="0" name=""/>
        <dsp:cNvSpPr/>
      </dsp:nvSpPr>
      <dsp:spPr>
        <a:xfrm>
          <a:off x="5968834" y="1806776"/>
          <a:ext cx="271543" cy="526438"/>
        </a:xfrm>
        <a:prstGeom prst="rightArrow">
          <a:avLst>
            <a:gd name="adj1" fmla="val 60000"/>
            <a:gd name="adj2" fmla="val 50000"/>
          </a:avLst>
        </a:prstGeom>
        <a:solidFill>
          <a:schemeClr val="accent5">
            <a:shade val="90000"/>
            <a:hueOff val="280733"/>
            <a:satOff val="-2572"/>
            <a:lumOff val="222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l-GR" sz="1800" b="1" kern="1200"/>
        </a:p>
      </dsp:txBody>
      <dsp:txXfrm>
        <a:off x="5968834" y="1912064"/>
        <a:ext cx="190080" cy="315862"/>
      </dsp:txXfrm>
    </dsp:sp>
    <dsp:sp modelId="{C3BD2D7A-F277-4CFD-8892-BBF723830F15}">
      <dsp:nvSpPr>
        <dsp:cNvPr id="0" name=""/>
        <dsp:cNvSpPr/>
      </dsp:nvSpPr>
      <dsp:spPr>
        <a:xfrm>
          <a:off x="6265602" y="723036"/>
          <a:ext cx="1707763" cy="2693918"/>
        </a:xfrm>
        <a:prstGeom prst="roundRect">
          <a:avLst>
            <a:gd name="adj" fmla="val 10000"/>
          </a:avLst>
        </a:prstGeom>
        <a:solidFill>
          <a:schemeClr val="accent5">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l-GR" sz="1800" b="1" u="none" kern="1200" dirty="0"/>
            <a:t>Εξετάσαμε τα στοιχεία σκοπιμότητας &amp; βιωσιμότητας για κάθε εξεταζόμενη περιοχή</a:t>
          </a:r>
        </a:p>
      </dsp:txBody>
      <dsp:txXfrm>
        <a:off x="6315621" y="773055"/>
        <a:ext cx="1607725" cy="2593880"/>
      </dsp:txXfrm>
    </dsp:sp>
    <dsp:sp modelId="{74D21747-6F66-446B-8C82-82A8626F404B}">
      <dsp:nvSpPr>
        <dsp:cNvPr id="0" name=""/>
        <dsp:cNvSpPr/>
      </dsp:nvSpPr>
      <dsp:spPr>
        <a:xfrm rot="57325">
          <a:off x="7925035" y="1821237"/>
          <a:ext cx="265456" cy="558240"/>
        </a:xfrm>
        <a:prstGeom prst="rightArrow">
          <a:avLst>
            <a:gd name="adj1" fmla="val 60000"/>
            <a:gd name="adj2" fmla="val 50000"/>
          </a:avLst>
        </a:prstGeom>
        <a:solidFill>
          <a:schemeClr val="accent5">
            <a:shade val="90000"/>
            <a:hueOff val="280733"/>
            <a:satOff val="-2572"/>
            <a:lumOff val="222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l-GR" sz="1800" b="1" kern="1200"/>
        </a:p>
      </dsp:txBody>
      <dsp:txXfrm>
        <a:off x="7925041" y="1932221"/>
        <a:ext cx="185819" cy="334944"/>
      </dsp:txXfrm>
    </dsp:sp>
    <dsp:sp modelId="{D1192633-C54C-4F3F-B713-4AA3433C7231}">
      <dsp:nvSpPr>
        <dsp:cNvPr id="0" name=""/>
        <dsp:cNvSpPr/>
      </dsp:nvSpPr>
      <dsp:spPr>
        <a:xfrm>
          <a:off x="8234374" y="756165"/>
          <a:ext cx="1743324" cy="2693918"/>
        </a:xfrm>
        <a:prstGeom prst="roundRect">
          <a:avLst>
            <a:gd name="adj" fmla="val 10000"/>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t>Δεχτήκαμε τις υποδείξεις-παρατηρήσεις των τοπικών θεσμών  μετά από διαβούλευση</a:t>
          </a:r>
        </a:p>
      </dsp:txBody>
      <dsp:txXfrm>
        <a:off x="8285434" y="807225"/>
        <a:ext cx="1641204" cy="2591798"/>
      </dsp:txXfrm>
    </dsp:sp>
    <dsp:sp modelId="{E3220479-9B69-4107-BDB7-A78B8AAAC3B3}">
      <dsp:nvSpPr>
        <dsp:cNvPr id="0" name=""/>
        <dsp:cNvSpPr/>
      </dsp:nvSpPr>
      <dsp:spPr>
        <a:xfrm rot="21532084">
          <a:off x="9863030" y="1866657"/>
          <a:ext cx="348554" cy="490085"/>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l-GR" sz="1800" b="1" kern="1200"/>
        </a:p>
      </dsp:txBody>
      <dsp:txXfrm>
        <a:off x="9863040" y="1965707"/>
        <a:ext cx="243988" cy="294051"/>
      </dsp:txXfrm>
    </dsp:sp>
    <dsp:sp modelId="{914003D2-AD9B-489C-8C17-B7A5304E6E74}">
      <dsp:nvSpPr>
        <dsp:cNvPr id="0" name=""/>
        <dsp:cNvSpPr/>
      </dsp:nvSpPr>
      <dsp:spPr>
        <a:xfrm>
          <a:off x="10314015" y="714749"/>
          <a:ext cx="1776310" cy="2693918"/>
        </a:xfrm>
        <a:prstGeom prst="roundRect">
          <a:avLst>
            <a:gd name="adj" fmla="val 10000"/>
          </a:avLst>
        </a:prstGeom>
        <a:solidFill>
          <a:schemeClr val="accent5">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t>Καταρτίσαμε το Περιφερειακό Σχέδιο Δράσης (ΠΣΔ)</a:t>
          </a:r>
        </a:p>
      </dsp:txBody>
      <dsp:txXfrm>
        <a:off x="10366041" y="766775"/>
        <a:ext cx="1672258" cy="2589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49198-27C8-47E0-88CA-F03FE27FC762}">
      <dsp:nvSpPr>
        <dsp:cNvPr id="0" name=""/>
        <dsp:cNvSpPr/>
      </dsp:nvSpPr>
      <dsp:spPr>
        <a:xfrm>
          <a:off x="123714" y="917506"/>
          <a:ext cx="1645047" cy="127691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l-GR" sz="2000" b="1" kern="1200" dirty="0"/>
            <a:t>22 ΚΡΙΤΗΡΙΑ ΑΞΙΟΛΟΓΗΣΗΣ </a:t>
          </a:r>
          <a:endParaRPr lang="el-GR" sz="2000" kern="1200" dirty="0"/>
        </a:p>
      </dsp:txBody>
      <dsp:txXfrm>
        <a:off x="161114" y="954906"/>
        <a:ext cx="1570247" cy="1202115"/>
      </dsp:txXfrm>
    </dsp:sp>
    <dsp:sp modelId="{21ECDCBF-C3B3-4BBC-BFA8-00DC9BEDDAB9}">
      <dsp:nvSpPr>
        <dsp:cNvPr id="0" name=""/>
        <dsp:cNvSpPr/>
      </dsp:nvSpPr>
      <dsp:spPr>
        <a:xfrm>
          <a:off x="2052818" y="272862"/>
          <a:ext cx="3271508" cy="22219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92075" lvl="0" indent="0" algn="l" defTabSz="711200" rtl="0">
            <a:lnSpc>
              <a:spcPct val="90000"/>
            </a:lnSpc>
            <a:spcBef>
              <a:spcPct val="0"/>
            </a:spcBef>
            <a:spcAft>
              <a:spcPct val="35000"/>
            </a:spcAft>
          </a:pPr>
          <a:r>
            <a:rPr lang="el-GR" sz="1600" kern="1200" dirty="0"/>
            <a:t>- Φυσικοί/Θεσμικοί  περιορισμοί </a:t>
          </a:r>
        </a:p>
        <a:p>
          <a:pPr marL="92075" lvl="0" indent="0" algn="l" defTabSz="711200" rtl="0">
            <a:lnSpc>
              <a:spcPct val="90000"/>
            </a:lnSpc>
            <a:spcBef>
              <a:spcPct val="0"/>
            </a:spcBef>
            <a:spcAft>
              <a:spcPct val="35000"/>
            </a:spcAft>
          </a:pPr>
          <a:r>
            <a:rPr lang="el-GR" sz="1600" kern="1200" dirty="0"/>
            <a:t>- Παράγοντες προσβασιμότητας</a:t>
          </a:r>
        </a:p>
        <a:p>
          <a:pPr marL="92075" lvl="0" indent="0" algn="l" defTabSz="711200" rtl="0">
            <a:lnSpc>
              <a:spcPct val="90000"/>
            </a:lnSpc>
            <a:spcBef>
              <a:spcPct val="0"/>
            </a:spcBef>
            <a:spcAft>
              <a:spcPct val="35000"/>
            </a:spcAft>
          </a:pPr>
          <a:r>
            <a:rPr lang="el-GR" sz="1600" kern="1200" dirty="0"/>
            <a:t>- Παράγοντες </a:t>
          </a:r>
          <a:r>
            <a:rPr lang="el-GR" sz="1600" kern="1200" dirty="0" err="1"/>
            <a:t>κατασκευασιμότητας</a:t>
          </a:r>
          <a:endParaRPr lang="el-GR" sz="1600" kern="1200" dirty="0"/>
        </a:p>
        <a:p>
          <a:pPr marL="92075" lvl="0" indent="0" algn="l" defTabSz="711200" rtl="0">
            <a:lnSpc>
              <a:spcPct val="90000"/>
            </a:lnSpc>
            <a:spcBef>
              <a:spcPct val="0"/>
            </a:spcBef>
            <a:spcAft>
              <a:spcPct val="35000"/>
            </a:spcAft>
          </a:pPr>
          <a:r>
            <a:rPr lang="el-GR" sz="1600" kern="1200" dirty="0"/>
            <a:t>κόστους υλοποίησης &amp; συντήρησης</a:t>
          </a:r>
        </a:p>
        <a:p>
          <a:pPr marL="92075" lvl="0" indent="0" algn="l" defTabSz="711200" rtl="0">
            <a:lnSpc>
              <a:spcPct val="90000"/>
            </a:lnSpc>
            <a:spcBef>
              <a:spcPct val="0"/>
            </a:spcBef>
            <a:spcAft>
              <a:spcPct val="35000"/>
            </a:spcAft>
          </a:pPr>
          <a:r>
            <a:rPr lang="el-GR" sz="1600" kern="1200" dirty="0" err="1"/>
            <a:t>κ.ο.κ</a:t>
          </a:r>
          <a:r>
            <a:rPr lang="el-GR" sz="1600" kern="1200" dirty="0"/>
            <a:t>.</a:t>
          </a:r>
        </a:p>
      </dsp:txBody>
      <dsp:txXfrm>
        <a:off x="2117897" y="337941"/>
        <a:ext cx="3141350" cy="2091796"/>
      </dsp:txXfrm>
    </dsp:sp>
    <dsp:sp modelId="{92A3A23D-A939-45C9-9A4D-9815C8C5296D}">
      <dsp:nvSpPr>
        <dsp:cNvPr id="0" name=""/>
        <dsp:cNvSpPr/>
      </dsp:nvSpPr>
      <dsp:spPr>
        <a:xfrm>
          <a:off x="2379969" y="2494816"/>
          <a:ext cx="281433" cy="987894"/>
        </a:xfrm>
        <a:custGeom>
          <a:avLst/>
          <a:gdLst/>
          <a:ahLst/>
          <a:cxnLst/>
          <a:rect l="0" t="0" r="0" b="0"/>
          <a:pathLst>
            <a:path>
              <a:moveTo>
                <a:pt x="0" y="0"/>
              </a:moveTo>
              <a:lnTo>
                <a:pt x="0" y="987894"/>
              </a:lnTo>
              <a:lnTo>
                <a:pt x="281433" y="9878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AE1DB3-6BF5-47ED-B6CE-7D66A0099CB5}">
      <dsp:nvSpPr>
        <dsp:cNvPr id="0" name=""/>
        <dsp:cNvSpPr/>
      </dsp:nvSpPr>
      <dsp:spPr>
        <a:xfrm>
          <a:off x="2661402" y="2775060"/>
          <a:ext cx="1995452" cy="14153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l-GR" sz="1800" b="1" kern="1200" dirty="0"/>
            <a:t>ΟΜΑΔΑ 1 :  ΦΥΣΙΚΑ ΧΑΡΑΚΤΗΡΙΣΤΙΚΑ ΠΕΡΙΟΧΩΝ</a:t>
          </a:r>
          <a:endParaRPr lang="el-GR" sz="1800" kern="1200" dirty="0"/>
        </a:p>
      </dsp:txBody>
      <dsp:txXfrm>
        <a:off x="2702855" y="2816513"/>
        <a:ext cx="1912546" cy="1332394"/>
      </dsp:txXfrm>
    </dsp:sp>
    <dsp:sp modelId="{F1B69CCF-634B-4178-9BA6-536DED6065CF}">
      <dsp:nvSpPr>
        <dsp:cNvPr id="0" name=""/>
        <dsp:cNvSpPr/>
      </dsp:nvSpPr>
      <dsp:spPr>
        <a:xfrm>
          <a:off x="5647958" y="272862"/>
          <a:ext cx="2279189" cy="22007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92075" lvl="0" indent="0" algn="l" defTabSz="711200" rtl="0">
            <a:lnSpc>
              <a:spcPct val="90000"/>
            </a:lnSpc>
            <a:spcBef>
              <a:spcPct val="0"/>
            </a:spcBef>
            <a:spcAft>
              <a:spcPct val="35000"/>
            </a:spcAft>
          </a:pPr>
          <a:r>
            <a:rPr lang="el-GR" sz="1600" kern="1200" dirty="0"/>
            <a:t>Παράγοντες που σχετίζονται με:</a:t>
          </a:r>
        </a:p>
        <a:p>
          <a:pPr marL="92075" lvl="0" indent="0" algn="l" defTabSz="711200" rtl="0">
            <a:lnSpc>
              <a:spcPct val="90000"/>
            </a:lnSpc>
            <a:spcBef>
              <a:spcPct val="0"/>
            </a:spcBef>
            <a:spcAft>
              <a:spcPct val="35000"/>
            </a:spcAft>
          </a:pPr>
          <a:r>
            <a:rPr lang="el-GR" sz="1600" kern="1200" dirty="0"/>
            <a:t>- την δυνατότητα ανάπτυξης </a:t>
          </a:r>
        </a:p>
        <a:p>
          <a:pPr marL="92075" lvl="0" indent="0" algn="l" defTabSz="711200" rtl="0">
            <a:lnSpc>
              <a:spcPct val="90000"/>
            </a:lnSpc>
            <a:spcBef>
              <a:spcPct val="0"/>
            </a:spcBef>
            <a:spcAft>
              <a:spcPct val="35000"/>
            </a:spcAft>
          </a:pPr>
          <a:r>
            <a:rPr lang="el-GR" sz="1600" kern="1200" dirty="0"/>
            <a:t>- την πρόσβαση σε υποδομές και δίκτυα.</a:t>
          </a:r>
        </a:p>
      </dsp:txBody>
      <dsp:txXfrm>
        <a:off x="5712416" y="337320"/>
        <a:ext cx="2150273" cy="2071839"/>
      </dsp:txXfrm>
    </dsp:sp>
    <dsp:sp modelId="{4C1D6150-43CC-4222-A19F-0A43F4E51A4C}">
      <dsp:nvSpPr>
        <dsp:cNvPr id="0" name=""/>
        <dsp:cNvSpPr/>
      </dsp:nvSpPr>
      <dsp:spPr>
        <a:xfrm>
          <a:off x="5875877" y="2473617"/>
          <a:ext cx="214313" cy="1027945"/>
        </a:xfrm>
        <a:custGeom>
          <a:avLst/>
          <a:gdLst/>
          <a:ahLst/>
          <a:cxnLst/>
          <a:rect l="0" t="0" r="0" b="0"/>
          <a:pathLst>
            <a:path>
              <a:moveTo>
                <a:pt x="0" y="0"/>
              </a:moveTo>
              <a:lnTo>
                <a:pt x="0" y="1027945"/>
              </a:lnTo>
              <a:lnTo>
                <a:pt x="214313" y="10279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30849A-5A42-4E41-83C8-4616C6147DA6}">
      <dsp:nvSpPr>
        <dsp:cNvPr id="0" name=""/>
        <dsp:cNvSpPr/>
      </dsp:nvSpPr>
      <dsp:spPr>
        <a:xfrm>
          <a:off x="6090190" y="2797040"/>
          <a:ext cx="2367045" cy="14090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l-GR" sz="1800" b="1" kern="1200" dirty="0"/>
            <a:t>ΟΜΑΔΑ 2 :   ΑΝΑΠΤΥΞΙΑΚΑ ΧΑΡΑΚΤΗΡΙΣΤΙΚΑ – ΥΠΟΔΟΜΕΣ &amp; ΔΙΚΤΥΑ</a:t>
          </a:r>
          <a:endParaRPr lang="el-GR" sz="1800" kern="1200" dirty="0"/>
        </a:p>
      </dsp:txBody>
      <dsp:txXfrm>
        <a:off x="6131460" y="2838310"/>
        <a:ext cx="2284505" cy="1326505"/>
      </dsp:txXfrm>
    </dsp:sp>
    <dsp:sp modelId="{A64094F3-4AC5-4E62-99F0-DA6E4863B3DF}">
      <dsp:nvSpPr>
        <dsp:cNvPr id="0" name=""/>
        <dsp:cNvSpPr/>
      </dsp:nvSpPr>
      <dsp:spPr>
        <a:xfrm>
          <a:off x="8409532" y="272862"/>
          <a:ext cx="2892019" cy="21193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92075" lvl="0" indent="0" algn="l" defTabSz="711200" rtl="0">
            <a:lnSpc>
              <a:spcPct val="90000"/>
            </a:lnSpc>
            <a:spcBef>
              <a:spcPct val="0"/>
            </a:spcBef>
            <a:spcAft>
              <a:spcPct val="35000"/>
            </a:spcAft>
          </a:pPr>
          <a:r>
            <a:rPr lang="el-GR" sz="1600" kern="1200" dirty="0"/>
            <a:t>Αποθαρρυντικοί παράγοντες ως προς:</a:t>
          </a:r>
        </a:p>
        <a:p>
          <a:pPr marL="355600" lvl="0" indent="-173038" algn="l" defTabSz="711200" rtl="0">
            <a:lnSpc>
              <a:spcPct val="90000"/>
            </a:lnSpc>
            <a:spcBef>
              <a:spcPct val="0"/>
            </a:spcBef>
            <a:spcAft>
              <a:spcPct val="35000"/>
            </a:spcAft>
          </a:pPr>
          <a:r>
            <a:rPr lang="el-GR" sz="1600" kern="1200" dirty="0"/>
            <a:t>-  ελάχιστες αποστάσεις από   περιοχές ενδιαφέροντος </a:t>
          </a:r>
        </a:p>
        <a:p>
          <a:pPr marL="355600" lvl="0" indent="-173038" algn="l" defTabSz="711200" rtl="0">
            <a:lnSpc>
              <a:spcPct val="90000"/>
            </a:lnSpc>
            <a:spcBef>
              <a:spcPct val="0"/>
            </a:spcBef>
            <a:spcAft>
              <a:spcPct val="35000"/>
            </a:spcAft>
          </a:pPr>
          <a:r>
            <a:rPr lang="el-GR" sz="1600" kern="1200" dirty="0"/>
            <a:t>-  γειτνίαση με περιοχές προστασίας.</a:t>
          </a:r>
        </a:p>
      </dsp:txBody>
      <dsp:txXfrm>
        <a:off x="8471606" y="334936"/>
        <a:ext cx="2767871" cy="1995200"/>
      </dsp:txXfrm>
    </dsp:sp>
    <dsp:sp modelId="{64C608FD-4AC4-47CD-A151-67890E97BF59}">
      <dsp:nvSpPr>
        <dsp:cNvPr id="0" name=""/>
        <dsp:cNvSpPr/>
      </dsp:nvSpPr>
      <dsp:spPr>
        <a:xfrm>
          <a:off x="8698734" y="2392210"/>
          <a:ext cx="264982" cy="979874"/>
        </a:xfrm>
        <a:custGeom>
          <a:avLst/>
          <a:gdLst/>
          <a:ahLst/>
          <a:cxnLst/>
          <a:rect l="0" t="0" r="0" b="0"/>
          <a:pathLst>
            <a:path>
              <a:moveTo>
                <a:pt x="0" y="0"/>
              </a:moveTo>
              <a:lnTo>
                <a:pt x="0" y="979874"/>
              </a:lnTo>
              <a:lnTo>
                <a:pt x="264982" y="9798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A517B1-E2F5-42BD-98D7-F0DCF7B04A66}">
      <dsp:nvSpPr>
        <dsp:cNvPr id="0" name=""/>
        <dsp:cNvSpPr/>
      </dsp:nvSpPr>
      <dsp:spPr>
        <a:xfrm>
          <a:off x="8963717" y="2669923"/>
          <a:ext cx="2189050" cy="140432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l-GR" sz="1800" b="1" kern="1200" dirty="0"/>
            <a:t>ΟΜΑΔΑ 3:    ΓΕΙΤΝΙΑΣΗ ΜΕ ΠΕΡΙΟΧΕΣ ΠΡΟΣΤΑΣΙΑΣ </a:t>
          </a:r>
          <a:endParaRPr lang="el-GR" sz="1800" kern="1200" dirty="0"/>
        </a:p>
      </dsp:txBody>
      <dsp:txXfrm>
        <a:off x="9004848" y="2711054"/>
        <a:ext cx="2106788" cy="13220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F88DA-5CE0-4206-9AC6-1406A4233759}">
      <dsp:nvSpPr>
        <dsp:cNvPr id="0" name=""/>
        <dsp:cNvSpPr/>
      </dsp:nvSpPr>
      <dsp:spPr>
        <a:xfrm>
          <a:off x="6200932" y="2171553"/>
          <a:ext cx="1421811" cy="1691905"/>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0" algn="l" defTabSz="711200" rtl="0">
            <a:lnSpc>
              <a:spcPct val="90000"/>
            </a:lnSpc>
            <a:spcBef>
              <a:spcPct val="0"/>
            </a:spcBef>
            <a:spcAft>
              <a:spcPct val="15000"/>
            </a:spcAft>
            <a:buChar char="••"/>
          </a:pPr>
          <a:endParaRPr lang="el-GR" sz="1600" kern="1200" dirty="0"/>
        </a:p>
      </dsp:txBody>
      <dsp:txXfrm>
        <a:off x="6200932" y="2383041"/>
        <a:ext cx="888632" cy="1268929"/>
      </dsp:txXfrm>
    </dsp:sp>
    <dsp:sp modelId="{ED31FA47-2093-45A9-B2EF-2EC13BAEFF34}">
      <dsp:nvSpPr>
        <dsp:cNvPr id="0" name=""/>
        <dsp:cNvSpPr/>
      </dsp:nvSpPr>
      <dsp:spPr>
        <a:xfrm>
          <a:off x="0" y="182928"/>
          <a:ext cx="6070486" cy="2129340"/>
        </a:xfrm>
        <a:prstGeom prst="round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182563" lvl="0" indent="0" algn="l" defTabSz="889000">
            <a:lnSpc>
              <a:spcPct val="120000"/>
            </a:lnSpc>
            <a:spcBef>
              <a:spcPct val="0"/>
            </a:spcBef>
            <a:spcAft>
              <a:spcPct val="35000"/>
            </a:spcAft>
          </a:pPr>
          <a:r>
            <a:rPr lang="el-GR" sz="2000" b="1" u="sng" kern="1200" dirty="0"/>
            <a:t>Συνοπτική ανάλυση σκοπιμότητας – βιωσιμότητας</a:t>
          </a:r>
          <a:r>
            <a:rPr lang="el-GR" sz="2000" u="sng" kern="1200" dirty="0"/>
            <a:t>  </a:t>
          </a:r>
        </a:p>
        <a:p>
          <a:pPr marL="182563" lvl="0" indent="0" algn="l" defTabSz="889000">
            <a:lnSpc>
              <a:spcPct val="120000"/>
            </a:lnSpc>
            <a:spcBef>
              <a:spcPct val="0"/>
            </a:spcBef>
            <a:spcAft>
              <a:spcPct val="35000"/>
            </a:spcAft>
          </a:pPr>
          <a:r>
            <a:rPr lang="el-GR" sz="2000" kern="1200" dirty="0">
              <a:solidFill>
                <a:schemeClr val="bg1"/>
              </a:solidFill>
            </a:rPr>
            <a:t>ανά </a:t>
          </a:r>
          <a:r>
            <a:rPr lang="el-GR" sz="2000" b="1" kern="1200" dirty="0">
              <a:solidFill>
                <a:schemeClr val="bg1"/>
              </a:solidFill>
            </a:rPr>
            <a:t>Περιφερειακή Ενότητα </a:t>
          </a:r>
        </a:p>
        <a:p>
          <a:pPr marL="630238" lvl="0" indent="-447675" algn="l" defTabSz="889000">
            <a:lnSpc>
              <a:spcPct val="120000"/>
            </a:lnSpc>
            <a:spcBef>
              <a:spcPct val="0"/>
            </a:spcBef>
            <a:spcAft>
              <a:spcPct val="35000"/>
            </a:spcAft>
          </a:pPr>
          <a:r>
            <a:rPr lang="el-GR" sz="2000" kern="1200" dirty="0"/>
            <a:t>    √ </a:t>
          </a:r>
          <a:r>
            <a:rPr lang="el-GR" sz="2000" kern="1200" dirty="0" err="1"/>
            <a:t>κοινωνικο</a:t>
          </a:r>
          <a:r>
            <a:rPr lang="el-GR" sz="2000" kern="1200" dirty="0"/>
            <a:t>-οικονομική ταυτότητα, δίκτυα και   υποδομές  </a:t>
          </a:r>
          <a:r>
            <a:rPr lang="el-GR" sz="2000" kern="1200" dirty="0" err="1"/>
            <a:t>κ.λπ</a:t>
          </a:r>
          <a:endParaRPr lang="el-GR" sz="2000" kern="1200" dirty="0"/>
        </a:p>
        <a:p>
          <a:pPr marL="357188" lvl="0" indent="-174625" algn="l" defTabSz="889000">
            <a:lnSpc>
              <a:spcPct val="120000"/>
            </a:lnSpc>
            <a:spcBef>
              <a:spcPct val="0"/>
            </a:spcBef>
            <a:spcAft>
              <a:spcPct val="35000"/>
            </a:spcAft>
            <a:tabLst>
              <a:tab pos="265113" algn="l"/>
            </a:tabLst>
          </a:pPr>
          <a:r>
            <a:rPr lang="el-GR" sz="2000" kern="1200" dirty="0"/>
            <a:t>    √  δυνητική ζήτηση</a:t>
          </a:r>
        </a:p>
      </dsp:txBody>
      <dsp:txXfrm>
        <a:off x="103946" y="286874"/>
        <a:ext cx="5862594" cy="1921448"/>
      </dsp:txXfrm>
    </dsp:sp>
    <dsp:sp modelId="{5AB85B50-5088-4D51-9531-59C1128CA96B}">
      <dsp:nvSpPr>
        <dsp:cNvPr id="0" name=""/>
        <dsp:cNvSpPr/>
      </dsp:nvSpPr>
      <dsp:spPr>
        <a:xfrm>
          <a:off x="6050425" y="4174007"/>
          <a:ext cx="2177409" cy="1344628"/>
        </a:xfrm>
        <a:prstGeom prst="rightArrow">
          <a:avLst>
            <a:gd name="adj1" fmla="val 75000"/>
            <a:gd name="adj2" fmla="val 5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6BE6E87-B29D-49DD-82F5-1837EA293ACD}">
      <dsp:nvSpPr>
        <dsp:cNvPr id="0" name=""/>
        <dsp:cNvSpPr/>
      </dsp:nvSpPr>
      <dsp:spPr>
        <a:xfrm>
          <a:off x="0" y="2441286"/>
          <a:ext cx="6041893" cy="1772099"/>
        </a:xfrm>
        <a:prstGeom prst="roundRect">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182563" lvl="0" indent="0" algn="l" defTabSz="889000">
            <a:lnSpc>
              <a:spcPct val="90000"/>
            </a:lnSpc>
            <a:spcBef>
              <a:spcPct val="0"/>
            </a:spcBef>
            <a:spcAft>
              <a:spcPct val="35000"/>
            </a:spcAft>
          </a:pPr>
          <a:r>
            <a:rPr lang="el-GR" sz="2000" b="1" u="sng" kern="1200" dirty="0" err="1">
              <a:solidFill>
                <a:schemeClr val="accent5">
                  <a:lumMod val="75000"/>
                </a:schemeClr>
              </a:solidFill>
            </a:rPr>
            <a:t>Στοχευμένη</a:t>
          </a:r>
          <a:r>
            <a:rPr lang="el-GR" sz="2000" b="1" u="sng" kern="1200" dirty="0">
              <a:solidFill>
                <a:schemeClr val="accent5">
                  <a:lumMod val="75000"/>
                </a:schemeClr>
              </a:solidFill>
            </a:rPr>
            <a:t> επαναξιολόγηση : </a:t>
          </a:r>
        </a:p>
        <a:p>
          <a:pPr marL="182563" lvl="0" indent="0" algn="l" defTabSz="889000">
            <a:lnSpc>
              <a:spcPct val="90000"/>
            </a:lnSpc>
            <a:spcBef>
              <a:spcPct val="0"/>
            </a:spcBef>
            <a:spcAft>
              <a:spcPct val="35000"/>
            </a:spcAft>
          </a:pPr>
          <a:r>
            <a:rPr lang="el-GR" sz="2000" kern="1200" dirty="0">
              <a:solidFill>
                <a:schemeClr val="accent5">
                  <a:lumMod val="75000"/>
                </a:schemeClr>
              </a:solidFill>
            </a:rPr>
            <a:t>Ανάλυση των ποιοτικών &amp; αναπτυξιακών χαρακτηριστικών (πυκνότητα, χαρακτηριστικά επιχειρήσεων, καθεστώς ιδιοκτησίας κ.λπ.)</a:t>
          </a:r>
        </a:p>
      </dsp:txBody>
      <dsp:txXfrm>
        <a:off x="86507" y="2527793"/>
        <a:ext cx="5868879" cy="1599085"/>
      </dsp:txXfrm>
    </dsp:sp>
    <dsp:sp modelId="{9A49FFC7-21B2-40C6-AAB9-D043EACD0936}">
      <dsp:nvSpPr>
        <dsp:cNvPr id="0" name=""/>
        <dsp:cNvSpPr/>
      </dsp:nvSpPr>
      <dsp:spPr>
        <a:xfrm>
          <a:off x="6006622" y="4172186"/>
          <a:ext cx="2217658" cy="1344628"/>
        </a:xfrm>
        <a:prstGeom prst="rightArrow">
          <a:avLst>
            <a:gd name="adj1" fmla="val 75000"/>
            <a:gd name="adj2" fmla="val 5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B3708B8-92C4-41C4-9DEE-5613354D6A6A}">
      <dsp:nvSpPr>
        <dsp:cNvPr id="0" name=""/>
        <dsp:cNvSpPr/>
      </dsp:nvSpPr>
      <dsp:spPr>
        <a:xfrm>
          <a:off x="0" y="4432096"/>
          <a:ext cx="6003068" cy="987239"/>
        </a:xfrm>
        <a:prstGeom prst="roundRect">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182563" lvl="0" indent="0" algn="l" defTabSz="889000">
            <a:lnSpc>
              <a:spcPct val="90000"/>
            </a:lnSpc>
            <a:spcBef>
              <a:spcPct val="0"/>
            </a:spcBef>
            <a:spcAft>
              <a:spcPct val="35000"/>
            </a:spcAft>
          </a:pPr>
          <a:r>
            <a:rPr lang="el-GR" sz="2000" b="1" kern="1200" dirty="0">
              <a:solidFill>
                <a:schemeClr val="accent5">
                  <a:lumMod val="75000"/>
                </a:schemeClr>
              </a:solidFill>
            </a:rPr>
            <a:t>Αξιολόγηση αποτελεσμάτων διαβούλευσης με τους </a:t>
          </a:r>
          <a:r>
            <a:rPr lang="el-GR" sz="2000" b="1" kern="1200" dirty="0" err="1">
              <a:solidFill>
                <a:schemeClr val="accent5">
                  <a:lumMod val="75000"/>
                </a:schemeClr>
              </a:solidFill>
            </a:rPr>
            <a:t>επικεντρικούς</a:t>
          </a:r>
          <a:r>
            <a:rPr lang="el-GR" sz="2000" b="1" kern="1200" dirty="0">
              <a:solidFill>
                <a:schemeClr val="accent5">
                  <a:lumMod val="75000"/>
                </a:schemeClr>
              </a:solidFill>
            </a:rPr>
            <a:t> φορείς άμεσου ενδιαφέροντος</a:t>
          </a:r>
        </a:p>
      </dsp:txBody>
      <dsp:txXfrm>
        <a:off x="48193" y="4480289"/>
        <a:ext cx="5906682" cy="8908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AD530-1DFD-4EF6-98EB-3CA00128F95A}">
      <dsp:nvSpPr>
        <dsp:cNvPr id="0" name=""/>
        <dsp:cNvSpPr/>
      </dsp:nvSpPr>
      <dsp:spPr>
        <a:xfrm rot="5400000">
          <a:off x="6455065" y="-2521658"/>
          <a:ext cx="596933" cy="5689839"/>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l-GR" sz="1600" kern="1200" dirty="0"/>
            <a:t>Θέση και χρήσεις γης</a:t>
          </a:r>
        </a:p>
        <a:p>
          <a:pPr marL="171450" lvl="1" indent="-171450" algn="l" defTabSz="711200" rtl="0">
            <a:lnSpc>
              <a:spcPct val="90000"/>
            </a:lnSpc>
            <a:spcBef>
              <a:spcPct val="0"/>
            </a:spcBef>
            <a:spcAft>
              <a:spcPct val="15000"/>
            </a:spcAft>
            <a:buChar char="••"/>
          </a:pPr>
          <a:r>
            <a:rPr lang="el-GR" sz="1600" u="none" kern="1200" dirty="0"/>
            <a:t>Προσβασιμότητα και ειδικά χαρακτηριστικά</a:t>
          </a:r>
        </a:p>
      </dsp:txBody>
      <dsp:txXfrm rot="-5400000">
        <a:off x="3908612" y="53935"/>
        <a:ext cx="5660699" cy="538653"/>
      </dsp:txXfrm>
    </dsp:sp>
    <dsp:sp modelId="{21930717-E492-4AA9-9A95-EC73BCF1FE8C}">
      <dsp:nvSpPr>
        <dsp:cNvPr id="0" name=""/>
        <dsp:cNvSpPr/>
      </dsp:nvSpPr>
      <dsp:spPr>
        <a:xfrm>
          <a:off x="311" y="0"/>
          <a:ext cx="3908301" cy="646093"/>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l-GR" sz="1800" u="sng" kern="1200" dirty="0"/>
            <a:t>Περιγραφή του Αντικειμένου της Επένδυσης</a:t>
          </a:r>
          <a:endParaRPr lang="el-GR" sz="1800" kern="1200" dirty="0"/>
        </a:p>
      </dsp:txBody>
      <dsp:txXfrm>
        <a:off x="31851" y="31540"/>
        <a:ext cx="3845221" cy="583013"/>
      </dsp:txXfrm>
    </dsp:sp>
    <dsp:sp modelId="{F6615620-7EA5-4727-A791-5DB7A6F88C13}">
      <dsp:nvSpPr>
        <dsp:cNvPr id="0" name=""/>
        <dsp:cNvSpPr/>
      </dsp:nvSpPr>
      <dsp:spPr>
        <a:xfrm>
          <a:off x="311" y="649266"/>
          <a:ext cx="3916188" cy="646093"/>
        </a:xfrm>
        <a:prstGeom prst="roundRect">
          <a:avLst/>
        </a:prstGeom>
        <a:solidFill>
          <a:schemeClr val="accent5">
            <a:shade val="80000"/>
            <a:hueOff val="38752"/>
            <a:satOff val="739"/>
            <a:lumOff val="3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l-GR" sz="1800" u="sng" kern="1200"/>
            <a:t>Προβλεπόμενα Τεχνικά Μεγέθη Πολεοδόμησης  ΕΠ</a:t>
          </a:r>
          <a:endParaRPr lang="el-GR" sz="1800" kern="1200"/>
        </a:p>
      </dsp:txBody>
      <dsp:txXfrm>
        <a:off x="31851" y="680806"/>
        <a:ext cx="3853108" cy="583013"/>
      </dsp:txXfrm>
    </dsp:sp>
    <dsp:sp modelId="{32FD6A1B-D88F-4265-BFFB-1BC68A5836FA}">
      <dsp:nvSpPr>
        <dsp:cNvPr id="0" name=""/>
        <dsp:cNvSpPr/>
      </dsp:nvSpPr>
      <dsp:spPr>
        <a:xfrm>
          <a:off x="311" y="1357010"/>
          <a:ext cx="3923586" cy="646093"/>
        </a:xfrm>
        <a:prstGeom prst="roundRect">
          <a:avLst/>
        </a:prstGeom>
        <a:solidFill>
          <a:schemeClr val="accent5">
            <a:shade val="80000"/>
            <a:hueOff val="77504"/>
            <a:satOff val="1479"/>
            <a:lumOff val="6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l-GR" sz="1800" u="sng" kern="1200" dirty="0"/>
            <a:t>Εναλλακτικά Σενάρια μετοχικής σύνθεσης του Φορέα Ε.ΑΝ.Ε.Π.</a:t>
          </a:r>
          <a:endParaRPr lang="el-GR" sz="1800" kern="1200" dirty="0"/>
        </a:p>
      </dsp:txBody>
      <dsp:txXfrm>
        <a:off x="31851" y="1388550"/>
        <a:ext cx="3860506" cy="583013"/>
      </dsp:txXfrm>
    </dsp:sp>
    <dsp:sp modelId="{04E73324-D27E-470C-A52A-6AFF3FFF22B4}">
      <dsp:nvSpPr>
        <dsp:cNvPr id="0" name=""/>
        <dsp:cNvSpPr/>
      </dsp:nvSpPr>
      <dsp:spPr>
        <a:xfrm>
          <a:off x="311" y="2035409"/>
          <a:ext cx="3926283" cy="646093"/>
        </a:xfrm>
        <a:prstGeom prst="roundRect">
          <a:avLst/>
        </a:prstGeom>
        <a:solidFill>
          <a:schemeClr val="accent5">
            <a:shade val="80000"/>
            <a:hueOff val="116256"/>
            <a:satOff val="2218"/>
            <a:lumOff val="9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l-GR" sz="1800" u="sng" kern="1200"/>
            <a:t>Διάγραμμα ροής &amp; ενεργειών για την αδειοδότηση και υλοποίηση ΕΠ/ΕΠΕ</a:t>
          </a:r>
          <a:endParaRPr lang="el-GR" sz="1800" kern="1200"/>
        </a:p>
      </dsp:txBody>
      <dsp:txXfrm>
        <a:off x="31851" y="2066949"/>
        <a:ext cx="3863203" cy="583013"/>
      </dsp:txXfrm>
    </dsp:sp>
    <dsp:sp modelId="{3B1FA1F2-5FD5-42D4-883C-9EBF6D2D4FE9}">
      <dsp:nvSpPr>
        <dsp:cNvPr id="0" name=""/>
        <dsp:cNvSpPr/>
      </dsp:nvSpPr>
      <dsp:spPr>
        <a:xfrm rot="5400000">
          <a:off x="6451153" y="191934"/>
          <a:ext cx="604759" cy="5689839"/>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l-GR" sz="1600" u="none" kern="1200" dirty="0"/>
            <a:t>Διάρθρωση Επιχειρηματικότητας</a:t>
          </a:r>
        </a:p>
        <a:p>
          <a:pPr marL="171450" lvl="1" indent="-171450" algn="l" defTabSz="711200" rtl="0">
            <a:lnSpc>
              <a:spcPct val="90000"/>
            </a:lnSpc>
            <a:spcBef>
              <a:spcPct val="0"/>
            </a:spcBef>
            <a:spcAft>
              <a:spcPct val="15000"/>
            </a:spcAft>
            <a:buChar char="••"/>
          </a:pPr>
          <a:r>
            <a:rPr lang="el-GR" sz="1600" u="none" kern="1200"/>
            <a:t>Μέγιστη δυναμικότητα Ε.Π.- Δυνητική ζήτηση ανάπτυξης</a:t>
          </a:r>
        </a:p>
      </dsp:txBody>
      <dsp:txXfrm rot="-5400000">
        <a:off x="3908613" y="2763996"/>
        <a:ext cx="5660317" cy="545715"/>
      </dsp:txXfrm>
    </dsp:sp>
    <dsp:sp modelId="{F467CAF0-47C3-4F1A-B2F3-A6D5A69AC80F}">
      <dsp:nvSpPr>
        <dsp:cNvPr id="0" name=""/>
        <dsp:cNvSpPr/>
      </dsp:nvSpPr>
      <dsp:spPr>
        <a:xfrm>
          <a:off x="198" y="2713807"/>
          <a:ext cx="3908301" cy="646093"/>
        </a:xfrm>
        <a:prstGeom prst="roundRect">
          <a:avLst/>
        </a:prstGeom>
        <a:solidFill>
          <a:schemeClr val="accent5">
            <a:shade val="80000"/>
            <a:hueOff val="155008"/>
            <a:satOff val="2957"/>
            <a:lumOff val="130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l-GR" sz="1800" u="sng" kern="1200"/>
            <a:t>Συνθήκες Αγοράς</a:t>
          </a:r>
          <a:endParaRPr lang="el-GR" sz="1800" kern="1200"/>
        </a:p>
      </dsp:txBody>
      <dsp:txXfrm>
        <a:off x="31738" y="2745347"/>
        <a:ext cx="3845221" cy="583013"/>
      </dsp:txXfrm>
    </dsp:sp>
    <dsp:sp modelId="{A3E2CBE4-4127-43D7-B382-AE9488EEFD93}">
      <dsp:nvSpPr>
        <dsp:cNvPr id="0" name=""/>
        <dsp:cNvSpPr/>
      </dsp:nvSpPr>
      <dsp:spPr>
        <a:xfrm rot="5400000">
          <a:off x="6454303" y="870333"/>
          <a:ext cx="598458" cy="5689839"/>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l-GR" sz="1600" u="none" kern="1200" dirty="0"/>
            <a:t>Κόστος Επένδυσης</a:t>
          </a:r>
        </a:p>
        <a:p>
          <a:pPr marL="171450" lvl="1" indent="-171450" algn="l" defTabSz="711200" rtl="0">
            <a:lnSpc>
              <a:spcPct val="90000"/>
            </a:lnSpc>
            <a:spcBef>
              <a:spcPct val="0"/>
            </a:spcBef>
            <a:spcAft>
              <a:spcPct val="15000"/>
            </a:spcAft>
            <a:buChar char="••"/>
          </a:pPr>
          <a:r>
            <a:rPr lang="el-GR" sz="1600" u="none" kern="1200" dirty="0"/>
            <a:t>Δυνητικές πηγές χρηματοδότησης</a:t>
          </a:r>
        </a:p>
        <a:p>
          <a:pPr marL="171450" lvl="1" indent="-171450" algn="l" defTabSz="711200" rtl="0">
            <a:lnSpc>
              <a:spcPct val="90000"/>
            </a:lnSpc>
            <a:spcBef>
              <a:spcPct val="0"/>
            </a:spcBef>
            <a:spcAft>
              <a:spcPct val="15000"/>
            </a:spcAft>
            <a:buChar char="••"/>
          </a:pPr>
          <a:r>
            <a:rPr lang="el-GR" sz="1600" u="none" kern="1200" dirty="0"/>
            <a:t>Χρονοδιάγραμμα υλοποίησης</a:t>
          </a:r>
        </a:p>
      </dsp:txBody>
      <dsp:txXfrm rot="-5400000">
        <a:off x="3908613" y="3445237"/>
        <a:ext cx="5660625" cy="540030"/>
      </dsp:txXfrm>
    </dsp:sp>
    <dsp:sp modelId="{FBDF114E-975A-4AA2-B9B2-7006B9CA7667}">
      <dsp:nvSpPr>
        <dsp:cNvPr id="0" name=""/>
        <dsp:cNvSpPr/>
      </dsp:nvSpPr>
      <dsp:spPr>
        <a:xfrm>
          <a:off x="311" y="3392206"/>
          <a:ext cx="3908301" cy="646093"/>
        </a:xfrm>
        <a:prstGeom prst="roundRect">
          <a:avLst/>
        </a:prstGeom>
        <a:solidFill>
          <a:schemeClr val="accent5">
            <a:shade val="80000"/>
            <a:hueOff val="193760"/>
            <a:satOff val="3696"/>
            <a:lumOff val="163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l-GR" sz="1800" u="sng" kern="1200" dirty="0"/>
            <a:t>Ανάλυση  Δαπανών – Κόστος Επένδυσης</a:t>
          </a:r>
          <a:endParaRPr lang="el-GR" sz="1800" kern="1200" dirty="0"/>
        </a:p>
      </dsp:txBody>
      <dsp:txXfrm>
        <a:off x="31851" y="3423746"/>
        <a:ext cx="3845221" cy="583013"/>
      </dsp:txXfrm>
    </dsp:sp>
    <dsp:sp modelId="{8703915C-96B1-4C6D-A8DF-DA97F9C42C6B}">
      <dsp:nvSpPr>
        <dsp:cNvPr id="0" name=""/>
        <dsp:cNvSpPr/>
      </dsp:nvSpPr>
      <dsp:spPr>
        <a:xfrm>
          <a:off x="311" y="4070604"/>
          <a:ext cx="3898488" cy="646093"/>
        </a:xfrm>
        <a:prstGeom prst="roundRect">
          <a:avLst/>
        </a:prstGeom>
        <a:solidFill>
          <a:schemeClr val="accent5">
            <a:shade val="80000"/>
            <a:hueOff val="232512"/>
            <a:satOff val="4436"/>
            <a:lumOff val="19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l-GR" sz="1800" u="sng" kern="1200"/>
            <a:t>Αξιολόγηση Χωρικών Επιπτώσεων</a:t>
          </a:r>
          <a:endParaRPr lang="el-GR" sz="1800" kern="1200"/>
        </a:p>
      </dsp:txBody>
      <dsp:txXfrm>
        <a:off x="31851" y="4102144"/>
        <a:ext cx="3835408" cy="583013"/>
      </dsp:txXfrm>
    </dsp:sp>
    <dsp:sp modelId="{B4BD56C5-BF83-4241-9A47-FA1F2D1A29CF}">
      <dsp:nvSpPr>
        <dsp:cNvPr id="0" name=""/>
        <dsp:cNvSpPr/>
      </dsp:nvSpPr>
      <dsp:spPr>
        <a:xfrm rot="5400000">
          <a:off x="6434403" y="2215126"/>
          <a:ext cx="622932" cy="571384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l-GR" sz="1600" u="none" kern="1200" dirty="0"/>
            <a:t>Επιπτώσεις στην απασχόληση</a:t>
          </a:r>
        </a:p>
        <a:p>
          <a:pPr marL="171450" lvl="1" indent="-171450" algn="l" defTabSz="711200" rtl="0">
            <a:lnSpc>
              <a:spcPct val="90000"/>
            </a:lnSpc>
            <a:spcBef>
              <a:spcPct val="0"/>
            </a:spcBef>
            <a:spcAft>
              <a:spcPct val="15000"/>
            </a:spcAft>
            <a:buChar char="••"/>
          </a:pPr>
          <a:r>
            <a:rPr lang="el-GR" sz="1600" u="none" kern="1200" dirty="0"/>
            <a:t>Επιπτώσεις στην περιφερειακή &amp; εθνική οικονομία</a:t>
          </a:r>
        </a:p>
        <a:p>
          <a:pPr marL="171450" lvl="1" indent="-171450" algn="l" defTabSz="711200" rtl="0">
            <a:lnSpc>
              <a:spcPct val="90000"/>
            </a:lnSpc>
            <a:spcBef>
              <a:spcPct val="0"/>
            </a:spcBef>
            <a:spcAft>
              <a:spcPct val="15000"/>
            </a:spcAft>
            <a:buChar char="••"/>
          </a:pPr>
          <a:r>
            <a:rPr lang="el-GR" sz="1600" u="none" kern="1200" dirty="0"/>
            <a:t>Διασύνδεση με συναφή Αναπτυξιακά Έργα της Περιφέρειας</a:t>
          </a:r>
        </a:p>
      </dsp:txBody>
      <dsp:txXfrm rot="-5400000">
        <a:off x="3888946" y="4790993"/>
        <a:ext cx="5683438" cy="562114"/>
      </dsp:txXfrm>
    </dsp:sp>
    <dsp:sp modelId="{65568751-DB60-42DB-9AD8-2A2A06DA9FCC}">
      <dsp:nvSpPr>
        <dsp:cNvPr id="0" name=""/>
        <dsp:cNvSpPr/>
      </dsp:nvSpPr>
      <dsp:spPr>
        <a:xfrm>
          <a:off x="311" y="4749003"/>
          <a:ext cx="3888633" cy="646093"/>
        </a:xfrm>
        <a:prstGeom prst="roundRect">
          <a:avLst/>
        </a:prstGeom>
        <a:solidFill>
          <a:schemeClr val="accent5">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l-GR" sz="1800" u="sng" kern="1200"/>
            <a:t>Αναμενόμενες Κοινωνικοοικονομικές Επιπτώσεις</a:t>
          </a:r>
          <a:endParaRPr lang="el-GR" sz="1800" kern="1200"/>
        </a:p>
      </dsp:txBody>
      <dsp:txXfrm>
        <a:off x="31851" y="4780543"/>
        <a:ext cx="3825553" cy="5830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1CC2B-2269-476A-8670-9CE4A805B527}">
      <dsp:nvSpPr>
        <dsp:cNvPr id="0" name=""/>
        <dsp:cNvSpPr/>
      </dsp:nvSpPr>
      <dsp:spPr>
        <a:xfrm>
          <a:off x="1828345" y="529232"/>
          <a:ext cx="5240247" cy="5152167"/>
        </a:xfrm>
        <a:prstGeom prst="ellips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l-GR" sz="2000" b="1" kern="1200" dirty="0"/>
        </a:p>
        <a:p>
          <a:pPr lvl="0" algn="ctr" defTabSz="889000">
            <a:lnSpc>
              <a:spcPct val="90000"/>
            </a:lnSpc>
            <a:spcBef>
              <a:spcPct val="0"/>
            </a:spcBef>
            <a:spcAft>
              <a:spcPct val="35000"/>
            </a:spcAft>
          </a:pPr>
          <a:r>
            <a:rPr lang="el-GR" sz="2000" b="1" kern="1200" dirty="0"/>
            <a:t>Ανάγκη οργάνωσης της Επιχειρηματικότητας </a:t>
          </a:r>
        </a:p>
        <a:p>
          <a:pPr lvl="0" algn="ctr" defTabSz="889000">
            <a:lnSpc>
              <a:spcPct val="90000"/>
            </a:lnSpc>
            <a:spcBef>
              <a:spcPct val="0"/>
            </a:spcBef>
            <a:spcAft>
              <a:spcPct val="35000"/>
            </a:spcAft>
          </a:pPr>
          <a:r>
            <a:rPr lang="el-GR" sz="2000" b="1" kern="1200" dirty="0"/>
            <a:t>στην ΠΔΕ</a:t>
          </a:r>
        </a:p>
        <a:p>
          <a:pPr lvl="0" algn="ctr" defTabSz="889000">
            <a:lnSpc>
              <a:spcPct val="90000"/>
            </a:lnSpc>
            <a:spcBef>
              <a:spcPct val="0"/>
            </a:spcBef>
            <a:spcAft>
              <a:spcPct val="35000"/>
            </a:spcAft>
          </a:pPr>
          <a:r>
            <a:rPr lang="el-GR" sz="2000" b="1" kern="1200" dirty="0"/>
            <a:t> </a:t>
          </a:r>
        </a:p>
        <a:p>
          <a:pPr lvl="0" algn="ctr" defTabSz="889000">
            <a:lnSpc>
              <a:spcPct val="90000"/>
            </a:lnSpc>
            <a:spcBef>
              <a:spcPct val="0"/>
            </a:spcBef>
            <a:spcAft>
              <a:spcPct val="35000"/>
            </a:spcAft>
          </a:pPr>
          <a:endParaRPr lang="el-GR" sz="2000" b="1" kern="1200" dirty="0"/>
        </a:p>
        <a:p>
          <a:pPr lvl="0" algn="ctr" defTabSz="889000">
            <a:lnSpc>
              <a:spcPct val="90000"/>
            </a:lnSpc>
            <a:spcBef>
              <a:spcPct val="0"/>
            </a:spcBef>
            <a:spcAft>
              <a:spcPct val="35000"/>
            </a:spcAft>
          </a:pPr>
          <a:r>
            <a:rPr lang="el-GR" sz="2000" b="1" kern="1200" dirty="0"/>
            <a:t> </a:t>
          </a:r>
        </a:p>
      </dsp:txBody>
      <dsp:txXfrm>
        <a:off x="2595761" y="1283749"/>
        <a:ext cx="3705415" cy="3643133"/>
      </dsp:txXfrm>
    </dsp:sp>
    <dsp:sp modelId="{D497EEEB-3540-427B-BDDC-F3820621C628}">
      <dsp:nvSpPr>
        <dsp:cNvPr id="0" name=""/>
        <dsp:cNvSpPr/>
      </dsp:nvSpPr>
      <dsp:spPr>
        <a:xfrm>
          <a:off x="3749536" y="4452185"/>
          <a:ext cx="278200" cy="2781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EC9446-A8B3-4342-8980-FE5107A0C818}">
      <dsp:nvSpPr>
        <dsp:cNvPr id="0" name=""/>
        <dsp:cNvSpPr/>
      </dsp:nvSpPr>
      <dsp:spPr>
        <a:xfrm>
          <a:off x="6361647" y="2763945"/>
          <a:ext cx="278200" cy="278171"/>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AE8A8A-FF63-4359-A67C-DD5AE1E61E4A}">
      <dsp:nvSpPr>
        <dsp:cNvPr id="0" name=""/>
        <dsp:cNvSpPr/>
      </dsp:nvSpPr>
      <dsp:spPr>
        <a:xfrm>
          <a:off x="4536599" y="4717268"/>
          <a:ext cx="383675" cy="384259"/>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ED0B6-8360-473F-87A6-B23BE653BF26}">
      <dsp:nvSpPr>
        <dsp:cNvPr id="0" name=""/>
        <dsp:cNvSpPr/>
      </dsp:nvSpPr>
      <dsp:spPr>
        <a:xfrm>
          <a:off x="1919094" y="1813945"/>
          <a:ext cx="480440" cy="459448"/>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67F5FE-0592-474F-854F-A1798ADBB85D}">
      <dsp:nvSpPr>
        <dsp:cNvPr id="0" name=""/>
        <dsp:cNvSpPr/>
      </dsp:nvSpPr>
      <dsp:spPr>
        <a:xfrm>
          <a:off x="3432325" y="1577561"/>
          <a:ext cx="278200" cy="278171"/>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0CCCFB-05B0-49C0-BDFE-2D03CAF2BEF7}">
      <dsp:nvSpPr>
        <dsp:cNvPr id="0" name=""/>
        <dsp:cNvSpPr/>
      </dsp:nvSpPr>
      <dsp:spPr>
        <a:xfrm>
          <a:off x="7203668" y="560868"/>
          <a:ext cx="2807994" cy="2808004"/>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t>Για όλα τα </a:t>
          </a:r>
          <a:r>
            <a:rPr lang="el-GR" sz="2000" kern="1200" dirty="0">
              <a:solidFill>
                <a:schemeClr val="accent2">
                  <a:lumMod val="40000"/>
                  <a:lumOff val="60000"/>
                </a:schemeClr>
              </a:solidFill>
            </a:rPr>
            <a:t>πλεονεκτήματα</a:t>
          </a:r>
          <a:r>
            <a:rPr lang="el-GR" sz="2000" kern="1200" dirty="0"/>
            <a:t> και κίνητρα ανάπτυξης ενός ΕΠ </a:t>
          </a:r>
        </a:p>
      </dsp:txBody>
      <dsp:txXfrm>
        <a:off x="7614889" y="972091"/>
        <a:ext cx="1985552" cy="1985558"/>
      </dsp:txXfrm>
    </dsp:sp>
    <dsp:sp modelId="{2FAC0E66-153A-45F9-815C-520CC47AE240}">
      <dsp:nvSpPr>
        <dsp:cNvPr id="0" name=""/>
        <dsp:cNvSpPr/>
      </dsp:nvSpPr>
      <dsp:spPr>
        <a:xfrm>
          <a:off x="4183287" y="1735484"/>
          <a:ext cx="267947" cy="2656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9DC96E-786F-4E6F-845F-917CFBE4AC5A}">
      <dsp:nvSpPr>
        <dsp:cNvPr id="0" name=""/>
        <dsp:cNvSpPr/>
      </dsp:nvSpPr>
      <dsp:spPr>
        <a:xfrm>
          <a:off x="2392482" y="1169523"/>
          <a:ext cx="693731" cy="693887"/>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301A8E-67E6-41C6-9249-99DEEFEB6BFA}">
      <dsp:nvSpPr>
        <dsp:cNvPr id="0" name=""/>
        <dsp:cNvSpPr/>
      </dsp:nvSpPr>
      <dsp:spPr>
        <a:xfrm>
          <a:off x="2509393" y="3299415"/>
          <a:ext cx="2807994" cy="2808004"/>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Για λόγους </a:t>
          </a:r>
          <a:r>
            <a:rPr lang="el-GR" sz="1800" kern="1200" dirty="0">
              <a:solidFill>
                <a:schemeClr val="accent2">
                  <a:lumMod val="40000"/>
                  <a:lumOff val="60000"/>
                </a:schemeClr>
              </a:solidFill>
            </a:rPr>
            <a:t>ισόρροπης ενδοπεριφερειακής ανάπτυξης </a:t>
          </a:r>
          <a:r>
            <a:rPr lang="el-GR" sz="1800" kern="1200" dirty="0"/>
            <a:t>&amp; </a:t>
          </a:r>
          <a:r>
            <a:rPr lang="el-GR" sz="1800" kern="1200" dirty="0">
              <a:solidFill>
                <a:schemeClr val="accent2">
                  <a:lumMod val="60000"/>
                  <a:lumOff val="40000"/>
                </a:schemeClr>
              </a:solidFill>
            </a:rPr>
            <a:t>ανάδειξης της στρατηγικής θέσης της ΠΔΕ</a:t>
          </a:r>
        </a:p>
      </dsp:txBody>
      <dsp:txXfrm>
        <a:off x="2920614" y="3710638"/>
        <a:ext cx="1985552" cy="1985558"/>
      </dsp:txXfrm>
    </dsp:sp>
    <dsp:sp modelId="{850B2F42-F000-4A84-B2E6-994FCD001A38}">
      <dsp:nvSpPr>
        <dsp:cNvPr id="0" name=""/>
        <dsp:cNvSpPr/>
      </dsp:nvSpPr>
      <dsp:spPr>
        <a:xfrm>
          <a:off x="6230709" y="3857408"/>
          <a:ext cx="383675" cy="384259"/>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76DA99-51FB-4CA1-874B-9D1632D0FA87}">
      <dsp:nvSpPr>
        <dsp:cNvPr id="0" name=""/>
        <dsp:cNvSpPr/>
      </dsp:nvSpPr>
      <dsp:spPr>
        <a:xfrm>
          <a:off x="1477920" y="4520032"/>
          <a:ext cx="278200" cy="278171"/>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168271-DDFE-4012-A0A9-859EFEB7418E}">
      <dsp:nvSpPr>
        <dsp:cNvPr id="0" name=""/>
        <dsp:cNvSpPr/>
      </dsp:nvSpPr>
      <dsp:spPr>
        <a:xfrm>
          <a:off x="2287182" y="2703832"/>
          <a:ext cx="278200" cy="278171"/>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34A5C-FE46-4BCA-A6E4-6EB0E9EC95AB}">
      <dsp:nvSpPr>
        <dsp:cNvPr id="0" name=""/>
        <dsp:cNvSpPr/>
      </dsp:nvSpPr>
      <dsp:spPr>
        <a:xfrm>
          <a:off x="459412" y="1611640"/>
          <a:ext cx="2591997" cy="2591997"/>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Για αναπτυξιακούς, περιβαλλοντικούς επιχειρηματικούς, θεσμικούς λόγους</a:t>
          </a:r>
        </a:p>
      </dsp:txBody>
      <dsp:txXfrm>
        <a:off x="839001" y="1991229"/>
        <a:ext cx="1832819" cy="1832819"/>
      </dsp:txXfrm>
    </dsp:sp>
    <dsp:sp modelId="{7986933D-44D2-4DFB-82A8-6CED853D7B7F}">
      <dsp:nvSpPr>
        <dsp:cNvPr id="0" name=""/>
        <dsp:cNvSpPr/>
      </dsp:nvSpPr>
      <dsp:spPr>
        <a:xfrm>
          <a:off x="6758065" y="3596081"/>
          <a:ext cx="278200" cy="2781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92E94A-03DA-49FA-B102-1DC10686C73D}">
      <dsp:nvSpPr>
        <dsp:cNvPr id="0" name=""/>
        <dsp:cNvSpPr/>
      </dsp:nvSpPr>
      <dsp:spPr>
        <a:xfrm>
          <a:off x="5485035" y="3281919"/>
          <a:ext cx="2339997" cy="2339997"/>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Λόγω του δραστικού περιορισμού της εκτός σχεδίου δόμησης Ν.4759/2020</a:t>
          </a:r>
        </a:p>
      </dsp:txBody>
      <dsp:txXfrm>
        <a:off x="5827720" y="3624604"/>
        <a:ext cx="1654627" cy="1654627"/>
      </dsp:txXfrm>
    </dsp:sp>
    <dsp:sp modelId="{AF0B3810-D309-4B1A-ABF2-52FA41657537}">
      <dsp:nvSpPr>
        <dsp:cNvPr id="0" name=""/>
        <dsp:cNvSpPr/>
      </dsp:nvSpPr>
      <dsp:spPr>
        <a:xfrm>
          <a:off x="4379558" y="4798204"/>
          <a:ext cx="278200" cy="27817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A3B9C0-E55A-4358-AE42-CFA0080DB08E}">
      <dsp:nvSpPr>
        <dsp:cNvPr id="0" name=""/>
        <dsp:cNvSpPr/>
      </dsp:nvSpPr>
      <dsp:spPr>
        <a:xfrm>
          <a:off x="4303829" y="-476967"/>
          <a:ext cx="2664000" cy="2663995"/>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Λόγω των ειδικών συνθηκών για την μετεγκατάσταση εκτός σχεδίου πόλης ή εκτός αστικού ιστού του Ν.3982/2011</a:t>
          </a:r>
        </a:p>
      </dsp:txBody>
      <dsp:txXfrm>
        <a:off x="4693963" y="-86834"/>
        <a:ext cx="1883732" cy="1883729"/>
      </dsp:txXfrm>
    </dsp:sp>
    <dsp:sp modelId="{29787AAA-AEC1-4D67-A12B-E35422F879C2}">
      <dsp:nvSpPr>
        <dsp:cNvPr id="0" name=""/>
        <dsp:cNvSpPr/>
      </dsp:nvSpPr>
      <dsp:spPr>
        <a:xfrm>
          <a:off x="2734423" y="1602001"/>
          <a:ext cx="278200" cy="27817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B979CC-2655-457E-B534-06C3752F2266}">
      <dsp:nvSpPr>
        <dsp:cNvPr id="0" name=""/>
        <dsp:cNvSpPr/>
      </dsp:nvSpPr>
      <dsp:spPr>
        <a:xfrm flipH="1">
          <a:off x="4435790" y="4523054"/>
          <a:ext cx="46693" cy="4669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D05A6-27FC-4848-9763-99253E097A96}">
      <dsp:nvSpPr>
        <dsp:cNvPr id="0" name=""/>
        <dsp:cNvSpPr/>
      </dsp:nvSpPr>
      <dsp:spPr>
        <a:xfrm>
          <a:off x="0" y="4315"/>
          <a:ext cx="6649720" cy="57798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l-GR" sz="2400" b="1" kern="1200" dirty="0"/>
            <a:t>Το ΠΣΔ - ΠΔΕ:</a:t>
          </a:r>
        </a:p>
      </dsp:txBody>
      <dsp:txXfrm>
        <a:off x="28215" y="32530"/>
        <a:ext cx="6593290" cy="521550"/>
      </dsp:txXfrm>
    </dsp:sp>
    <dsp:sp modelId="{1E691F63-D7C1-4463-B408-3B2B72945A40}">
      <dsp:nvSpPr>
        <dsp:cNvPr id="0" name=""/>
        <dsp:cNvSpPr/>
      </dsp:nvSpPr>
      <dsp:spPr>
        <a:xfrm>
          <a:off x="0" y="619735"/>
          <a:ext cx="6649720" cy="577980"/>
        </a:xfrm>
        <a:prstGeom prst="round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l-GR" sz="2000" kern="1200" dirty="0"/>
            <a:t>Αποτελεί επιστημονική ΜΕΛΕΤΗ ΚΑΤΕΥΘΥΝΣΕΩΝ</a:t>
          </a:r>
        </a:p>
      </dsp:txBody>
      <dsp:txXfrm>
        <a:off x="28215" y="647950"/>
        <a:ext cx="6593290" cy="521550"/>
      </dsp:txXfrm>
    </dsp:sp>
    <dsp:sp modelId="{3728BE3F-FD79-4B76-948D-5DBBD120CBA8}">
      <dsp:nvSpPr>
        <dsp:cNvPr id="0" name=""/>
        <dsp:cNvSpPr/>
      </dsp:nvSpPr>
      <dsp:spPr>
        <a:xfrm>
          <a:off x="0" y="1235155"/>
          <a:ext cx="6649720" cy="577980"/>
        </a:xfrm>
        <a:prstGeom prst="round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l-GR" sz="2000" b="1" kern="1200" dirty="0">
              <a:solidFill>
                <a:schemeClr val="tx2"/>
              </a:solidFill>
            </a:rPr>
            <a:t>ΔΕΝ ΑΠΟΤΕΛΕΙ ΑΠΑΡΑΒΑΤΟ ΔΟΓΜΑ </a:t>
          </a:r>
        </a:p>
      </dsp:txBody>
      <dsp:txXfrm>
        <a:off x="28215" y="1263370"/>
        <a:ext cx="6593290" cy="5215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7DDBA-0CEF-4A4B-85A0-EFE1965B9777}">
      <dsp:nvSpPr>
        <dsp:cNvPr id="0" name=""/>
        <dsp:cNvSpPr/>
      </dsp:nvSpPr>
      <dsp:spPr>
        <a:xfrm>
          <a:off x="0" y="142131"/>
          <a:ext cx="8610727" cy="683853"/>
        </a:xfrm>
        <a:prstGeom prst="roundRect">
          <a:avLst/>
        </a:prstGeom>
        <a:solidFill>
          <a:schemeClr val="accent5">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l-GR" sz="2000" kern="1200" dirty="0"/>
            <a:t>Πρέπει να  αποτελέσει το ΠΛΑΙΣΙΟ ΟΔΗΓΙΩΝ ΚΑΙ ΚΑΤΕΥΘΥΝΣΕΩΝ:</a:t>
          </a:r>
        </a:p>
      </dsp:txBody>
      <dsp:txXfrm>
        <a:off x="33383" y="175514"/>
        <a:ext cx="8543961" cy="617087"/>
      </dsp:txXfrm>
    </dsp:sp>
    <dsp:sp modelId="{6535F768-686A-424E-8349-AE39AEAC04FD}">
      <dsp:nvSpPr>
        <dsp:cNvPr id="0" name=""/>
        <dsp:cNvSpPr/>
      </dsp:nvSpPr>
      <dsp:spPr>
        <a:xfrm>
          <a:off x="0" y="937989"/>
          <a:ext cx="8610727"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91" tIns="25400" rIns="142240" bIns="25400" numCol="1" spcCol="1270" anchor="t" anchorCtr="0">
          <a:noAutofit/>
        </a:bodyPr>
        <a:lstStyle/>
        <a:p>
          <a:pPr marL="361950" marR="0" lvl="0" indent="-3619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l-GR" sz="2000" kern="1200" dirty="0"/>
            <a:t> για την εκπόνηση νέων Τοπικών/Ειδικών Πολεοδομικών Σχεδίων σύμφωνα με τις προβλέψεις του Ν.4759/2020, ειδικά για τις περιοχές όπου διαπιστώθηκε έλλειμμα χωροταξικών προϋποθέσεων.</a:t>
          </a:r>
        </a:p>
        <a:p>
          <a:pPr marL="361950" marR="0" lvl="0" indent="-3619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l-GR" sz="2000" kern="1200" dirty="0"/>
            <a:t> για την πρόβλεψη </a:t>
          </a:r>
          <a:r>
            <a:rPr lang="el-GR" sz="2000" kern="1200" dirty="0" err="1"/>
            <a:t>χωροθέτησης</a:t>
          </a:r>
          <a:r>
            <a:rPr lang="el-GR" sz="2000" kern="1200" dirty="0"/>
            <a:t> ΕΠ στις περιοχές που υποδεικνύονται από αυτό.</a:t>
          </a:r>
        </a:p>
      </dsp:txBody>
      <dsp:txXfrm>
        <a:off x="0" y="937989"/>
        <a:ext cx="8610727" cy="161460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8056"/>
          </a:xfrm>
          <a:prstGeom prst="rect">
            <a:avLst/>
          </a:prstGeom>
        </p:spPr>
        <p:txBody>
          <a:bodyPr vert="horz" lIns="95562" tIns="47781" rIns="95562" bIns="47781" rtlCol="0"/>
          <a:lstStyle>
            <a:lvl1pPr algn="l">
              <a:defRPr sz="1300"/>
            </a:lvl1pPr>
          </a:lstStyle>
          <a:p>
            <a:endParaRPr lang="el-GR"/>
          </a:p>
        </p:txBody>
      </p:sp>
      <p:sp>
        <p:nvSpPr>
          <p:cNvPr id="3" name="Θέση ημερομηνίας 2"/>
          <p:cNvSpPr>
            <a:spLocks noGrp="1"/>
          </p:cNvSpPr>
          <p:nvPr>
            <p:ph type="dt" idx="1"/>
          </p:nvPr>
        </p:nvSpPr>
        <p:spPr>
          <a:xfrm>
            <a:off x="3850444" y="0"/>
            <a:ext cx="2945659" cy="498056"/>
          </a:xfrm>
          <a:prstGeom prst="rect">
            <a:avLst/>
          </a:prstGeom>
        </p:spPr>
        <p:txBody>
          <a:bodyPr vert="horz" lIns="95562" tIns="47781" rIns="95562" bIns="47781" rtlCol="0"/>
          <a:lstStyle>
            <a:lvl1pPr algn="r">
              <a:defRPr sz="1300"/>
            </a:lvl1pPr>
          </a:lstStyle>
          <a:p>
            <a:fld id="{7F7DD861-91EF-4783-8B38-A647ED7EECAB}" type="datetimeFigureOut">
              <a:rPr lang="el-GR" smtClean="0"/>
              <a:t>24/11/2021</a:t>
            </a:fld>
            <a:endParaRPr lang="el-GR"/>
          </a:p>
        </p:txBody>
      </p:sp>
      <p:sp>
        <p:nvSpPr>
          <p:cNvPr id="4" name="Θέση εικόνας διαφάνειας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2" tIns="47781" rIns="95562" bIns="47781" rtlCol="0" anchor="ctr"/>
          <a:lstStyle/>
          <a:p>
            <a:endParaRPr lang="el-GR"/>
          </a:p>
        </p:txBody>
      </p:sp>
      <p:sp>
        <p:nvSpPr>
          <p:cNvPr id="5" name="Θέση σημειώσεων 4"/>
          <p:cNvSpPr>
            <a:spLocks noGrp="1"/>
          </p:cNvSpPr>
          <p:nvPr>
            <p:ph type="body" sz="quarter" idx="3"/>
          </p:nvPr>
        </p:nvSpPr>
        <p:spPr>
          <a:xfrm>
            <a:off x="679768" y="4777195"/>
            <a:ext cx="5438140" cy="3908614"/>
          </a:xfrm>
          <a:prstGeom prst="rect">
            <a:avLst/>
          </a:prstGeom>
        </p:spPr>
        <p:txBody>
          <a:bodyPr vert="horz" lIns="95562" tIns="47781" rIns="95562" bIns="47781"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428585"/>
            <a:ext cx="2945659" cy="498055"/>
          </a:xfrm>
          <a:prstGeom prst="rect">
            <a:avLst/>
          </a:prstGeom>
        </p:spPr>
        <p:txBody>
          <a:bodyPr vert="horz" lIns="95562" tIns="47781" rIns="95562" bIns="47781" rtlCol="0" anchor="b"/>
          <a:lstStyle>
            <a:lvl1pPr algn="l">
              <a:defRPr sz="1300"/>
            </a:lvl1pPr>
          </a:lstStyle>
          <a:p>
            <a:endParaRPr lang="el-GR"/>
          </a:p>
        </p:txBody>
      </p:sp>
      <p:sp>
        <p:nvSpPr>
          <p:cNvPr id="7" name="Θέση αριθμού διαφάνειας 6"/>
          <p:cNvSpPr>
            <a:spLocks noGrp="1"/>
          </p:cNvSpPr>
          <p:nvPr>
            <p:ph type="sldNum" sz="quarter" idx="5"/>
          </p:nvPr>
        </p:nvSpPr>
        <p:spPr>
          <a:xfrm>
            <a:off x="3850444" y="9428585"/>
            <a:ext cx="2945659" cy="498055"/>
          </a:xfrm>
          <a:prstGeom prst="rect">
            <a:avLst/>
          </a:prstGeom>
        </p:spPr>
        <p:txBody>
          <a:bodyPr vert="horz" lIns="95562" tIns="47781" rIns="95562" bIns="47781" rtlCol="0" anchor="b"/>
          <a:lstStyle>
            <a:lvl1pPr algn="r">
              <a:defRPr sz="1300"/>
            </a:lvl1pPr>
          </a:lstStyle>
          <a:p>
            <a:fld id="{5EAD804B-9791-4FCA-9BD4-9311D85BC0FF}" type="slidenum">
              <a:rPr lang="el-GR" smtClean="0"/>
              <a:t>‹#›</a:t>
            </a:fld>
            <a:endParaRPr lang="el-GR"/>
          </a:p>
        </p:txBody>
      </p:sp>
    </p:spTree>
    <p:extLst>
      <p:ext uri="{BB962C8B-B14F-4D97-AF65-F5344CB8AC3E}">
        <p14:creationId xmlns:p14="http://schemas.microsoft.com/office/powerpoint/2010/main" val="3460894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5EAD804B-9791-4FCA-9BD4-9311D85BC0FF}" type="slidenum">
              <a:rPr lang="el-GR" smtClean="0"/>
              <a:t>2</a:t>
            </a:fld>
            <a:endParaRPr lang="el-GR"/>
          </a:p>
        </p:txBody>
      </p:sp>
    </p:spTree>
    <p:extLst>
      <p:ext uri="{BB962C8B-B14F-4D97-AF65-F5344CB8AC3E}">
        <p14:creationId xmlns:p14="http://schemas.microsoft.com/office/powerpoint/2010/main" val="3468684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7DDDC7F-A208-431B-8115-B8E9449B7956}"/>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 xmlns:a16="http://schemas.microsoft.com/office/drawing/2014/main" id="{51F2EFC3-F0BE-40F8-8E22-054D782562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 xmlns:a16="http://schemas.microsoft.com/office/drawing/2014/main" id="{05BD1AC8-3C03-4B8C-8915-A6C378E96A76}"/>
              </a:ext>
            </a:extLst>
          </p:cNvPr>
          <p:cNvSpPr>
            <a:spLocks noGrp="1"/>
          </p:cNvSpPr>
          <p:nvPr>
            <p:ph type="dt" sz="half" idx="10"/>
          </p:nvPr>
        </p:nvSpPr>
        <p:spPr/>
        <p:txBody>
          <a:body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3516197B-6BDF-447C-927F-BA9520D6593F}"/>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DC9EA61F-9DCE-4D71-AE0D-5FB43E62A316}"/>
              </a:ext>
            </a:extLst>
          </p:cNvPr>
          <p:cNvSpPr>
            <a:spLocks noGrp="1"/>
          </p:cNvSpPr>
          <p:nvPr>
            <p:ph type="sldNum" sz="quarter" idx="12"/>
          </p:nvPr>
        </p:nvSpPr>
        <p:spPr/>
        <p:txBody>
          <a:body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05550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90CC4D0-2B7F-4FC2-B9F3-57869FEBA2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 xmlns:a16="http://schemas.microsoft.com/office/drawing/2014/main" id="{AE969955-23A2-4573-AF2D-36C2E2DDFB15}"/>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 xmlns:a16="http://schemas.microsoft.com/office/drawing/2014/main" id="{AB2C8ACC-DE78-43DE-9D3D-DD0AFC983092}"/>
              </a:ext>
            </a:extLst>
          </p:cNvPr>
          <p:cNvSpPr>
            <a:spLocks noGrp="1"/>
          </p:cNvSpPr>
          <p:nvPr>
            <p:ph type="dt" sz="half" idx="10"/>
          </p:nvPr>
        </p:nvSpPr>
        <p:spPr/>
        <p:txBody>
          <a:body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8D28A7F6-E044-4378-BDC6-204A5537B39B}"/>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C10ED8BD-9017-40A5-BE13-E408C35D4388}"/>
              </a:ext>
            </a:extLst>
          </p:cNvPr>
          <p:cNvSpPr>
            <a:spLocks noGrp="1"/>
          </p:cNvSpPr>
          <p:nvPr>
            <p:ph type="sldNum" sz="quarter" idx="12"/>
          </p:nvPr>
        </p:nvSpPr>
        <p:spPr/>
        <p:txBody>
          <a:body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63467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 xmlns:a16="http://schemas.microsoft.com/office/drawing/2014/main" id="{BF2BB53C-F728-49D0-ABA0-460818B55530}"/>
              </a:ext>
            </a:extLst>
          </p:cNvPr>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 xmlns:a16="http://schemas.microsoft.com/office/drawing/2014/main" id="{51527B3B-4464-4FE7-9201-B6F1F097900B}"/>
              </a:ext>
            </a:extLst>
          </p:cNvPr>
          <p:cNvSpPr>
            <a:spLocks noGrp="1"/>
          </p:cNvSpPr>
          <p:nvPr>
            <p:ph type="body" orient="vert" idx="1"/>
          </p:nvPr>
        </p:nvSpPr>
        <p:spPr>
          <a:xfrm>
            <a:off x="838203"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 xmlns:a16="http://schemas.microsoft.com/office/drawing/2014/main" id="{DA9BBA83-B9CA-4CF8-9A86-C71A9F0F8416}"/>
              </a:ext>
            </a:extLst>
          </p:cNvPr>
          <p:cNvSpPr>
            <a:spLocks noGrp="1"/>
          </p:cNvSpPr>
          <p:nvPr>
            <p:ph type="dt" sz="half" idx="10"/>
          </p:nvPr>
        </p:nvSpPr>
        <p:spPr/>
        <p:txBody>
          <a:body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206EB2C2-0B32-4579-92E7-DB930B3F1477}"/>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D643D3FE-8656-4374-98ED-3376946B13D9}"/>
              </a:ext>
            </a:extLst>
          </p:cNvPr>
          <p:cNvSpPr>
            <a:spLocks noGrp="1"/>
          </p:cNvSpPr>
          <p:nvPr>
            <p:ph type="sldNum" sz="quarter" idx="12"/>
          </p:nvPr>
        </p:nvSpPr>
        <p:spPr/>
        <p:txBody>
          <a:body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27529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3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0F7F12B9-2F5A-46E6-952C-10AEAD628FAE}"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94061A0E-8E16-4934-8B15-739FCC5EED50}"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3811392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0A0B7462-ADBB-4CE0-A313-045D70C9B54A}"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FF0174C4-D2F3-401E-B65B-15374ECA3B48}"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709778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1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A0613349-9F0D-4514-8357-D49742B5C213}"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C5C5DB65-A5D5-4FB3-80C9-3FEFC0FDC507}"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411590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p:cNvSpPr>
            <a:spLocks noGrp="1"/>
          </p:cNvSpPr>
          <p:nvPr>
            <p:ph type="dt" sz="half" idx="10"/>
          </p:nvPr>
        </p:nvSpPr>
        <p:spPr/>
        <p:txBody>
          <a:bodyPr/>
          <a:lstStyle>
            <a:lvl1pPr>
              <a:defRPr/>
            </a:lvl1pPr>
          </a:lstStyle>
          <a:p>
            <a:pPr>
              <a:defRPr/>
            </a:pPr>
            <a:fld id="{B48AC523-0B38-4D0A-A2F1-097868500213}"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6"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5 - Θέση αριθμού διαφάνειας"/>
          <p:cNvSpPr>
            <a:spLocks noGrp="1"/>
          </p:cNvSpPr>
          <p:nvPr>
            <p:ph type="sldNum" sz="quarter" idx="12"/>
          </p:nvPr>
        </p:nvSpPr>
        <p:spPr/>
        <p:txBody>
          <a:bodyPr/>
          <a:lstStyle>
            <a:lvl1pPr>
              <a:defRPr/>
            </a:lvl1pPr>
          </a:lstStyle>
          <a:p>
            <a:pPr>
              <a:defRPr/>
            </a:pPr>
            <a:fld id="{30D3B817-384A-4884-9917-C018406266A3}"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3389018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p:cNvSpPr>
            <a:spLocks noGrp="1"/>
          </p:cNvSpPr>
          <p:nvPr>
            <p:ph type="dt" sz="half" idx="10"/>
          </p:nvPr>
        </p:nvSpPr>
        <p:spPr/>
        <p:txBody>
          <a:bodyPr/>
          <a:lstStyle>
            <a:lvl1pPr>
              <a:defRPr/>
            </a:lvl1pPr>
          </a:lstStyle>
          <a:p>
            <a:pPr>
              <a:defRPr/>
            </a:pPr>
            <a:fld id="{8146DE28-7504-4399-A08B-8BE4533ABE68}"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8"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9" name="5 - Θέση αριθμού διαφάνειας"/>
          <p:cNvSpPr>
            <a:spLocks noGrp="1"/>
          </p:cNvSpPr>
          <p:nvPr>
            <p:ph type="sldNum" sz="quarter" idx="12"/>
          </p:nvPr>
        </p:nvSpPr>
        <p:spPr/>
        <p:txBody>
          <a:bodyPr/>
          <a:lstStyle>
            <a:lvl1pPr>
              <a:defRPr/>
            </a:lvl1pPr>
          </a:lstStyle>
          <a:p>
            <a:pPr>
              <a:defRPr/>
            </a:pPr>
            <a:fld id="{5A3A6330-85C1-4990-9164-CDCFABD917DB}"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975236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p:cNvSpPr>
            <a:spLocks noGrp="1"/>
          </p:cNvSpPr>
          <p:nvPr>
            <p:ph type="dt" sz="half" idx="10"/>
          </p:nvPr>
        </p:nvSpPr>
        <p:spPr/>
        <p:txBody>
          <a:bodyPr/>
          <a:lstStyle>
            <a:lvl1pPr>
              <a:defRPr/>
            </a:lvl1pPr>
          </a:lstStyle>
          <a:p>
            <a:pPr>
              <a:defRPr/>
            </a:pPr>
            <a:fld id="{4C3A2BE7-EADB-47B3-B17E-D8D4EC57C766}"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4"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5" name="5 - Θέση αριθμού διαφάνειας"/>
          <p:cNvSpPr>
            <a:spLocks noGrp="1"/>
          </p:cNvSpPr>
          <p:nvPr>
            <p:ph type="sldNum" sz="quarter" idx="12"/>
          </p:nvPr>
        </p:nvSpPr>
        <p:spPr/>
        <p:txBody>
          <a:bodyPr/>
          <a:lstStyle>
            <a:lvl1pPr>
              <a:defRPr/>
            </a:lvl1pPr>
          </a:lstStyle>
          <a:p>
            <a:pPr>
              <a:defRPr/>
            </a:pPr>
            <a:fld id="{41AB5D0E-C838-4442-8A99-9D68A2A49A6C}"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717871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7004F727-301D-4A64-9C70-EAC002A34947}"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3"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4" name="5 - Θέση αριθμού διαφάνειας"/>
          <p:cNvSpPr>
            <a:spLocks noGrp="1"/>
          </p:cNvSpPr>
          <p:nvPr>
            <p:ph type="sldNum" sz="quarter" idx="12"/>
          </p:nvPr>
        </p:nvSpPr>
        <p:spPr/>
        <p:txBody>
          <a:bodyPr/>
          <a:lstStyle>
            <a:lvl1pPr>
              <a:defRPr/>
            </a:lvl1pPr>
          </a:lstStyle>
          <a:p>
            <a:pPr>
              <a:defRPr/>
            </a:pPr>
            <a:fld id="{F0C274C3-B67B-4D68-A5EF-63C0900A84E6}"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930439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3"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37187E13-6471-4E77-80F3-A0738C22AF8A}"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6"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5 - Θέση αριθμού διαφάνειας"/>
          <p:cNvSpPr>
            <a:spLocks noGrp="1"/>
          </p:cNvSpPr>
          <p:nvPr>
            <p:ph type="sldNum" sz="quarter" idx="12"/>
          </p:nvPr>
        </p:nvSpPr>
        <p:spPr/>
        <p:txBody>
          <a:bodyPr/>
          <a:lstStyle>
            <a:lvl1pPr>
              <a:defRPr/>
            </a:lvl1pPr>
          </a:lstStyle>
          <a:p>
            <a:pPr>
              <a:defRPr/>
            </a:pPr>
            <a:fld id="{3A9875A9-43AF-46EF-BF7C-58B1579E2EE5}"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351604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7D586D7-1D8D-4D14-B033-6AE96FF9164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30FCD1EA-EFF5-4135-B924-2A4F166047C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 xmlns:a16="http://schemas.microsoft.com/office/drawing/2014/main" id="{D2445C94-C66E-4601-8564-E2E075FC38AB}"/>
              </a:ext>
            </a:extLst>
          </p:cNvPr>
          <p:cNvSpPr>
            <a:spLocks noGrp="1"/>
          </p:cNvSpPr>
          <p:nvPr>
            <p:ph type="dt" sz="half" idx="10"/>
          </p:nvPr>
        </p:nvSpPr>
        <p:spPr/>
        <p:txBody>
          <a:body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25957467-4D9B-4571-8620-BFA1E195959A}"/>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77DA5F3F-72C3-4AB8-885D-35BB8FC4ADDD}"/>
              </a:ext>
            </a:extLst>
          </p:cNvPr>
          <p:cNvSpPr>
            <a:spLocks noGrp="1"/>
          </p:cNvSpPr>
          <p:nvPr>
            <p:ph type="sldNum" sz="quarter" idx="12"/>
          </p:nvPr>
        </p:nvSpPr>
        <p:spPr/>
        <p:txBody>
          <a:body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88020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B0DF4A70-213A-4CAF-9EDA-E157458A5B7E}"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6"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5 - Θέση αριθμού διαφάνειας"/>
          <p:cNvSpPr>
            <a:spLocks noGrp="1"/>
          </p:cNvSpPr>
          <p:nvPr>
            <p:ph type="sldNum" sz="quarter" idx="12"/>
          </p:nvPr>
        </p:nvSpPr>
        <p:spPr/>
        <p:txBody>
          <a:bodyPr/>
          <a:lstStyle>
            <a:lvl1pPr>
              <a:defRPr/>
            </a:lvl1pPr>
          </a:lstStyle>
          <a:p>
            <a:pPr>
              <a:defRPr/>
            </a:pPr>
            <a:fld id="{F456EEA2-3F1B-4CB9-A3D5-8FFB215FCE78}"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3583115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F1D2BB11-91F4-451F-A447-7F2330B8065D}"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5A458B57-4C6D-444F-A0F4-05533D3A3CAA}"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829167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4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4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3FD12D40-9BC6-4933-92D9-D5D4B5F78BF4}"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8C9A4E66-5734-4168-9DFF-1ED07973ED66}"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3294617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32"/>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0F7F12B9-2F5A-46E6-952C-10AEAD628FAE}"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94061A0E-8E16-4934-8B15-739FCC5EED50}"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436857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0A0B7462-ADBB-4CE0-A313-045D70C9B54A}"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FF0174C4-D2F3-401E-B65B-15374ECA3B48}"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971755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7"/>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A0613349-9F0D-4514-8357-D49742B5C213}"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C5C5DB65-A5D5-4FB3-80C9-3FEFC0FDC507}"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038580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p:cNvSpPr>
            <a:spLocks noGrp="1"/>
          </p:cNvSpPr>
          <p:nvPr>
            <p:ph type="dt" sz="half" idx="10"/>
          </p:nvPr>
        </p:nvSpPr>
        <p:spPr/>
        <p:txBody>
          <a:bodyPr/>
          <a:lstStyle>
            <a:lvl1pPr>
              <a:defRPr/>
            </a:lvl1pPr>
          </a:lstStyle>
          <a:p>
            <a:pPr>
              <a:defRPr/>
            </a:pPr>
            <a:fld id="{B48AC523-0B38-4D0A-A2F1-097868500213}"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6"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5 - Θέση αριθμού διαφάνειας"/>
          <p:cNvSpPr>
            <a:spLocks noGrp="1"/>
          </p:cNvSpPr>
          <p:nvPr>
            <p:ph type="sldNum" sz="quarter" idx="12"/>
          </p:nvPr>
        </p:nvSpPr>
        <p:spPr/>
        <p:txBody>
          <a:bodyPr/>
          <a:lstStyle>
            <a:lvl1pPr>
              <a:defRPr/>
            </a:lvl1pPr>
          </a:lstStyle>
          <a:p>
            <a:pPr>
              <a:defRPr/>
            </a:pPr>
            <a:fld id="{30D3B817-384A-4884-9917-C018406266A3}"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4293120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p:cNvSpPr>
            <a:spLocks noGrp="1"/>
          </p:cNvSpPr>
          <p:nvPr>
            <p:ph type="dt" sz="half" idx="10"/>
          </p:nvPr>
        </p:nvSpPr>
        <p:spPr/>
        <p:txBody>
          <a:bodyPr/>
          <a:lstStyle>
            <a:lvl1pPr>
              <a:defRPr/>
            </a:lvl1pPr>
          </a:lstStyle>
          <a:p>
            <a:pPr>
              <a:defRPr/>
            </a:pPr>
            <a:fld id="{8146DE28-7504-4399-A08B-8BE4533ABE68}"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8"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9" name="5 - Θέση αριθμού διαφάνειας"/>
          <p:cNvSpPr>
            <a:spLocks noGrp="1"/>
          </p:cNvSpPr>
          <p:nvPr>
            <p:ph type="sldNum" sz="quarter" idx="12"/>
          </p:nvPr>
        </p:nvSpPr>
        <p:spPr/>
        <p:txBody>
          <a:bodyPr/>
          <a:lstStyle>
            <a:lvl1pPr>
              <a:defRPr/>
            </a:lvl1pPr>
          </a:lstStyle>
          <a:p>
            <a:pPr>
              <a:defRPr/>
            </a:pPr>
            <a:fld id="{5A3A6330-85C1-4990-9164-CDCFABD917DB}"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963821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p:cNvSpPr>
            <a:spLocks noGrp="1"/>
          </p:cNvSpPr>
          <p:nvPr>
            <p:ph type="dt" sz="half" idx="10"/>
          </p:nvPr>
        </p:nvSpPr>
        <p:spPr/>
        <p:txBody>
          <a:bodyPr/>
          <a:lstStyle>
            <a:lvl1pPr>
              <a:defRPr/>
            </a:lvl1pPr>
          </a:lstStyle>
          <a:p>
            <a:pPr>
              <a:defRPr/>
            </a:pPr>
            <a:fld id="{4C3A2BE7-EADB-47B3-B17E-D8D4EC57C766}"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4"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5" name="5 - Θέση αριθμού διαφάνειας"/>
          <p:cNvSpPr>
            <a:spLocks noGrp="1"/>
          </p:cNvSpPr>
          <p:nvPr>
            <p:ph type="sldNum" sz="quarter" idx="12"/>
          </p:nvPr>
        </p:nvSpPr>
        <p:spPr/>
        <p:txBody>
          <a:bodyPr/>
          <a:lstStyle>
            <a:lvl1pPr>
              <a:defRPr/>
            </a:lvl1pPr>
          </a:lstStyle>
          <a:p>
            <a:pPr>
              <a:defRPr/>
            </a:pPr>
            <a:fld id="{41AB5D0E-C838-4442-8A99-9D68A2A49A6C}"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610765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7004F727-301D-4A64-9C70-EAC002A34947}"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3"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4" name="5 - Θέση αριθμού διαφάνειας"/>
          <p:cNvSpPr>
            <a:spLocks noGrp="1"/>
          </p:cNvSpPr>
          <p:nvPr>
            <p:ph type="sldNum" sz="quarter" idx="12"/>
          </p:nvPr>
        </p:nvSpPr>
        <p:spPr/>
        <p:txBody>
          <a:bodyPr/>
          <a:lstStyle>
            <a:lvl1pPr>
              <a:defRPr/>
            </a:lvl1pPr>
          </a:lstStyle>
          <a:p>
            <a:pPr>
              <a:defRPr/>
            </a:pPr>
            <a:fld id="{F0C274C3-B67B-4D68-A5EF-63C0900A84E6}"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53616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2A88339-E22B-4148-A23A-197CAA101631}"/>
              </a:ext>
            </a:extLst>
          </p:cNvPr>
          <p:cNvSpPr>
            <a:spLocks noGrp="1"/>
          </p:cNvSpPr>
          <p:nvPr>
            <p:ph type="title"/>
          </p:nvPr>
        </p:nvSpPr>
        <p:spPr>
          <a:xfrm>
            <a:off x="831851" y="1709752"/>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4DCC360D-FE91-4F67-B149-D9617B0CB814}"/>
              </a:ext>
            </a:extLst>
          </p:cNvPr>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 xmlns:a16="http://schemas.microsoft.com/office/drawing/2014/main" id="{98D6F557-BA4D-4BE6-87BA-8FEBC924D16A}"/>
              </a:ext>
            </a:extLst>
          </p:cNvPr>
          <p:cNvSpPr>
            <a:spLocks noGrp="1"/>
          </p:cNvSpPr>
          <p:nvPr>
            <p:ph type="dt" sz="half" idx="10"/>
          </p:nvPr>
        </p:nvSpPr>
        <p:spPr/>
        <p:txBody>
          <a:body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463B2C20-F370-40DE-BD08-3304E6F55D87}"/>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831ED729-FD4E-4578-88B9-4BE7612491DF}"/>
              </a:ext>
            </a:extLst>
          </p:cNvPr>
          <p:cNvSpPr>
            <a:spLocks noGrp="1"/>
          </p:cNvSpPr>
          <p:nvPr>
            <p:ph type="sldNum" sz="quarter" idx="12"/>
          </p:nvPr>
        </p:nvSpPr>
        <p:spPr/>
        <p:txBody>
          <a:body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84276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3"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7"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37187E13-6471-4E77-80F3-A0738C22AF8A}"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6"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5 - Θέση αριθμού διαφάνειας"/>
          <p:cNvSpPr>
            <a:spLocks noGrp="1"/>
          </p:cNvSpPr>
          <p:nvPr>
            <p:ph type="sldNum" sz="quarter" idx="12"/>
          </p:nvPr>
        </p:nvSpPr>
        <p:spPr/>
        <p:txBody>
          <a:bodyPr/>
          <a:lstStyle>
            <a:lvl1pPr>
              <a:defRPr/>
            </a:lvl1pPr>
          </a:lstStyle>
          <a:p>
            <a:pPr>
              <a:defRPr/>
            </a:pPr>
            <a:fld id="{3A9875A9-43AF-46EF-BF7C-58B1579E2EE5}"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25391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B0DF4A70-213A-4CAF-9EDA-E157458A5B7E}"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6"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5 - Θέση αριθμού διαφάνειας"/>
          <p:cNvSpPr>
            <a:spLocks noGrp="1"/>
          </p:cNvSpPr>
          <p:nvPr>
            <p:ph type="sldNum" sz="quarter" idx="12"/>
          </p:nvPr>
        </p:nvSpPr>
        <p:spPr/>
        <p:txBody>
          <a:bodyPr/>
          <a:lstStyle>
            <a:lvl1pPr>
              <a:defRPr/>
            </a:lvl1pPr>
          </a:lstStyle>
          <a:p>
            <a:pPr>
              <a:defRPr/>
            </a:pPr>
            <a:fld id="{F456EEA2-3F1B-4CB9-A3D5-8FFB215FCE78}"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4172603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F1D2BB11-91F4-451F-A447-7F2330B8065D}"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5A458B57-4C6D-444F-A0F4-05533D3A3CAA}"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998725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45"/>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45"/>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3FD12D40-9BC6-4933-92D9-D5D4B5F78BF4}"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8C9A4E66-5734-4168-9DFF-1ED07973ED66}"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64829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C3935206-7943-49D7-A649-1F392549B57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27A2A23A-69B4-43AC-961A-47CC3DB888DB}"/>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 xmlns:a16="http://schemas.microsoft.com/office/drawing/2014/main" id="{6021C4F1-217D-410C-98FE-B7547D2A8825}"/>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 xmlns:a16="http://schemas.microsoft.com/office/drawing/2014/main" id="{21727FC2-CFF2-4B8B-921F-9A99FE7EC627}"/>
              </a:ext>
            </a:extLst>
          </p:cNvPr>
          <p:cNvSpPr>
            <a:spLocks noGrp="1"/>
          </p:cNvSpPr>
          <p:nvPr>
            <p:ph type="dt" sz="half" idx="10"/>
          </p:nvPr>
        </p:nvSpPr>
        <p:spPr/>
        <p:txBody>
          <a:body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E9EE1CC9-1052-4BDE-82CE-79E9A9FF36EA}"/>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BFF88356-59F0-447F-ABCB-A92FBAD8B917}"/>
              </a:ext>
            </a:extLst>
          </p:cNvPr>
          <p:cNvSpPr>
            <a:spLocks noGrp="1"/>
          </p:cNvSpPr>
          <p:nvPr>
            <p:ph type="sldNum" sz="quarter" idx="12"/>
          </p:nvPr>
        </p:nvSpPr>
        <p:spPr/>
        <p:txBody>
          <a:body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4853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B685891-39EE-42B6-8DD2-E765F4048E40}"/>
              </a:ext>
            </a:extLst>
          </p:cNvPr>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FB1AE907-93AC-4082-833D-40FE6C6E4990}"/>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 xmlns:a16="http://schemas.microsoft.com/office/drawing/2014/main" id="{C2AB9860-2A18-4BF0-8F1A-9A115A3AB0AB}"/>
              </a:ext>
            </a:extLst>
          </p:cNvPr>
          <p:cNvSpPr>
            <a:spLocks noGrp="1"/>
          </p:cNvSpPr>
          <p:nvPr>
            <p:ph sz="half" idx="2"/>
          </p:nvPr>
        </p:nvSpPr>
        <p:spPr>
          <a:xfrm>
            <a:off x="839789"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 xmlns:a16="http://schemas.microsoft.com/office/drawing/2014/main" id="{0E4E1DDD-BC18-4B5F-8473-1CCFF90BF93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 xmlns:a16="http://schemas.microsoft.com/office/drawing/2014/main" id="{80B83C70-99AE-4A19-8082-C5E508C8E9B4}"/>
              </a:ext>
            </a:extLst>
          </p:cNvPr>
          <p:cNvSpPr>
            <a:spLocks noGrp="1"/>
          </p:cNvSpPr>
          <p:nvPr>
            <p:ph sz="quarter" idx="4"/>
          </p:nvPr>
        </p:nvSpPr>
        <p:spPr>
          <a:xfrm>
            <a:off x="6172203"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 xmlns:a16="http://schemas.microsoft.com/office/drawing/2014/main" id="{E97CF2C2-04F9-475D-89D9-52E15116DE23}"/>
              </a:ext>
            </a:extLst>
          </p:cNvPr>
          <p:cNvSpPr>
            <a:spLocks noGrp="1"/>
          </p:cNvSpPr>
          <p:nvPr>
            <p:ph type="dt" sz="half" idx="10"/>
          </p:nvPr>
        </p:nvSpPr>
        <p:spPr/>
        <p:txBody>
          <a:body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8" name="Θέση υποσέλιδου 7">
            <a:extLst>
              <a:ext uri="{FF2B5EF4-FFF2-40B4-BE49-F238E27FC236}">
                <a16:creationId xmlns="" xmlns:a16="http://schemas.microsoft.com/office/drawing/2014/main" id="{D830737C-98F1-4E98-A368-AEA28136AA0E}"/>
              </a:ext>
            </a:extLst>
          </p:cNvPr>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a:extLst>
              <a:ext uri="{FF2B5EF4-FFF2-40B4-BE49-F238E27FC236}">
                <a16:creationId xmlns="" xmlns:a16="http://schemas.microsoft.com/office/drawing/2014/main" id="{143FCDFC-EB51-4D18-B584-6B166D1A9662}"/>
              </a:ext>
            </a:extLst>
          </p:cNvPr>
          <p:cNvSpPr>
            <a:spLocks noGrp="1"/>
          </p:cNvSpPr>
          <p:nvPr>
            <p:ph type="sldNum" sz="quarter" idx="12"/>
          </p:nvPr>
        </p:nvSpPr>
        <p:spPr/>
        <p:txBody>
          <a:body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4981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F990B96-22F2-4667-9AED-A000382F056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 xmlns:a16="http://schemas.microsoft.com/office/drawing/2014/main" id="{10C10BD0-15BE-453F-AAF0-77082885AF9F}"/>
              </a:ext>
            </a:extLst>
          </p:cNvPr>
          <p:cNvSpPr>
            <a:spLocks noGrp="1"/>
          </p:cNvSpPr>
          <p:nvPr>
            <p:ph type="dt" sz="half" idx="10"/>
          </p:nvPr>
        </p:nvSpPr>
        <p:spPr/>
        <p:txBody>
          <a:body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4" name="Θέση υποσέλιδου 3">
            <a:extLst>
              <a:ext uri="{FF2B5EF4-FFF2-40B4-BE49-F238E27FC236}">
                <a16:creationId xmlns="" xmlns:a16="http://schemas.microsoft.com/office/drawing/2014/main" id="{DA98D130-2789-4309-87AB-CE75C40D6005}"/>
              </a:ext>
            </a:extLst>
          </p:cNvPr>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a:extLst>
              <a:ext uri="{FF2B5EF4-FFF2-40B4-BE49-F238E27FC236}">
                <a16:creationId xmlns="" xmlns:a16="http://schemas.microsoft.com/office/drawing/2014/main" id="{54FD1AD5-30E8-4B97-88E7-C619B6F098EE}"/>
              </a:ext>
            </a:extLst>
          </p:cNvPr>
          <p:cNvSpPr>
            <a:spLocks noGrp="1"/>
          </p:cNvSpPr>
          <p:nvPr>
            <p:ph type="sldNum" sz="quarter" idx="12"/>
          </p:nvPr>
        </p:nvSpPr>
        <p:spPr/>
        <p:txBody>
          <a:body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91094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 xmlns:a16="http://schemas.microsoft.com/office/drawing/2014/main" id="{601D034C-6E67-4EEB-9BB5-F48C6C0D222E}"/>
              </a:ext>
            </a:extLst>
          </p:cNvPr>
          <p:cNvSpPr>
            <a:spLocks noGrp="1"/>
          </p:cNvSpPr>
          <p:nvPr>
            <p:ph type="dt" sz="half" idx="10"/>
          </p:nvPr>
        </p:nvSpPr>
        <p:spPr/>
        <p:txBody>
          <a:body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3" name="Θέση υποσέλιδου 2">
            <a:extLst>
              <a:ext uri="{FF2B5EF4-FFF2-40B4-BE49-F238E27FC236}">
                <a16:creationId xmlns="" xmlns:a16="http://schemas.microsoft.com/office/drawing/2014/main" id="{9AEB8BD2-B223-4321-8780-51D517AF13EA}"/>
              </a:ext>
            </a:extLst>
          </p:cNvPr>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a:extLst>
              <a:ext uri="{FF2B5EF4-FFF2-40B4-BE49-F238E27FC236}">
                <a16:creationId xmlns="" xmlns:a16="http://schemas.microsoft.com/office/drawing/2014/main" id="{2D0928C9-2EDA-4198-A176-C8E763FEB4E5}"/>
              </a:ext>
            </a:extLst>
          </p:cNvPr>
          <p:cNvSpPr>
            <a:spLocks noGrp="1"/>
          </p:cNvSpPr>
          <p:nvPr>
            <p:ph type="sldNum" sz="quarter" idx="12"/>
          </p:nvPr>
        </p:nvSpPr>
        <p:spPr/>
        <p:txBody>
          <a:body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7383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CBA56BB-DD3E-492E-AE2F-BDF37791DF9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92D4CC5F-A5B2-49D4-900E-3A538812EBF0}"/>
              </a:ext>
            </a:extLst>
          </p:cNvPr>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 xmlns:a16="http://schemas.microsoft.com/office/drawing/2014/main" id="{FFB49967-3ABB-4C92-8CB1-E17698456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 xmlns:a16="http://schemas.microsoft.com/office/drawing/2014/main" id="{5B94F55C-6411-4314-AA60-3A39DEF2CBE5}"/>
              </a:ext>
            </a:extLst>
          </p:cNvPr>
          <p:cNvSpPr>
            <a:spLocks noGrp="1"/>
          </p:cNvSpPr>
          <p:nvPr>
            <p:ph type="dt" sz="half" idx="10"/>
          </p:nvPr>
        </p:nvSpPr>
        <p:spPr/>
        <p:txBody>
          <a:body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4CC8228D-03A6-4C3E-8613-29F73B84886F}"/>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24FDB2E1-E3A3-45D8-8FEE-50049DE67746}"/>
              </a:ext>
            </a:extLst>
          </p:cNvPr>
          <p:cNvSpPr>
            <a:spLocks noGrp="1"/>
          </p:cNvSpPr>
          <p:nvPr>
            <p:ph type="sldNum" sz="quarter" idx="12"/>
          </p:nvPr>
        </p:nvSpPr>
        <p:spPr/>
        <p:txBody>
          <a:body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98676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DF40B5B-9E2E-4F25-902B-C6FBD770E1E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 xmlns:a16="http://schemas.microsoft.com/office/drawing/2014/main" id="{59E851FC-1294-440C-868F-BA55216F6CF6}"/>
              </a:ext>
            </a:extLst>
          </p:cNvPr>
          <p:cNvSpPr>
            <a:spLocks noGrp="1"/>
          </p:cNvSpPr>
          <p:nvPr>
            <p:ph type="pic" idx="1"/>
          </p:nvPr>
        </p:nvSpPr>
        <p:spPr>
          <a:xfrm>
            <a:off x="5183188" y="9874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 xmlns:a16="http://schemas.microsoft.com/office/drawing/2014/main" id="{319D5F41-DDC3-45FE-9252-A89D2CBBEC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 xmlns:a16="http://schemas.microsoft.com/office/drawing/2014/main" id="{6DE05650-DBF2-43CA-BD62-B4FD3E8528F1}"/>
              </a:ext>
            </a:extLst>
          </p:cNvPr>
          <p:cNvSpPr>
            <a:spLocks noGrp="1"/>
          </p:cNvSpPr>
          <p:nvPr>
            <p:ph type="dt" sz="half" idx="10"/>
          </p:nvPr>
        </p:nvSpPr>
        <p:spPr/>
        <p:txBody>
          <a:body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35794028-51E1-4B4C-897D-D8E03FF13FA6}"/>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FBF3D98A-F304-471B-8D2B-5A7FFBA546F2}"/>
              </a:ext>
            </a:extLst>
          </p:cNvPr>
          <p:cNvSpPr>
            <a:spLocks noGrp="1"/>
          </p:cNvSpPr>
          <p:nvPr>
            <p:ph type="sldNum" sz="quarter" idx="12"/>
          </p:nvPr>
        </p:nvSpPr>
        <p:spPr/>
        <p:txBody>
          <a:body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29409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 xmlns:a16="http://schemas.microsoft.com/office/drawing/2014/main" id="{76EEF24A-8E03-4CD3-8603-48566703BEA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DBC89051-9156-4EBA-96BD-B09BF9E452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 xmlns:a16="http://schemas.microsoft.com/office/drawing/2014/main" id="{DE32CE6D-996E-4BEC-A018-E70F765DF1CE}"/>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57A9C-CCEF-48EB-99BE-A1D78E56CF6B}" type="datetimeFigureOut">
              <a:rPr lang="el-GR" smtClean="0">
                <a:solidFill>
                  <a:prstClr val="black">
                    <a:tint val="75000"/>
                  </a:prstClr>
                </a:solidFill>
              </a:rPr>
              <a:pPr/>
              <a:t>24/11/2021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4FD6333D-32F3-4067-A4F6-FFE7981C1E4A}"/>
              </a:ext>
            </a:extLst>
          </p:cNvPr>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CF944409-8669-4D17-9040-D6D5EFC5245B}"/>
              </a:ext>
            </a:extLst>
          </p:cNvPr>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B6431-6EBC-49A9-8F9D-16D51A04FB2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38083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Kλικ για επεξεργασία του τίτλου</a:t>
            </a:r>
          </a:p>
        </p:txBody>
      </p:sp>
      <p:sp>
        <p:nvSpPr>
          <p:cNvPr id="1027" name="2 - Θέση κειμένου"/>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Kλικ για επεξεργασία των στυλ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3 - Θέση ημερομηνίας"/>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B90694C-1553-429F-A77E-85212F1DD06E}"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007C2AE-D15A-4517-B806-2A1806908FC1}"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1940352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Kλικ για επεξεργασία του τίτλου</a:t>
            </a:r>
          </a:p>
        </p:txBody>
      </p:sp>
      <p:sp>
        <p:nvSpPr>
          <p:cNvPr id="1027" name="2 - Θέση κειμένου"/>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Kλικ για επεξεργασία των στυλ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3 - Θέση ημερομηνίας"/>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B90694C-1553-429F-A77E-85212F1DD06E}" type="datetimeFigureOut">
              <a:rPr lang="el-GR">
                <a:solidFill>
                  <a:prstClr val="black">
                    <a:tint val="75000"/>
                  </a:prstClr>
                </a:solidFill>
              </a:rPr>
              <a:pPr>
                <a:defRPr/>
              </a:pPr>
              <a:t>24/11/2021</a:t>
            </a:fld>
            <a:endParaRPr lang="el-GR" dirty="0">
              <a:solidFill>
                <a:prstClr val="black">
                  <a:tint val="75000"/>
                </a:prstClr>
              </a:solidFill>
            </a:endParaRPr>
          </a:p>
        </p:txBody>
      </p:sp>
      <p:sp>
        <p:nvSpPr>
          <p:cNvPr id="5" name="4 - Θέση υποσέλιδου"/>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dirty="0">
              <a:solidFill>
                <a:prstClr val="black">
                  <a:tint val="75000"/>
                </a:prstClr>
              </a:solidFill>
            </a:endParaRPr>
          </a:p>
        </p:txBody>
      </p:sp>
      <p:sp>
        <p:nvSpPr>
          <p:cNvPr id="6" name="5 - Θέση αριθμού διαφάνειας"/>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007C2AE-D15A-4517-B806-2A1806908FC1}"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9432521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8.emf"/><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8.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oleObject" Target="../embeddings/oleObject1.bin"/><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hyperlink" Target="https://www.blogger.com/profile/01957350707679235695" TargetMode="Externa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4.png"/><Relationship Id="rId4" Type="http://schemas.openxmlformats.org/officeDocument/2006/relationships/image" Target="../media/image8.jpg"/><Relationship Id="rId9"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4.pn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11AFCFB-C675-4A86-B6C3-EF26AF90ECBC}"/>
              </a:ext>
            </a:extLst>
          </p:cNvPr>
          <p:cNvSpPr>
            <a:spLocks noGrp="1"/>
          </p:cNvSpPr>
          <p:nvPr>
            <p:ph type="ctrTitle"/>
          </p:nvPr>
        </p:nvSpPr>
        <p:spPr>
          <a:xfrm>
            <a:off x="9" y="1844040"/>
            <a:ext cx="12192000" cy="1524000"/>
          </a:xfrm>
          <a:solidFill>
            <a:schemeClr val="accent5">
              <a:lumMod val="40000"/>
              <a:lumOff val="60000"/>
            </a:schemeClr>
          </a:solidFill>
        </p:spPr>
        <p:txBody>
          <a:bodyPr>
            <a:noAutofit/>
          </a:bodyPr>
          <a:lstStyle/>
          <a:p>
            <a:pPr>
              <a:spcBef>
                <a:spcPts val="0"/>
              </a:spcBef>
              <a:spcAft>
                <a:spcPts val="600"/>
              </a:spcAft>
            </a:pPr>
            <a:r>
              <a:rPr lang="el-GR" sz="3600" b="1" dirty="0"/>
              <a:t>ΠΕΡΙΦΕΡΕΙΑΚΟ  ΣΧΕΔΙΟ  ΔΡΑΣΗΣ  ΓΙΑ  ΤΗΝ  ΑΝΑΠΤΥΞΗ ΕΠΙΧΕΙΡΗΜΑΤΙΚΩΝ ΠΑΡΚΩΝ ΣΤΗ ΠΕΡΙΦΕΡΕΙΑ ΔΥΤΙΚΗΣ ΕΛΛΑΔΑΣ</a:t>
            </a:r>
            <a:endParaRPr lang="el-GR" sz="3600" dirty="0"/>
          </a:p>
        </p:txBody>
      </p:sp>
      <p:sp>
        <p:nvSpPr>
          <p:cNvPr id="8" name="Υπότιτλος 7">
            <a:extLst>
              <a:ext uri="{FF2B5EF4-FFF2-40B4-BE49-F238E27FC236}">
                <a16:creationId xmlns="" xmlns:a16="http://schemas.microsoft.com/office/drawing/2014/main" id="{7FC01940-5EB9-4681-90B0-3DD0B49FC18F}"/>
              </a:ext>
            </a:extLst>
          </p:cNvPr>
          <p:cNvSpPr>
            <a:spLocks noGrp="1"/>
          </p:cNvSpPr>
          <p:nvPr>
            <p:ph type="subTitle" idx="1"/>
          </p:nvPr>
        </p:nvSpPr>
        <p:spPr>
          <a:xfrm>
            <a:off x="1524000" y="3533458"/>
            <a:ext cx="9144000" cy="779462"/>
          </a:xfrm>
        </p:spPr>
        <p:txBody>
          <a:bodyPr>
            <a:normAutofit/>
          </a:bodyPr>
          <a:lstStyle/>
          <a:p>
            <a:r>
              <a:rPr lang="el-GR" sz="2800" dirty="0"/>
              <a:t>ΠΕΡΙΦΕΡΕΙΑΚΗ ΕΝΟΤΗΤΑ ΗΛΕΙΑΣ</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17" y="5780340"/>
            <a:ext cx="2310939" cy="96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9117685" y="14"/>
            <a:ext cx="2826689" cy="168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2 - Υπότιτλος"/>
          <p:cNvSpPr txBox="1">
            <a:spLocks/>
          </p:cNvSpPr>
          <p:nvPr/>
        </p:nvSpPr>
        <p:spPr>
          <a:xfrm>
            <a:off x="7744221" y="4512365"/>
            <a:ext cx="4447779" cy="2345635"/>
          </a:xfrm>
          <a:prstGeom prst="rect">
            <a:avLst/>
          </a:prstGeom>
        </p:spPr>
        <p:txBody>
          <a:bodyPr>
            <a:normAutofit/>
          </a:bodyPr>
          <a:lstStyle/>
          <a:p>
            <a:pPr marL="342900" indent="-342900" algn="ctr" fontAlgn="auto">
              <a:lnSpc>
                <a:spcPct val="150000"/>
              </a:lnSpc>
              <a:spcBef>
                <a:spcPts val="0"/>
              </a:spcBef>
              <a:spcAft>
                <a:spcPts val="0"/>
              </a:spcAft>
              <a:buClr>
                <a:schemeClr val="accent3"/>
              </a:buClr>
              <a:defRPr/>
            </a:pPr>
            <a:r>
              <a:rPr lang="el-GR" sz="1400" u="sng" dirty="0" smtClean="0">
                <a:latin typeface="+mn-lt"/>
                <a:cs typeface="+mn-cs"/>
              </a:rPr>
              <a:t>Εισηγητές</a:t>
            </a:r>
            <a:r>
              <a:rPr lang="el-GR" sz="1400" u="sng" dirty="0">
                <a:latin typeface="+mn-lt"/>
                <a:cs typeface="+mn-cs"/>
              </a:rPr>
              <a:t>:</a:t>
            </a:r>
          </a:p>
          <a:p>
            <a:pPr marL="342900" indent="-342900" algn="ctr" fontAlgn="auto">
              <a:spcBef>
                <a:spcPts val="0"/>
              </a:spcBef>
              <a:spcAft>
                <a:spcPts val="0"/>
              </a:spcAft>
              <a:buClr>
                <a:schemeClr val="accent3"/>
              </a:buClr>
              <a:defRPr/>
            </a:pPr>
            <a:r>
              <a:rPr lang="el-GR" sz="2000" b="1" dirty="0">
                <a:latin typeface="+mn-lt"/>
                <a:cs typeface="+mn-cs"/>
              </a:rPr>
              <a:t>Μανώλης Μπαλτάς,</a:t>
            </a:r>
          </a:p>
          <a:p>
            <a:pPr marL="342900" indent="-342900" algn="ctr" fontAlgn="auto">
              <a:spcBef>
                <a:spcPts val="0"/>
              </a:spcBef>
              <a:spcAft>
                <a:spcPts val="0"/>
              </a:spcAft>
              <a:buClr>
                <a:schemeClr val="accent3"/>
              </a:buClr>
              <a:defRPr/>
            </a:pPr>
            <a:r>
              <a:rPr lang="el-GR" sz="1100" b="1" i="1" dirty="0">
                <a:latin typeface="+mn-lt"/>
                <a:cs typeface="+mn-cs"/>
              </a:rPr>
              <a:t>Πολιτικός Μηχανικός,</a:t>
            </a:r>
          </a:p>
          <a:p>
            <a:pPr marL="342900" indent="-342900" algn="ctr" fontAlgn="auto">
              <a:spcBef>
                <a:spcPts val="0"/>
              </a:spcBef>
              <a:spcAft>
                <a:spcPts val="0"/>
              </a:spcAft>
              <a:buClr>
                <a:schemeClr val="accent3"/>
              </a:buClr>
              <a:defRPr/>
            </a:pPr>
            <a:r>
              <a:rPr lang="el-GR" sz="1100" b="1" i="1" dirty="0">
                <a:latin typeface="+mn-lt"/>
                <a:cs typeface="+mn-cs"/>
              </a:rPr>
              <a:t>Επιστημονικός Συνεργάτης της ΚΕΕ</a:t>
            </a:r>
          </a:p>
          <a:p>
            <a:pPr marL="342900" indent="-342900" algn="ctr" fontAlgn="auto">
              <a:spcBef>
                <a:spcPts val="0"/>
              </a:spcBef>
              <a:spcAft>
                <a:spcPts val="0"/>
              </a:spcAft>
              <a:buClr>
                <a:schemeClr val="accent3"/>
              </a:buClr>
              <a:defRPr/>
            </a:pPr>
            <a:r>
              <a:rPr lang="el-GR" sz="1100" b="1" i="1" dirty="0">
                <a:latin typeface="+mn-lt"/>
                <a:cs typeface="+mn-cs"/>
              </a:rPr>
              <a:t>Μέλος Συμβουλίου Ανάπτυξης &amp; Ανταγωνιστικότητας Εφοδιαστικής </a:t>
            </a:r>
          </a:p>
          <a:p>
            <a:pPr marL="342900" indent="-342900" algn="ctr" fontAlgn="auto">
              <a:spcBef>
                <a:spcPts val="0"/>
              </a:spcBef>
              <a:spcAft>
                <a:spcPts val="0"/>
              </a:spcAft>
              <a:buClr>
                <a:schemeClr val="accent3"/>
              </a:buClr>
              <a:defRPr/>
            </a:pPr>
            <a:r>
              <a:rPr lang="el-GR" sz="1100" b="1" i="1" dirty="0">
                <a:latin typeface="+mn-lt"/>
                <a:cs typeface="+mn-cs"/>
              </a:rPr>
              <a:t>Δ/νων Σύμβουλος </a:t>
            </a:r>
            <a:r>
              <a:rPr lang="en-US" sz="1100" b="1" i="1" dirty="0">
                <a:latin typeface="+mn-lt"/>
                <a:cs typeface="+mn-cs"/>
              </a:rPr>
              <a:t>Re.De-Plan A.E. </a:t>
            </a:r>
            <a:r>
              <a:rPr lang="en-US" sz="1100" b="1" i="1" dirty="0" smtClean="0">
                <a:latin typeface="+mn-lt"/>
                <a:cs typeface="+mn-cs"/>
              </a:rPr>
              <a:t>Consultants</a:t>
            </a:r>
            <a:endParaRPr lang="el-GR" sz="1100" b="1" i="1" dirty="0" smtClean="0">
              <a:latin typeface="+mn-lt"/>
              <a:cs typeface="+mn-cs"/>
            </a:endParaRPr>
          </a:p>
          <a:p>
            <a:pPr marL="342900" indent="-342900" algn="ctr" fontAlgn="auto">
              <a:spcBef>
                <a:spcPts val="0"/>
              </a:spcBef>
              <a:spcAft>
                <a:spcPts val="0"/>
              </a:spcAft>
              <a:buClr>
                <a:schemeClr val="accent3"/>
              </a:buClr>
              <a:defRPr/>
            </a:pPr>
            <a:endParaRPr lang="el-GR" sz="1200" b="1" i="1" dirty="0"/>
          </a:p>
          <a:p>
            <a:pPr marL="342900" indent="-342900" algn="ctr" fontAlgn="auto">
              <a:spcBef>
                <a:spcPts val="0"/>
              </a:spcBef>
              <a:spcAft>
                <a:spcPts val="0"/>
              </a:spcAft>
              <a:buClr>
                <a:schemeClr val="accent3"/>
              </a:buClr>
              <a:defRPr/>
            </a:pPr>
            <a:r>
              <a:rPr lang="el-GR" b="1" dirty="0" smtClean="0"/>
              <a:t>Μαρίνα </a:t>
            </a:r>
            <a:r>
              <a:rPr lang="el-GR" b="1" dirty="0" err="1" smtClean="0"/>
              <a:t>Κυμπούρη</a:t>
            </a:r>
            <a:r>
              <a:rPr lang="el-GR" b="1" dirty="0" smtClean="0"/>
              <a:t>,</a:t>
            </a:r>
            <a:endParaRPr lang="el-GR" b="1" dirty="0"/>
          </a:p>
          <a:p>
            <a:pPr marL="342900" indent="-342900" algn="ctr" fontAlgn="auto">
              <a:spcBef>
                <a:spcPts val="0"/>
              </a:spcBef>
              <a:spcAft>
                <a:spcPts val="0"/>
              </a:spcAft>
              <a:buClr>
                <a:schemeClr val="accent3"/>
              </a:buClr>
              <a:defRPr/>
            </a:pPr>
            <a:r>
              <a:rPr lang="el-GR" sz="1050" b="1" i="1" dirty="0" smtClean="0"/>
              <a:t>Αρχιτέκτων Μηχανικός,</a:t>
            </a:r>
          </a:p>
          <a:p>
            <a:pPr marL="342900" indent="-342900" algn="ctr" fontAlgn="auto">
              <a:spcBef>
                <a:spcPts val="0"/>
              </a:spcBef>
              <a:spcAft>
                <a:spcPts val="0"/>
              </a:spcAft>
              <a:buClr>
                <a:schemeClr val="accent3"/>
              </a:buClr>
              <a:defRPr/>
            </a:pPr>
            <a:r>
              <a:rPr lang="en-US" sz="1050" b="1" i="1" dirty="0" err="1" smtClean="0"/>
              <a:t>Msc</a:t>
            </a:r>
            <a:r>
              <a:rPr lang="en-US" sz="1050" b="1" i="1" dirty="0" smtClean="0"/>
              <a:t> Environmental Design and Engineering</a:t>
            </a:r>
            <a:r>
              <a:rPr lang="el-GR" sz="1050" b="1" i="1" dirty="0" smtClean="0"/>
              <a:t> </a:t>
            </a:r>
            <a:r>
              <a:rPr lang="en-US" sz="1050" b="1" i="1" dirty="0" smtClean="0"/>
              <a:t>UCL</a:t>
            </a:r>
          </a:p>
          <a:p>
            <a:pPr marL="342900" indent="-342900" algn="ctr" fontAlgn="auto">
              <a:spcBef>
                <a:spcPts val="0"/>
              </a:spcBef>
              <a:spcAft>
                <a:spcPts val="0"/>
              </a:spcAft>
              <a:buClr>
                <a:schemeClr val="accent3"/>
              </a:buClr>
              <a:defRPr/>
            </a:pPr>
            <a:r>
              <a:rPr lang="en-US" sz="1050" b="1" i="1" dirty="0" err="1" smtClean="0"/>
              <a:t>Msc</a:t>
            </a:r>
            <a:r>
              <a:rPr lang="el-GR" sz="1050" b="1" i="1" dirty="0" smtClean="0"/>
              <a:t> Πολεοδομικός και Χωροταξικός Σχεδιασμός ΕΜΠ</a:t>
            </a:r>
            <a:endParaRPr lang="el-GR" sz="1050" b="1" i="1" dirty="0"/>
          </a:p>
          <a:p>
            <a:pPr marL="342900" indent="-342900" algn="ctr" fontAlgn="auto">
              <a:spcBef>
                <a:spcPts val="0"/>
              </a:spcBef>
              <a:spcAft>
                <a:spcPts val="0"/>
              </a:spcAft>
              <a:buClr>
                <a:schemeClr val="accent3"/>
              </a:buClr>
              <a:defRPr/>
            </a:pPr>
            <a:endParaRPr lang="el-GR" sz="1200" b="1" i="1" dirty="0">
              <a:latin typeface="+mn-lt"/>
              <a:cs typeface="+mn-cs"/>
            </a:endParaRPr>
          </a:p>
          <a:p>
            <a:pPr marL="342900" indent="-342900" algn="ctr" fontAlgn="auto">
              <a:spcBef>
                <a:spcPts val="0"/>
              </a:spcBef>
              <a:spcAft>
                <a:spcPts val="0"/>
              </a:spcAft>
              <a:buClr>
                <a:schemeClr val="accent3"/>
              </a:buClr>
              <a:buFont typeface="Arial" pitchFamily="34" charset="0"/>
              <a:buChar char="•"/>
              <a:defRPr/>
            </a:pPr>
            <a:endParaRPr lang="el-GR" dirty="0">
              <a:latin typeface="+mn-lt"/>
              <a:cs typeface="+mn-cs"/>
            </a:endParaRPr>
          </a:p>
          <a:p>
            <a:pPr marL="342900" indent="-342900" algn="ctr" fontAlgn="auto">
              <a:spcBef>
                <a:spcPts val="0"/>
              </a:spcBef>
              <a:spcAft>
                <a:spcPts val="0"/>
              </a:spcAft>
              <a:buClr>
                <a:schemeClr val="accent3"/>
              </a:buClr>
              <a:buFont typeface="Arial" pitchFamily="34" charset="0"/>
              <a:buChar char="•"/>
              <a:defRPr/>
            </a:pPr>
            <a:endParaRPr lang="el-GR" dirty="0">
              <a:latin typeface="+mn-lt"/>
              <a:cs typeface="+mn-cs"/>
            </a:endParaRPr>
          </a:p>
          <a:p>
            <a:pPr marL="342900" indent="-342900" algn="ctr" fontAlgn="auto">
              <a:spcBef>
                <a:spcPts val="0"/>
              </a:spcBef>
              <a:spcAft>
                <a:spcPts val="0"/>
              </a:spcAft>
              <a:buClr>
                <a:schemeClr val="accent3"/>
              </a:buClr>
              <a:buFont typeface="Arial" pitchFamily="34" charset="0"/>
              <a:buChar char="•"/>
              <a:defRPr/>
            </a:pPr>
            <a:endParaRPr lang="en-US" sz="1400" b="1" dirty="0">
              <a:latin typeface="+mn-lt"/>
              <a:cs typeface="+mn-cs"/>
            </a:endParaRPr>
          </a:p>
        </p:txBody>
      </p:sp>
    </p:spTree>
    <p:extLst>
      <p:ext uri="{BB962C8B-B14F-4D97-AF65-F5344CB8AC3E}">
        <p14:creationId xmlns:p14="http://schemas.microsoft.com/office/powerpoint/2010/main" val="1294959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pic>
        <p:nvPicPr>
          <p:cNvPr id="1025" name="Picture 1">
            <a:extLst>
              <a:ext uri="{FF2B5EF4-FFF2-40B4-BE49-F238E27FC236}">
                <a16:creationId xmlns="" xmlns:a16="http://schemas.microsoft.com/office/drawing/2014/main" id="{06F79E74-E171-47A7-A96D-0A6A81430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680" y="760356"/>
            <a:ext cx="8778559" cy="520062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6" y="-1"/>
            <a:ext cx="10028239" cy="752476"/>
          </a:xfrm>
          <a:solidFill>
            <a:schemeClr val="accent5">
              <a:lumMod val="40000"/>
              <a:lumOff val="60000"/>
            </a:schemeClr>
          </a:solidFill>
        </p:spPr>
        <p:txBody>
          <a:bodyPr>
            <a:normAutofit/>
          </a:bodyPr>
          <a:lstStyle/>
          <a:p>
            <a:pPr marL="808038"/>
            <a:r>
              <a:rPr lang="el-GR" sz="2800" b="1" dirty="0"/>
              <a:t>Ποια είναι τα προβλήματα των Επιχειρήσεων </a:t>
            </a:r>
            <a:r>
              <a:rPr lang="el-GR" sz="2800" b="1" dirty="0">
                <a:solidFill>
                  <a:srgbClr val="FF6600"/>
                </a:solidFill>
              </a:rPr>
              <a:t>εντός Πάρκων;</a:t>
            </a:r>
          </a:p>
        </p:txBody>
      </p:sp>
      <p:sp>
        <p:nvSpPr>
          <p:cNvPr id="3" name="Rectangle 2"/>
          <p:cNvSpPr>
            <a:spLocks noChangeArrowheads="1"/>
          </p:cNvSpPr>
          <p:nvPr/>
        </p:nvSpPr>
        <p:spPr bwMode="auto">
          <a:xfrm>
            <a:off x="152400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sp>
        <p:nvSpPr>
          <p:cNvPr id="4" name="Rectangle 4"/>
          <p:cNvSpPr>
            <a:spLocks noChangeArrowheads="1"/>
          </p:cNvSpPr>
          <p:nvPr/>
        </p:nvSpPr>
        <p:spPr bwMode="auto">
          <a:xfrm>
            <a:off x="152400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sp>
        <p:nvSpPr>
          <p:cNvPr id="9" name="TextBox 8"/>
          <p:cNvSpPr txBox="1"/>
          <p:nvPr/>
        </p:nvSpPr>
        <p:spPr>
          <a:xfrm>
            <a:off x="5574374" y="5435026"/>
            <a:ext cx="359261" cy="276999"/>
          </a:xfrm>
          <a:prstGeom prst="rect">
            <a:avLst/>
          </a:prstGeom>
          <a:noFill/>
        </p:spPr>
        <p:txBody>
          <a:bodyPr wrap="square" rtlCol="0">
            <a:spAutoFit/>
          </a:bodyPr>
          <a:lstStyle/>
          <a:p>
            <a:r>
              <a:rPr lang="el-GR" sz="1200" dirty="0"/>
              <a:t>(2)</a:t>
            </a:r>
          </a:p>
        </p:txBody>
      </p:sp>
      <p:sp>
        <p:nvSpPr>
          <p:cNvPr id="10" name="TextBox 9"/>
          <p:cNvSpPr txBox="1"/>
          <p:nvPr/>
        </p:nvSpPr>
        <p:spPr>
          <a:xfrm>
            <a:off x="6818098" y="5171694"/>
            <a:ext cx="359261" cy="276999"/>
          </a:xfrm>
          <a:prstGeom prst="rect">
            <a:avLst/>
          </a:prstGeom>
          <a:noFill/>
        </p:spPr>
        <p:txBody>
          <a:bodyPr wrap="square" rtlCol="0">
            <a:spAutoFit/>
          </a:bodyPr>
          <a:lstStyle/>
          <a:p>
            <a:r>
              <a:rPr lang="el-GR" sz="1200" dirty="0"/>
              <a:t>(3)</a:t>
            </a:r>
          </a:p>
        </p:txBody>
      </p:sp>
      <p:sp>
        <p:nvSpPr>
          <p:cNvPr id="11" name="TextBox 10"/>
          <p:cNvSpPr txBox="1"/>
          <p:nvPr/>
        </p:nvSpPr>
        <p:spPr>
          <a:xfrm>
            <a:off x="3476146" y="5173415"/>
            <a:ext cx="359261" cy="276999"/>
          </a:xfrm>
          <a:prstGeom prst="rect">
            <a:avLst/>
          </a:prstGeom>
          <a:noFill/>
        </p:spPr>
        <p:txBody>
          <a:bodyPr wrap="square" rtlCol="0">
            <a:spAutoFit/>
          </a:bodyPr>
          <a:lstStyle/>
          <a:p>
            <a:r>
              <a:rPr lang="el-GR" sz="1200" dirty="0"/>
              <a:t>(1)</a:t>
            </a:r>
          </a:p>
        </p:txBody>
      </p:sp>
      <p:sp>
        <p:nvSpPr>
          <p:cNvPr id="8" name="TextBox 7">
            <a:extLst>
              <a:ext uri="{FF2B5EF4-FFF2-40B4-BE49-F238E27FC236}">
                <a16:creationId xmlns="" xmlns:a16="http://schemas.microsoft.com/office/drawing/2014/main" id="{7DC2D70F-F59D-422D-A71B-5C7C619018B4}"/>
              </a:ext>
            </a:extLst>
          </p:cNvPr>
          <p:cNvSpPr txBox="1"/>
          <p:nvPr/>
        </p:nvSpPr>
        <p:spPr>
          <a:xfrm>
            <a:off x="838200" y="5853673"/>
            <a:ext cx="8990809" cy="1015663"/>
          </a:xfrm>
          <a:prstGeom prst="rect">
            <a:avLst/>
          </a:prstGeom>
          <a:noFill/>
        </p:spPr>
        <p:txBody>
          <a:bodyPr wrap="square" rtlCol="0">
            <a:spAutoFit/>
          </a:bodyPr>
          <a:lstStyle/>
          <a:p>
            <a:pPr algn="ctr"/>
            <a:r>
              <a:rPr lang="el-GR" sz="2000" b="1" dirty="0"/>
              <a:t>Συμπέρασμα: </a:t>
            </a:r>
          </a:p>
          <a:p>
            <a:pPr algn="ctr"/>
            <a:r>
              <a:rPr lang="el-GR" sz="2000" b="1" dirty="0"/>
              <a:t>Η έλλειψη βασικών έργων υποδομής, τα υψηλά Δημοτικά και Διαχειριστικά Τέλη και ο μηδενικός τεχνολογικός εκσυγχρονισμός </a:t>
            </a:r>
            <a:r>
              <a:rPr lang="el-GR" sz="2000" b="1" u="sng" dirty="0"/>
              <a:t>τα μεγαλύτερα προβλήματα</a:t>
            </a:r>
            <a:r>
              <a:rPr lang="el-GR" sz="2000" b="1" dirty="0"/>
              <a:t>.</a:t>
            </a:r>
          </a:p>
        </p:txBody>
      </p:sp>
      <p:sp>
        <p:nvSpPr>
          <p:cNvPr id="12" name="Rectangle 2">
            <a:extLst>
              <a:ext uri="{FF2B5EF4-FFF2-40B4-BE49-F238E27FC236}">
                <a16:creationId xmlns="" xmlns:a16="http://schemas.microsoft.com/office/drawing/2014/main" id="{9BE865A4-946F-4257-B9CA-14244E0DE873}"/>
              </a:ext>
            </a:extLst>
          </p:cNvPr>
          <p:cNvSpPr>
            <a:spLocks noChangeArrowheads="1"/>
          </p:cNvSpPr>
          <p:nvPr/>
        </p:nvSpPr>
        <p:spPr bwMode="auto">
          <a:xfrm>
            <a:off x="1708738" y="1126338"/>
            <a:ext cx="159398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dirty="0"/>
          </a:p>
        </p:txBody>
      </p:sp>
      <p:pic>
        <p:nvPicPr>
          <p:cNvPr id="13"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069832" y="14"/>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 xmlns:a16="http://schemas.microsoft.com/office/drawing/2014/main" id="{D3AB1F09-8A43-4AC7-B1B3-477EB6BA5A32}"/>
              </a:ext>
            </a:extLst>
          </p:cNvPr>
          <p:cNvSpPr txBox="1"/>
          <p:nvPr/>
        </p:nvSpPr>
        <p:spPr>
          <a:xfrm>
            <a:off x="6891907" y="1009585"/>
            <a:ext cx="4789553" cy="230832"/>
          </a:xfrm>
          <a:prstGeom prst="rect">
            <a:avLst/>
          </a:prstGeom>
          <a:noFill/>
        </p:spPr>
        <p:txBody>
          <a:bodyPr wrap="square" rtlCol="0">
            <a:spAutoFit/>
          </a:bodyPr>
          <a:lstStyle/>
          <a:p>
            <a:r>
              <a:rPr lang="el-GR" sz="900" u="sng" dirty="0">
                <a:solidFill>
                  <a:schemeClr val="tx1">
                    <a:lumMod val="50000"/>
                    <a:lumOff val="50000"/>
                  </a:schemeClr>
                </a:solidFill>
              </a:rPr>
              <a:t>Πηγή: </a:t>
            </a:r>
            <a:r>
              <a:rPr lang="en-US" sz="900" u="sng" dirty="0" err="1">
                <a:solidFill>
                  <a:schemeClr val="tx1">
                    <a:lumMod val="50000"/>
                    <a:lumOff val="50000"/>
                  </a:schemeClr>
                </a:solidFill>
              </a:rPr>
              <a:t>Re.DePlan</a:t>
            </a:r>
            <a:r>
              <a:rPr lang="en-US" sz="900" u="sng" dirty="0">
                <a:solidFill>
                  <a:schemeClr val="tx1">
                    <a:lumMod val="50000"/>
                    <a:lumOff val="50000"/>
                  </a:schemeClr>
                </a:solidFill>
              </a:rPr>
              <a:t> AE </a:t>
            </a:r>
            <a:r>
              <a:rPr lang="el-GR" sz="900" u="sng" dirty="0">
                <a:solidFill>
                  <a:schemeClr val="tx1">
                    <a:lumMod val="50000"/>
                    <a:lumOff val="50000"/>
                  </a:schemeClr>
                </a:solidFill>
              </a:rPr>
              <a:t>- Εθνικό Σχέδιο Δράσης ΚΕΕ 2018-2040</a:t>
            </a:r>
          </a:p>
        </p:txBody>
      </p:sp>
    </p:spTree>
    <p:extLst>
      <p:ext uri="{BB962C8B-B14F-4D97-AF65-F5344CB8AC3E}">
        <p14:creationId xmlns:p14="http://schemas.microsoft.com/office/powerpoint/2010/main" val="3459770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l-GR" dirty="0"/>
          </a:p>
        </p:txBody>
      </p:sp>
      <p:sp>
        <p:nvSpPr>
          <p:cNvPr id="4" name="Rectangle 4"/>
          <p:cNvSpPr>
            <a:spLocks noChangeArrowheads="1"/>
          </p:cNvSpPr>
          <p:nvPr/>
        </p:nvSpPr>
        <p:spPr bwMode="auto">
          <a:xfrm>
            <a:off x="1524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l-GR" dirty="0"/>
          </a:p>
        </p:txBody>
      </p:sp>
      <p:sp>
        <p:nvSpPr>
          <p:cNvPr id="12" name="Rectangle 2">
            <a:extLst>
              <a:ext uri="{FF2B5EF4-FFF2-40B4-BE49-F238E27FC236}">
                <a16:creationId xmlns="" xmlns:a16="http://schemas.microsoft.com/office/drawing/2014/main" id="{9BE865A4-946F-4257-B9CA-14244E0DE873}"/>
              </a:ext>
            </a:extLst>
          </p:cNvPr>
          <p:cNvSpPr>
            <a:spLocks noChangeArrowheads="1"/>
          </p:cNvSpPr>
          <p:nvPr/>
        </p:nvSpPr>
        <p:spPr bwMode="auto">
          <a:xfrm>
            <a:off x="1708742" y="1667381"/>
            <a:ext cx="15939809"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l-GR" dirty="0"/>
          </a:p>
        </p:txBody>
      </p:sp>
      <p:pic>
        <p:nvPicPr>
          <p:cNvPr id="11266" name="Εικόνα 22">
            <a:extLst>
              <a:ext uri="{FF2B5EF4-FFF2-40B4-BE49-F238E27FC236}">
                <a16:creationId xmlns="" xmlns:a16="http://schemas.microsoft.com/office/drawing/2014/main" id="{2A859124-9E80-4128-906C-B81BBCE5B5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729" y="800101"/>
            <a:ext cx="9755583" cy="505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 xmlns:a16="http://schemas.microsoft.com/office/drawing/2014/main" id="{10EE5FBE-6619-4CFC-9D8E-4A969BF907FC}"/>
              </a:ext>
            </a:extLst>
          </p:cNvPr>
          <p:cNvSpPr txBox="1"/>
          <p:nvPr/>
        </p:nvSpPr>
        <p:spPr>
          <a:xfrm>
            <a:off x="551734" y="5853673"/>
            <a:ext cx="10010775" cy="1015663"/>
          </a:xfrm>
          <a:prstGeom prst="rect">
            <a:avLst/>
          </a:prstGeom>
          <a:noFill/>
        </p:spPr>
        <p:txBody>
          <a:bodyPr wrap="square" rtlCol="0">
            <a:spAutoFit/>
          </a:bodyPr>
          <a:lstStyle/>
          <a:p>
            <a:pPr algn="ctr"/>
            <a:r>
              <a:rPr lang="el-GR" sz="2000" dirty="0"/>
              <a:t>Συμπέρασμα: </a:t>
            </a:r>
          </a:p>
          <a:p>
            <a:pPr algn="ctr"/>
            <a:r>
              <a:rPr lang="el-GR" sz="2000" b="1" dirty="0">
                <a:solidFill>
                  <a:schemeClr val="accent2"/>
                </a:solidFill>
              </a:rPr>
              <a:t>Υψηλό κόστος γης και μετεγκατάστασης σε ΕΠ και έλλειψη κινήτρων </a:t>
            </a:r>
            <a:r>
              <a:rPr lang="el-GR" sz="2000" b="1" dirty="0"/>
              <a:t>τα μεγαλύτερα εμπόδια. Περισσότερη ενημέρωση των επιχειρήσεων θα λειτουργούσε καταλυτικά.</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Εικόνα 2" descr="Η νέα ταυτότητα (brand) της Περιφέρειας Δυτικής Ελλάδας"/>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555" b="20557"/>
          <a:stretch/>
        </p:blipFill>
        <p:spPr bwMode="auto">
          <a:xfrm>
            <a:off x="10069832" y="14"/>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
        <p:nvSpPr>
          <p:cNvPr id="2" name="Τίτλος 1"/>
          <p:cNvSpPr>
            <a:spLocks noGrp="1"/>
          </p:cNvSpPr>
          <p:nvPr>
            <p:ph type="title"/>
          </p:nvPr>
        </p:nvSpPr>
        <p:spPr>
          <a:xfrm>
            <a:off x="6" y="10"/>
            <a:ext cx="10028239" cy="752475"/>
          </a:xfrm>
          <a:solidFill>
            <a:schemeClr val="accent5">
              <a:lumMod val="40000"/>
              <a:lumOff val="60000"/>
            </a:schemeClr>
          </a:solidFill>
        </p:spPr>
        <p:txBody>
          <a:bodyPr>
            <a:noAutofit/>
          </a:bodyPr>
          <a:lstStyle/>
          <a:p>
            <a:pPr marL="808038"/>
            <a:r>
              <a:rPr lang="el-GR" sz="2600" b="1" dirty="0"/>
              <a:t>Γιατί οι Επιχειρήσεις δεν προτιμούν να εγκατασταθούν στα Πάρκα;</a:t>
            </a:r>
          </a:p>
        </p:txBody>
      </p:sp>
      <p:sp>
        <p:nvSpPr>
          <p:cNvPr id="16" name="TextBox 15">
            <a:extLst>
              <a:ext uri="{FF2B5EF4-FFF2-40B4-BE49-F238E27FC236}">
                <a16:creationId xmlns="" xmlns:a16="http://schemas.microsoft.com/office/drawing/2014/main" id="{E20EB9AC-C444-445C-BCE8-58EB03D2D533}"/>
              </a:ext>
            </a:extLst>
          </p:cNvPr>
          <p:cNvSpPr txBox="1"/>
          <p:nvPr/>
        </p:nvSpPr>
        <p:spPr>
          <a:xfrm>
            <a:off x="8161664" y="4737283"/>
            <a:ext cx="2018655" cy="369332"/>
          </a:xfrm>
          <a:prstGeom prst="rect">
            <a:avLst/>
          </a:prstGeom>
          <a:noFill/>
        </p:spPr>
        <p:txBody>
          <a:bodyPr wrap="square" rtlCol="0">
            <a:spAutoFit/>
          </a:bodyPr>
          <a:lstStyle/>
          <a:p>
            <a:r>
              <a:rPr lang="el-GR" sz="900" u="sng" dirty="0">
                <a:solidFill>
                  <a:schemeClr val="tx1">
                    <a:lumMod val="50000"/>
                    <a:lumOff val="50000"/>
                  </a:schemeClr>
                </a:solidFill>
              </a:rPr>
              <a:t>Πηγή: </a:t>
            </a:r>
            <a:r>
              <a:rPr lang="en-US" sz="900" u="sng" dirty="0" err="1">
                <a:solidFill>
                  <a:schemeClr val="tx1">
                    <a:lumMod val="50000"/>
                    <a:lumOff val="50000"/>
                  </a:schemeClr>
                </a:solidFill>
              </a:rPr>
              <a:t>Re.DePlan</a:t>
            </a:r>
            <a:r>
              <a:rPr lang="en-US" sz="900" u="sng" dirty="0">
                <a:solidFill>
                  <a:schemeClr val="tx1">
                    <a:lumMod val="50000"/>
                    <a:lumOff val="50000"/>
                  </a:schemeClr>
                </a:solidFill>
              </a:rPr>
              <a:t> AE </a:t>
            </a:r>
            <a:r>
              <a:rPr lang="el-GR" sz="900" u="sng" dirty="0" smtClean="0">
                <a:solidFill>
                  <a:schemeClr val="tx1">
                    <a:lumMod val="50000"/>
                    <a:lumOff val="50000"/>
                  </a:schemeClr>
                </a:solidFill>
              </a:rPr>
              <a:t>– </a:t>
            </a:r>
          </a:p>
          <a:p>
            <a:r>
              <a:rPr lang="el-GR" sz="900" u="sng" dirty="0" smtClean="0">
                <a:solidFill>
                  <a:schemeClr val="tx1">
                    <a:lumMod val="50000"/>
                    <a:lumOff val="50000"/>
                  </a:schemeClr>
                </a:solidFill>
              </a:rPr>
              <a:t>Εθνικό </a:t>
            </a:r>
            <a:r>
              <a:rPr lang="el-GR" sz="900" u="sng" dirty="0">
                <a:solidFill>
                  <a:schemeClr val="tx1">
                    <a:lumMod val="50000"/>
                    <a:lumOff val="50000"/>
                  </a:schemeClr>
                </a:solidFill>
              </a:rPr>
              <a:t>Σχέδιο Δράσης ΚΕΕ 2018-2040</a:t>
            </a:r>
          </a:p>
        </p:txBody>
      </p:sp>
    </p:spTree>
    <p:extLst>
      <p:ext uri="{BB962C8B-B14F-4D97-AF65-F5344CB8AC3E}">
        <p14:creationId xmlns:p14="http://schemas.microsoft.com/office/powerpoint/2010/main" val="1211864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ΕΞΩΦΥΛΛΟ ΕΞΠΡΕΣ">
            <a:extLst>
              <a:ext uri="{FF2B5EF4-FFF2-40B4-BE49-F238E27FC236}">
                <a16:creationId xmlns="" xmlns:a16="http://schemas.microsoft.com/office/drawing/2014/main" id="{941D66D8-1843-465C-969D-95E7BDFA1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33" b="29167"/>
          <a:stretch>
            <a:fillRect/>
          </a:stretch>
        </p:blipFill>
        <p:spPr bwMode="auto">
          <a:xfrm>
            <a:off x="920752" y="1209128"/>
            <a:ext cx="5767549" cy="539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βάλ 1">
            <a:extLst>
              <a:ext uri="{FF2B5EF4-FFF2-40B4-BE49-F238E27FC236}">
                <a16:creationId xmlns="" xmlns:a16="http://schemas.microsoft.com/office/drawing/2014/main" id="{83A72972-3C72-4A63-9DC3-71C11EB1D4DF}"/>
              </a:ext>
            </a:extLst>
          </p:cNvPr>
          <p:cNvSpPr/>
          <p:nvPr/>
        </p:nvSpPr>
        <p:spPr>
          <a:xfrm>
            <a:off x="2910934" y="2216631"/>
            <a:ext cx="1571625" cy="4095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Rectangle 3">
            <a:extLst>
              <a:ext uri="{FF2B5EF4-FFF2-40B4-BE49-F238E27FC236}">
                <a16:creationId xmlns="" xmlns:a16="http://schemas.microsoft.com/office/drawing/2014/main" id="{CF901377-E360-47A9-B759-CD341F1DE132}"/>
              </a:ext>
            </a:extLst>
          </p:cNvPr>
          <p:cNvSpPr txBox="1">
            <a:spLocks noRot="1" noChangeArrowheads="1"/>
          </p:cNvSpPr>
          <p:nvPr/>
        </p:nvSpPr>
        <p:spPr>
          <a:xfrm>
            <a:off x="6463880" y="2937246"/>
            <a:ext cx="5801272" cy="18633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l-GR" sz="2700" b="1" dirty="0">
                <a:solidFill>
                  <a:srgbClr val="0033CC"/>
                </a:solidFill>
              </a:rPr>
              <a:t>«Εθνικό Σχέδιο Δράσης για την Ανάπτυξη Οργανωμένων Υποδοχέων για τη Βιομηχανία – Επιχειρηματικότητα 2010 - 2025»</a:t>
            </a:r>
            <a:endParaRPr lang="en-US" sz="2700" b="1" dirty="0">
              <a:solidFill>
                <a:srgbClr val="0033CC"/>
              </a:solidFill>
            </a:endParaRPr>
          </a:p>
        </p:txBody>
      </p:sp>
      <p:sp>
        <p:nvSpPr>
          <p:cNvPr id="5" name="TextBox 4">
            <a:extLst>
              <a:ext uri="{FF2B5EF4-FFF2-40B4-BE49-F238E27FC236}">
                <a16:creationId xmlns="" xmlns:a16="http://schemas.microsoft.com/office/drawing/2014/main" id="{75CD4F45-7EC3-46E3-91F2-F1967B8AEC57}"/>
              </a:ext>
            </a:extLst>
          </p:cNvPr>
          <p:cNvSpPr txBox="1"/>
          <p:nvPr/>
        </p:nvSpPr>
        <p:spPr>
          <a:xfrm>
            <a:off x="915287" y="155561"/>
            <a:ext cx="7772400" cy="584775"/>
          </a:xfrm>
          <a:prstGeom prst="rect">
            <a:avLst/>
          </a:prstGeom>
          <a:noFill/>
        </p:spPr>
        <p:txBody>
          <a:bodyPr wrap="square" rtlCol="0">
            <a:spAutoFit/>
          </a:bodyPr>
          <a:lstStyle/>
          <a:p>
            <a:r>
              <a:rPr lang="en-US" sz="3200" b="1" dirty="0">
                <a:latin typeface="+mj-lt"/>
              </a:rPr>
              <a:t>TO </a:t>
            </a:r>
            <a:r>
              <a:rPr lang="el-GR" sz="3200" b="1" dirty="0">
                <a:latin typeface="+mj-lt"/>
              </a:rPr>
              <a:t>2010 ΕΓΙΝΕ Η ΑΡΧΗ….</a:t>
            </a:r>
          </a:p>
        </p:txBody>
      </p:sp>
      <p:pic>
        <p:nvPicPr>
          <p:cNvPr id="11" name="Picture 2" descr="banner1">
            <a:extLst>
              <a:ext uri="{FF2B5EF4-FFF2-40B4-BE49-F238E27FC236}">
                <a16:creationId xmlns="" xmlns:a16="http://schemas.microsoft.com/office/drawing/2014/main" id="{769B028C-8ADC-4E4C-B508-4DFA06504B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418"/>
          <a:stretch/>
        </p:blipFill>
        <p:spPr bwMode="auto">
          <a:xfrm>
            <a:off x="8072011" y="4528022"/>
            <a:ext cx="2186844"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Ευθεία γραμμή σύνδεσης 8"/>
          <p:cNvCxnSpPr/>
          <p:nvPr/>
        </p:nvCxnSpPr>
        <p:spPr>
          <a:xfrm>
            <a:off x="6" y="752475"/>
            <a:ext cx="9952039" cy="0"/>
          </a:xfrm>
          <a:prstGeom prst="line">
            <a:avLst/>
          </a:prstGeom>
          <a:ln w="28575">
            <a:solidFill>
              <a:schemeClr val="accent5">
                <a:lumMod val="75000"/>
              </a:schemeClr>
            </a:solidFill>
          </a:ln>
        </p:spPr>
        <p:style>
          <a:lnRef idx="1">
            <a:schemeClr val="accent5"/>
          </a:lnRef>
          <a:fillRef idx="0">
            <a:schemeClr val="accent5"/>
          </a:fillRef>
          <a:effectRef idx="0">
            <a:schemeClr val="accent5"/>
          </a:effectRef>
          <a:fontRef idx="minor">
            <a:schemeClr val="tx1"/>
          </a:fontRef>
        </p:style>
      </p:cxnSp>
      <p:pic>
        <p:nvPicPr>
          <p:cNvPr id="14" name="Εικόνα 2" descr="Η νέα ταυτότητα (brand) της Περιφέρειας Δυτικής Ελλάδας"/>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555" b="20557"/>
          <a:stretch/>
        </p:blipFill>
        <p:spPr bwMode="auto">
          <a:xfrm>
            <a:off x="10100312" y="14"/>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620" y="-83819"/>
            <a:ext cx="553998" cy="6941820"/>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banner1">
            <a:extLst>
              <a:ext uri="{FF2B5EF4-FFF2-40B4-BE49-F238E27FC236}">
                <a16:creationId xmlns="" xmlns:a16="http://schemas.microsoft.com/office/drawing/2014/main" id="{C979A8C7-7B9C-40E5-A26D-54045CDD2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77" y="480028"/>
            <a:ext cx="795002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ELLADA">
            <a:extLst>
              <a:ext uri="{FF2B5EF4-FFF2-40B4-BE49-F238E27FC236}">
                <a16:creationId xmlns="" xmlns:a16="http://schemas.microsoft.com/office/drawing/2014/main" id="{6A5E70CE-AC42-4C3A-9625-08224589D2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5652" y="1631545"/>
            <a:ext cx="3961349" cy="377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3">
            <a:extLst>
              <a:ext uri="{FF2B5EF4-FFF2-40B4-BE49-F238E27FC236}">
                <a16:creationId xmlns="" xmlns:a16="http://schemas.microsoft.com/office/drawing/2014/main" id="{EFFE13E3-F9A6-4430-B0DF-788E30EB938A}"/>
              </a:ext>
            </a:extLst>
          </p:cNvPr>
          <p:cNvSpPr>
            <a:spLocks noRot="1" noChangeArrowheads="1"/>
          </p:cNvSpPr>
          <p:nvPr/>
        </p:nvSpPr>
        <p:spPr bwMode="auto">
          <a:xfrm>
            <a:off x="2739709" y="1172178"/>
            <a:ext cx="729964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hlink"/>
              </a:buClr>
              <a:buFont typeface="Wingdings" panose="05000000000000000000" pitchFamily="2" charset="2"/>
              <a:buNone/>
            </a:pPr>
            <a:r>
              <a:rPr lang="el-GR" altLang="el-GR" sz="2400" b="1" dirty="0">
                <a:solidFill>
                  <a:srgbClr val="0033CC"/>
                </a:solidFill>
              </a:rPr>
              <a:t>ΑΠΟΤΕΛΕΣΜΑΤΑ της ΕΡΕΥΝΑΣ</a:t>
            </a:r>
          </a:p>
        </p:txBody>
      </p:sp>
      <p:pic>
        <p:nvPicPr>
          <p:cNvPr id="31750" name="Picture 7" descr="ELLADA">
            <a:extLst>
              <a:ext uri="{FF2B5EF4-FFF2-40B4-BE49-F238E27FC236}">
                <a16:creationId xmlns="" xmlns:a16="http://schemas.microsoft.com/office/drawing/2014/main" id="{F38B3CEC-F325-4A7B-A9D9-5E1733E4A7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81" y="1337342"/>
            <a:ext cx="2043400" cy="56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E3A03796-7BF3-42C6-A7A2-7CDC6C5BCC64}"/>
              </a:ext>
            </a:extLst>
          </p:cNvPr>
          <p:cNvSpPr txBox="1"/>
          <p:nvPr/>
        </p:nvSpPr>
        <p:spPr>
          <a:xfrm>
            <a:off x="4061461" y="-43192"/>
            <a:ext cx="5043347" cy="523220"/>
          </a:xfrm>
          <a:prstGeom prst="rect">
            <a:avLst/>
          </a:prstGeom>
          <a:noFill/>
        </p:spPr>
        <p:txBody>
          <a:bodyPr wrap="square" rtlCol="0">
            <a:spAutoFit/>
          </a:bodyPr>
          <a:lstStyle/>
          <a:p>
            <a:r>
              <a:rPr lang="el-GR" sz="2800" b="1" dirty="0">
                <a:solidFill>
                  <a:schemeClr val="accent2">
                    <a:lumMod val="75000"/>
                  </a:schemeClr>
                </a:solidFill>
              </a:rPr>
              <a:t>ΙΟΥΛΙΟΣ 2012</a:t>
            </a:r>
          </a:p>
        </p:txBody>
      </p:sp>
      <p:pic>
        <p:nvPicPr>
          <p:cNvPr id="10" name="Picture 7">
            <a:extLst>
              <a:ext uri="{FF2B5EF4-FFF2-40B4-BE49-F238E27FC236}">
                <a16:creationId xmlns="" xmlns:a16="http://schemas.microsoft.com/office/drawing/2014/main" id="{496D7678-63C2-4D2E-85D8-C045968E1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549" r="10091" b="5881"/>
          <a:stretch>
            <a:fillRect/>
          </a:stretch>
        </p:blipFill>
        <p:spPr bwMode="auto">
          <a:xfrm>
            <a:off x="7120522" y="1631545"/>
            <a:ext cx="4982977" cy="502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Group 310">
            <a:extLst>
              <a:ext uri="{FF2B5EF4-FFF2-40B4-BE49-F238E27FC236}">
                <a16:creationId xmlns="" xmlns:a16="http://schemas.microsoft.com/office/drawing/2014/main" id="{8FCE32CA-F8EB-4A63-923A-9F473BB539A4}"/>
              </a:ext>
            </a:extLst>
          </p:cNvPr>
          <p:cNvGraphicFramePr>
            <a:graphicFrameLocks noGrp="1"/>
          </p:cNvGraphicFramePr>
          <p:nvPr>
            <p:extLst>
              <p:ext uri="{D42A27DB-BD31-4B8C-83A1-F6EECF244321}">
                <p14:modId xmlns:p14="http://schemas.microsoft.com/office/powerpoint/2010/main" val="1477142292"/>
              </p:ext>
            </p:extLst>
          </p:nvPr>
        </p:nvGraphicFramePr>
        <p:xfrm>
          <a:off x="1123884" y="5486399"/>
          <a:ext cx="4054193" cy="1099345"/>
        </p:xfrm>
        <a:graphic>
          <a:graphicData uri="http://schemas.openxmlformats.org/drawingml/2006/table">
            <a:tbl>
              <a:tblPr/>
              <a:tblGrid>
                <a:gridCol w="963163">
                  <a:extLst>
                    <a:ext uri="{9D8B030D-6E8A-4147-A177-3AD203B41FA5}">
                      <a16:colId xmlns="" xmlns:a16="http://schemas.microsoft.com/office/drawing/2014/main" val="20000"/>
                    </a:ext>
                  </a:extLst>
                </a:gridCol>
                <a:gridCol w="600481">
                  <a:extLst>
                    <a:ext uri="{9D8B030D-6E8A-4147-A177-3AD203B41FA5}">
                      <a16:colId xmlns="" xmlns:a16="http://schemas.microsoft.com/office/drawing/2014/main" val="20001"/>
                    </a:ext>
                  </a:extLst>
                </a:gridCol>
                <a:gridCol w="944467">
                  <a:extLst>
                    <a:ext uri="{9D8B030D-6E8A-4147-A177-3AD203B41FA5}">
                      <a16:colId xmlns="" xmlns:a16="http://schemas.microsoft.com/office/drawing/2014/main" val="20002"/>
                    </a:ext>
                  </a:extLst>
                </a:gridCol>
                <a:gridCol w="601615">
                  <a:extLst>
                    <a:ext uri="{9D8B030D-6E8A-4147-A177-3AD203B41FA5}">
                      <a16:colId xmlns="" xmlns:a16="http://schemas.microsoft.com/office/drawing/2014/main" val="20003"/>
                    </a:ext>
                  </a:extLst>
                </a:gridCol>
                <a:gridCol w="944467">
                  <a:extLst>
                    <a:ext uri="{9D8B030D-6E8A-4147-A177-3AD203B41FA5}">
                      <a16:colId xmlns="" xmlns:a16="http://schemas.microsoft.com/office/drawing/2014/main" val="20004"/>
                    </a:ext>
                  </a:extLst>
                </a:gridCol>
              </a:tblGrid>
              <a:tr h="335813">
                <a:tc rowSpan="2">
                  <a:txBody>
                    <a:bodyPr/>
                    <a:lstStyle>
                      <a:lvl1pPr eaLnBrk="0" hangingPunct="0">
                        <a:spcBef>
                          <a:spcPct val="20000"/>
                        </a:spcBef>
                        <a:buClr>
                          <a:schemeClr val="hlink"/>
                        </a:buClr>
                        <a:buFont typeface="Wingdings" pitchFamily="2" charset="2"/>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buClr>
                          <a:schemeClr val="hlink"/>
                        </a:buClr>
                        <a:buFont typeface="Wingdings" pitchFamily="2" charset="2"/>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buClr>
                          <a:schemeClr val="hlink"/>
                        </a:buClr>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rgbClr val="000000"/>
                          </a:solidFill>
                          <a:effectLst/>
                          <a:latin typeface="Arial" charset="0"/>
                          <a:ea typeface="Times New Roman" pitchFamily="18" charset="0"/>
                          <a:cs typeface="Arial" charset="0"/>
                        </a:rPr>
                        <a:t>ΠΛΗΘΟΣ</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FF">
                        <a:alpha val="50195"/>
                      </a:srgbClr>
                    </a:solidFill>
                  </a:tcPr>
                </a:tc>
                <a:tc gridSpan="4">
                  <a:txBody>
                    <a:bodyPr/>
                    <a:lstStyle>
                      <a:lvl1pPr eaLnBrk="0" hangingPunct="0">
                        <a:spcBef>
                          <a:spcPct val="20000"/>
                        </a:spcBef>
                        <a:buClr>
                          <a:schemeClr val="hlink"/>
                        </a:buClr>
                        <a:buFont typeface="Wingdings" pitchFamily="2" charset="2"/>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buClr>
                          <a:schemeClr val="hlink"/>
                        </a:buClr>
                        <a:buFont typeface="Wingdings" pitchFamily="2" charset="2"/>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buClr>
                          <a:schemeClr val="hlink"/>
                        </a:buClr>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rgbClr val="000000"/>
                          </a:solidFill>
                          <a:effectLst/>
                          <a:latin typeface="Arial" charset="0"/>
                          <a:ea typeface="Times New Roman" pitchFamily="18" charset="0"/>
                          <a:cs typeface="Arial" charset="0"/>
                        </a:rPr>
                        <a:t>Προτεινόμενοι Υποδοχείς</a:t>
                      </a:r>
                      <a:endParaRPr kumimoji="0" lang="el-GR" altLang="el-GR" sz="1200" b="0" i="0" u="none" strike="noStrike" cap="none" normalizeH="0" baseline="0" dirty="0">
                        <a:ln>
                          <a:noFill/>
                        </a:ln>
                        <a:solidFill>
                          <a:srgbClr val="000000"/>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FF">
                        <a:alpha val="50195"/>
                      </a:srgbClr>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0"/>
                  </a:ext>
                </a:extLst>
              </a:tr>
              <a:tr h="475087">
                <a:tc vMerge="1">
                  <a:txBody>
                    <a:bodyPr/>
                    <a:lstStyle/>
                    <a:p>
                      <a:endParaRPr lang="el-GR"/>
                    </a:p>
                  </a:txBody>
                  <a:tcPr/>
                </a:tc>
                <a:tc>
                  <a:txBody>
                    <a:bodyPr/>
                    <a:lstStyle>
                      <a:lvl1pPr eaLnBrk="0" hangingPunct="0">
                        <a:spcBef>
                          <a:spcPct val="20000"/>
                        </a:spcBef>
                        <a:buClr>
                          <a:schemeClr val="hlink"/>
                        </a:buClr>
                        <a:buFont typeface="Wingdings" pitchFamily="2" charset="2"/>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buClr>
                          <a:schemeClr val="hlink"/>
                        </a:buClr>
                        <a:buFont typeface="Wingdings" pitchFamily="2" charset="2"/>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buClr>
                          <a:schemeClr val="hlink"/>
                        </a:buClr>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rgbClr val="000000"/>
                          </a:solidFill>
                          <a:effectLst/>
                          <a:latin typeface="Arial" charset="0"/>
                          <a:ea typeface="Times New Roman" pitchFamily="18" charset="0"/>
                          <a:cs typeface="Arial" charset="0"/>
                        </a:rPr>
                        <a:t>ΕΠΕ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FF">
                        <a:alpha val="50195"/>
                      </a:srgbClr>
                    </a:solidFill>
                  </a:tcPr>
                </a:tc>
                <a:tc>
                  <a:txBody>
                    <a:bodyPr/>
                    <a:lstStyle>
                      <a:lvl1pPr eaLnBrk="0" hangingPunct="0">
                        <a:spcBef>
                          <a:spcPct val="20000"/>
                        </a:spcBef>
                        <a:buClr>
                          <a:schemeClr val="hlink"/>
                        </a:buClr>
                        <a:buFont typeface="Wingdings" pitchFamily="2" charset="2"/>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buClr>
                          <a:schemeClr val="hlink"/>
                        </a:buClr>
                        <a:buFont typeface="Wingdings" pitchFamily="2" charset="2"/>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buClr>
                          <a:schemeClr val="hlink"/>
                        </a:buClr>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kern="1200" cap="none" normalizeH="0" baseline="0" dirty="0">
                          <a:ln>
                            <a:noFill/>
                          </a:ln>
                          <a:solidFill>
                            <a:srgbClr val="000000"/>
                          </a:solidFill>
                          <a:effectLst/>
                          <a:latin typeface="Arial" charset="0"/>
                          <a:ea typeface="Times New Roman" pitchFamily="18" charset="0"/>
                          <a:cs typeface="Arial" charset="0"/>
                        </a:rPr>
                        <a:t>Εμβ. (στρ.)</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FF">
                        <a:alpha val="50195"/>
                      </a:srgbClr>
                    </a:solidFill>
                  </a:tcPr>
                </a:tc>
                <a:tc>
                  <a:txBody>
                    <a:bodyPr/>
                    <a:lstStyle>
                      <a:lvl1pPr eaLnBrk="0" hangingPunct="0">
                        <a:spcBef>
                          <a:spcPct val="20000"/>
                        </a:spcBef>
                        <a:buClr>
                          <a:schemeClr val="hlink"/>
                        </a:buClr>
                        <a:buFont typeface="Wingdings" pitchFamily="2" charset="2"/>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buClr>
                          <a:schemeClr val="hlink"/>
                        </a:buClr>
                        <a:buFont typeface="Wingdings" pitchFamily="2" charset="2"/>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buClr>
                          <a:schemeClr val="hlink"/>
                        </a:buClr>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kern="1200" cap="none" normalizeH="0" baseline="0" dirty="0">
                          <a:ln>
                            <a:noFill/>
                          </a:ln>
                          <a:solidFill>
                            <a:srgbClr val="000000"/>
                          </a:solidFill>
                          <a:effectLst/>
                          <a:latin typeface="Arial" charset="0"/>
                          <a:ea typeface="Times New Roman" pitchFamily="18" charset="0"/>
                          <a:cs typeface="Arial" charset="0"/>
                        </a:rPr>
                        <a:t>ΕΠ</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FF">
                        <a:alpha val="50195"/>
                      </a:srgbClr>
                    </a:solidFill>
                  </a:tcPr>
                </a:tc>
                <a:tc>
                  <a:txBody>
                    <a:bodyPr/>
                    <a:lstStyle>
                      <a:lvl1pPr eaLnBrk="0" hangingPunct="0">
                        <a:spcBef>
                          <a:spcPct val="20000"/>
                        </a:spcBef>
                        <a:buClr>
                          <a:schemeClr val="hlink"/>
                        </a:buClr>
                        <a:buFont typeface="Wingdings" pitchFamily="2" charset="2"/>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buClr>
                          <a:schemeClr val="hlink"/>
                        </a:buClr>
                        <a:buFont typeface="Wingdings" pitchFamily="2" charset="2"/>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buClr>
                          <a:schemeClr val="hlink"/>
                        </a:buClr>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kern="1200" cap="none" normalizeH="0" baseline="0" dirty="0">
                          <a:ln>
                            <a:noFill/>
                          </a:ln>
                          <a:solidFill>
                            <a:srgbClr val="000000"/>
                          </a:solidFill>
                          <a:effectLst/>
                          <a:latin typeface="Arial" charset="0"/>
                          <a:ea typeface="Times New Roman" pitchFamily="18" charset="0"/>
                          <a:cs typeface="Arial" charset="0"/>
                        </a:rPr>
                        <a:t>Εμβ. (στρ.)</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FF">
                        <a:alpha val="50195"/>
                      </a:srgbClr>
                    </a:solidFill>
                  </a:tcPr>
                </a:tc>
                <a:extLst>
                  <a:ext uri="{0D108BD9-81ED-4DB2-BD59-A6C34878D82A}">
                    <a16:rowId xmlns="" xmlns:a16="http://schemas.microsoft.com/office/drawing/2014/main" val="10001"/>
                  </a:ext>
                </a:extLst>
              </a:tr>
              <a:tr h="288445">
                <a:tc>
                  <a:txBody>
                    <a:bodyPr/>
                    <a:lstStyle>
                      <a:lvl1pPr eaLnBrk="0" hangingPunct="0">
                        <a:spcBef>
                          <a:spcPct val="20000"/>
                        </a:spcBef>
                        <a:buClr>
                          <a:schemeClr val="hlink"/>
                        </a:buClr>
                        <a:buFont typeface="Wingdings" pitchFamily="2" charset="2"/>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buClr>
                          <a:schemeClr val="hlink"/>
                        </a:buClr>
                        <a:buFont typeface="Wingdings" pitchFamily="2" charset="2"/>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buClr>
                          <a:schemeClr val="hlink"/>
                        </a:buClr>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rgbClr val="000000"/>
                          </a:solidFill>
                          <a:effectLst/>
                          <a:latin typeface="Arial" charset="0"/>
                          <a:ea typeface="Times New Roman" pitchFamily="18" charset="0"/>
                          <a:cs typeface="Arial" charset="0"/>
                        </a:rPr>
                        <a:t>68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0195"/>
                      </a:schemeClr>
                    </a:solidFill>
                  </a:tcPr>
                </a:tc>
                <a:tc>
                  <a:txBody>
                    <a:bodyPr/>
                    <a:lstStyle>
                      <a:lvl1pPr eaLnBrk="0" hangingPunct="0">
                        <a:spcBef>
                          <a:spcPct val="20000"/>
                        </a:spcBef>
                        <a:buClr>
                          <a:schemeClr val="hlink"/>
                        </a:buClr>
                        <a:buFont typeface="Wingdings" pitchFamily="2" charset="2"/>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buClr>
                          <a:schemeClr val="hlink"/>
                        </a:buClr>
                        <a:buFont typeface="Wingdings" pitchFamily="2" charset="2"/>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buClr>
                          <a:schemeClr val="hlink"/>
                        </a:buClr>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rgbClr val="000000"/>
                          </a:solidFill>
                          <a:effectLst/>
                          <a:latin typeface="Arial" charset="0"/>
                          <a:ea typeface="Times New Roman" pitchFamily="18" charset="0"/>
                          <a:cs typeface="Arial" charset="0"/>
                        </a:rPr>
                        <a:t>32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0195"/>
                      </a:schemeClr>
                    </a:solidFill>
                  </a:tcPr>
                </a:tc>
                <a:tc>
                  <a:txBody>
                    <a:bodyPr/>
                    <a:lstStyle>
                      <a:lvl1pPr eaLnBrk="0" hangingPunct="0">
                        <a:spcBef>
                          <a:spcPct val="20000"/>
                        </a:spcBef>
                        <a:buClr>
                          <a:schemeClr val="hlink"/>
                        </a:buClr>
                        <a:buFont typeface="Wingdings" pitchFamily="2" charset="2"/>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buClr>
                          <a:schemeClr val="hlink"/>
                        </a:buClr>
                        <a:buFont typeface="Wingdings" pitchFamily="2" charset="2"/>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buClr>
                          <a:schemeClr val="hlink"/>
                        </a:buClr>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rgbClr val="000000"/>
                          </a:solidFill>
                          <a:effectLst/>
                          <a:latin typeface="Arial" charset="0"/>
                          <a:cs typeface="Arial" charset="0"/>
                        </a:rPr>
                        <a:t>4</a:t>
                      </a:r>
                      <a:r>
                        <a:rPr kumimoji="0" lang="en-US" altLang="el-GR" sz="1200" b="1" i="0" u="none" strike="noStrike" cap="none" normalizeH="0" baseline="0" dirty="0">
                          <a:ln>
                            <a:noFill/>
                          </a:ln>
                          <a:solidFill>
                            <a:srgbClr val="000000"/>
                          </a:solidFill>
                          <a:effectLst/>
                          <a:latin typeface="Arial" charset="0"/>
                          <a:cs typeface="Arial" charset="0"/>
                        </a:rPr>
                        <a:t>1</a:t>
                      </a:r>
                      <a:r>
                        <a:rPr kumimoji="0" lang="el-GR" altLang="el-GR" sz="1200" b="1" i="0" u="none" strike="noStrike" cap="none" normalizeH="0" baseline="0" dirty="0">
                          <a:ln>
                            <a:noFill/>
                          </a:ln>
                          <a:solidFill>
                            <a:srgbClr val="000000"/>
                          </a:solidFill>
                          <a:effectLst/>
                          <a:latin typeface="Arial" charset="0"/>
                          <a:cs typeface="Arial" charset="0"/>
                        </a:rPr>
                        <a:t>.</a:t>
                      </a:r>
                      <a:r>
                        <a:rPr kumimoji="0" lang="en-US" altLang="el-GR" sz="1200" b="1" i="0" u="none" strike="noStrike" cap="none" normalizeH="0" baseline="0" dirty="0">
                          <a:ln>
                            <a:noFill/>
                          </a:ln>
                          <a:solidFill>
                            <a:srgbClr val="000000"/>
                          </a:solidFill>
                          <a:effectLst/>
                          <a:latin typeface="Arial" charset="0"/>
                          <a:cs typeface="Arial" charset="0"/>
                        </a:rPr>
                        <a:t>015</a:t>
                      </a:r>
                      <a:endParaRPr kumimoji="0" lang="el-GR" altLang="el-GR" sz="1200" b="1" i="0" u="none" strike="noStrike" cap="none" normalizeH="0" baseline="0" dirty="0">
                        <a:ln>
                          <a:noFill/>
                        </a:ln>
                        <a:solidFill>
                          <a:srgbClr val="000000"/>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0195"/>
                      </a:schemeClr>
                    </a:solidFill>
                  </a:tcPr>
                </a:tc>
                <a:tc>
                  <a:txBody>
                    <a:bodyPr/>
                    <a:lstStyle>
                      <a:lvl1pPr eaLnBrk="0" hangingPunct="0">
                        <a:spcBef>
                          <a:spcPct val="20000"/>
                        </a:spcBef>
                        <a:buClr>
                          <a:schemeClr val="hlink"/>
                        </a:buClr>
                        <a:buFont typeface="Wingdings" pitchFamily="2" charset="2"/>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buClr>
                          <a:schemeClr val="hlink"/>
                        </a:buClr>
                        <a:buFont typeface="Wingdings" pitchFamily="2" charset="2"/>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buClr>
                          <a:schemeClr val="hlink"/>
                        </a:buClr>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rgbClr val="000000"/>
                          </a:solidFill>
                          <a:effectLst/>
                          <a:latin typeface="Arial" charset="0"/>
                          <a:ea typeface="Times New Roman" pitchFamily="18" charset="0"/>
                          <a:cs typeface="Arial" charset="0"/>
                        </a:rPr>
                        <a:t>36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0195"/>
                      </a:schemeClr>
                    </a:solidFill>
                  </a:tcPr>
                </a:tc>
                <a:tc>
                  <a:txBody>
                    <a:bodyPr/>
                    <a:lstStyle>
                      <a:lvl1pPr eaLnBrk="0" hangingPunct="0">
                        <a:spcBef>
                          <a:spcPct val="20000"/>
                        </a:spcBef>
                        <a:buClr>
                          <a:schemeClr val="hlink"/>
                        </a:buClr>
                        <a:buFont typeface="Wingdings" pitchFamily="2" charset="2"/>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buClr>
                          <a:schemeClr val="hlink"/>
                        </a:buClr>
                        <a:buFont typeface="Wingdings" pitchFamily="2" charset="2"/>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buClr>
                          <a:schemeClr val="hlink"/>
                        </a:buClr>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rgbClr val="000000"/>
                          </a:solidFill>
                          <a:effectLst/>
                          <a:latin typeface="Arial" charset="0"/>
                          <a:cs typeface="Arial" charset="0"/>
                        </a:rPr>
                        <a:t>20.270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alpha val="50195"/>
                      </a:schemeClr>
                    </a:solidFill>
                  </a:tcPr>
                </a:tc>
                <a:extLst>
                  <a:ext uri="{0D108BD9-81ED-4DB2-BD59-A6C34878D82A}">
                    <a16:rowId xmlns="" xmlns:a16="http://schemas.microsoft.com/office/drawing/2014/main" val="10002"/>
                  </a:ext>
                </a:extLst>
              </a:tr>
            </a:tbl>
          </a:graphicData>
        </a:graphic>
      </p:graphicFrame>
      <p:pic>
        <p:nvPicPr>
          <p:cNvPr id="14" name="Εικόνα 2" descr="Η νέα ταυτότητα (brand) της Περιφέρειας Δυτικής Ελλάδας"/>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555" b="20557"/>
          <a:stretch/>
        </p:blipFill>
        <p:spPr bwMode="auto">
          <a:xfrm>
            <a:off x="10039352" y="14"/>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5948" y="599987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891548" y="1575771"/>
            <a:ext cx="7718149" cy="580926"/>
          </a:xfrm>
        </p:spPr>
        <p:txBody>
          <a:bodyPr>
            <a:normAutofit fontScale="90000"/>
          </a:bodyPr>
          <a:lstStyle/>
          <a:p>
            <a:r>
              <a:rPr lang="el-GR" dirty="0"/>
              <a:t>2012                              </a:t>
            </a:r>
            <a:r>
              <a:rPr lang="en-US" dirty="0"/>
              <a:t>	</a:t>
            </a:r>
            <a:r>
              <a:rPr lang="el-GR" dirty="0"/>
              <a:t>      2018</a:t>
            </a:r>
          </a:p>
        </p:txBody>
      </p:sp>
      <p:pic>
        <p:nvPicPr>
          <p:cNvPr id="5" name="Picture 5" descr="ELLADA"/>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001566" y="1291514"/>
            <a:ext cx="4012556" cy="382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Θέση περιεχομένου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23619"/>
          <a:stretch/>
        </p:blipFill>
        <p:spPr>
          <a:xfrm>
            <a:off x="6236066" y="1295400"/>
            <a:ext cx="4012556" cy="3714396"/>
          </a:xfrm>
        </p:spPr>
      </p:pic>
      <p:pic>
        <p:nvPicPr>
          <p:cNvPr id="6" name="Picture 7" descr="ELL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5179" y="4749701"/>
            <a:ext cx="3286824" cy="91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Ορθογώνιο 8"/>
          <p:cNvSpPr/>
          <p:nvPr/>
        </p:nvSpPr>
        <p:spPr>
          <a:xfrm>
            <a:off x="9492813" y="1902649"/>
            <a:ext cx="1046959"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Εικόνα 2" descr="Η νέα ταυτότητα (brand) της Περιφέρειας Δυτικής Ελλάδας"/>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Κεντρική Ένωση Επιμελητηρίων Ελλάδος"/>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1125" y="135498"/>
            <a:ext cx="1853435" cy="4867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BB19490F-45A2-4569-B594-F2443CD2BFC7}"/>
              </a:ext>
            </a:extLst>
          </p:cNvPr>
          <p:cNvSpPr txBox="1"/>
          <p:nvPr/>
        </p:nvSpPr>
        <p:spPr>
          <a:xfrm>
            <a:off x="2466590" y="5252624"/>
            <a:ext cx="1053716" cy="400110"/>
          </a:xfrm>
          <a:prstGeom prst="rect">
            <a:avLst/>
          </a:prstGeom>
          <a:noFill/>
        </p:spPr>
        <p:txBody>
          <a:bodyPr wrap="square" rtlCol="0">
            <a:spAutoFit/>
          </a:bodyPr>
          <a:lstStyle/>
          <a:p>
            <a:pPr marL="285750" indent="-285750" algn="just">
              <a:buFont typeface="Wingdings" panose="05000000000000000000" pitchFamily="2" charset="2"/>
              <a:buChar char="ü"/>
            </a:pPr>
            <a:r>
              <a:rPr lang="el-GR" sz="2000" b="1" dirty="0"/>
              <a:t>2012</a:t>
            </a:r>
          </a:p>
        </p:txBody>
      </p:sp>
      <p:sp>
        <p:nvSpPr>
          <p:cNvPr id="14" name="TextBox 13"/>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
        <p:nvSpPr>
          <p:cNvPr id="19" name="Τίτλος 1">
            <a:extLst>
              <a:ext uri="{FF2B5EF4-FFF2-40B4-BE49-F238E27FC236}">
                <a16:creationId xmlns="" xmlns:a16="http://schemas.microsoft.com/office/drawing/2014/main" id="{11CE1309-2DFC-4ABB-83C0-3A385FCFF8D0}"/>
              </a:ext>
            </a:extLst>
          </p:cNvPr>
          <p:cNvSpPr txBox="1">
            <a:spLocks/>
          </p:cNvSpPr>
          <p:nvPr/>
        </p:nvSpPr>
        <p:spPr>
          <a:xfrm>
            <a:off x="6" y="-2"/>
            <a:ext cx="10028232" cy="754065"/>
          </a:xfrm>
          <a:prstGeom prst="rect">
            <a:avLst/>
          </a:prstGeom>
          <a:solidFill>
            <a:srgbClr val="5B9BD5">
              <a:lumMod val="40000"/>
              <a:lumOff val="6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8525">
              <a:defRPr/>
            </a:pPr>
            <a:r>
              <a:rPr lang="el-GR" sz="3200" b="1" dirty="0"/>
              <a:t>Εθνικό Σχέδιο Δράσης ΚΕΕ 2018 – 2040</a:t>
            </a:r>
          </a:p>
        </p:txBody>
      </p:sp>
      <p:sp>
        <p:nvSpPr>
          <p:cNvPr id="16" name="TextBox 15">
            <a:extLst>
              <a:ext uri="{FF2B5EF4-FFF2-40B4-BE49-F238E27FC236}">
                <a16:creationId xmlns="" xmlns:a16="http://schemas.microsoft.com/office/drawing/2014/main" id="{135E8304-C9D7-4BF4-AD77-AB1568151D4E}"/>
              </a:ext>
            </a:extLst>
          </p:cNvPr>
          <p:cNvSpPr txBox="1"/>
          <p:nvPr/>
        </p:nvSpPr>
        <p:spPr>
          <a:xfrm>
            <a:off x="8421826" y="5252624"/>
            <a:ext cx="1053716" cy="400110"/>
          </a:xfrm>
          <a:prstGeom prst="rect">
            <a:avLst/>
          </a:prstGeom>
          <a:noFill/>
        </p:spPr>
        <p:txBody>
          <a:bodyPr wrap="square" rtlCol="0">
            <a:spAutoFit/>
          </a:bodyPr>
          <a:lstStyle/>
          <a:p>
            <a:pPr marL="285750" indent="-285750" algn="just">
              <a:buFont typeface="Wingdings" panose="05000000000000000000" pitchFamily="2" charset="2"/>
              <a:buChar char="ü"/>
            </a:pPr>
            <a:r>
              <a:rPr lang="el-GR" sz="2000" b="1" dirty="0"/>
              <a:t>2018</a:t>
            </a:r>
          </a:p>
        </p:txBody>
      </p:sp>
    </p:spTree>
    <p:extLst>
      <p:ext uri="{BB962C8B-B14F-4D97-AF65-F5344CB8AC3E}">
        <p14:creationId xmlns:p14="http://schemas.microsoft.com/office/powerpoint/2010/main" val="1452988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Ορθογώνιο 8"/>
          <p:cNvSpPr/>
          <p:nvPr/>
        </p:nvSpPr>
        <p:spPr>
          <a:xfrm>
            <a:off x="9512018" y="1535184"/>
            <a:ext cx="1046959"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Κεντρική Ένωση Επιμελητηρίων Ελλάδο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1125" y="135498"/>
            <a:ext cx="1853435" cy="4867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BB19490F-45A2-4569-B594-F2443CD2BFC7}"/>
              </a:ext>
            </a:extLst>
          </p:cNvPr>
          <p:cNvSpPr txBox="1"/>
          <p:nvPr/>
        </p:nvSpPr>
        <p:spPr>
          <a:xfrm>
            <a:off x="1060834" y="1340965"/>
            <a:ext cx="9058526" cy="1384995"/>
          </a:xfrm>
          <a:prstGeom prst="rect">
            <a:avLst/>
          </a:prstGeom>
          <a:noFill/>
        </p:spPr>
        <p:txBody>
          <a:bodyPr wrap="square" rtlCol="0">
            <a:spAutoFit/>
          </a:bodyPr>
          <a:lstStyle/>
          <a:p>
            <a:pPr marL="285750" indent="-285750" algn="just">
              <a:buFont typeface="Wingdings" panose="05000000000000000000" pitchFamily="2" charset="2"/>
              <a:buChar char="ü"/>
            </a:pPr>
            <a:r>
              <a:rPr lang="el-GR" sz="2200" dirty="0"/>
              <a:t>Σύμφωνα με μελέτες εκτίμησης αναγκών σε Οργανωμένους Υποδοχείς στο σύνολο της Χώρας :</a:t>
            </a:r>
          </a:p>
          <a:p>
            <a:pPr algn="just"/>
            <a:r>
              <a:rPr lang="el-GR" sz="3600" dirty="0"/>
              <a:t>      </a:t>
            </a:r>
            <a:r>
              <a:rPr lang="el-GR" sz="4000" b="1" dirty="0"/>
              <a:t>Χρειαζόμαστε 1,15 δις € </a:t>
            </a:r>
            <a:r>
              <a:rPr lang="el-GR" sz="2800" dirty="0"/>
              <a:t>(σε 20 χρόνια).</a:t>
            </a:r>
            <a:endParaRPr lang="el-GR" sz="3600" dirty="0"/>
          </a:p>
        </p:txBody>
      </p:sp>
      <p:sp>
        <p:nvSpPr>
          <p:cNvPr id="14" name="TextBox 13"/>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
        <p:nvSpPr>
          <p:cNvPr id="19" name="Τίτλος 1">
            <a:extLst>
              <a:ext uri="{FF2B5EF4-FFF2-40B4-BE49-F238E27FC236}">
                <a16:creationId xmlns="" xmlns:a16="http://schemas.microsoft.com/office/drawing/2014/main" id="{11CE1309-2DFC-4ABB-83C0-3A385FCFF8D0}"/>
              </a:ext>
            </a:extLst>
          </p:cNvPr>
          <p:cNvSpPr txBox="1">
            <a:spLocks/>
          </p:cNvSpPr>
          <p:nvPr/>
        </p:nvSpPr>
        <p:spPr>
          <a:xfrm>
            <a:off x="6" y="-2"/>
            <a:ext cx="10028232" cy="1009652"/>
          </a:xfrm>
          <a:prstGeom prst="rect">
            <a:avLst/>
          </a:prstGeom>
          <a:solidFill>
            <a:srgbClr val="5B9BD5">
              <a:lumMod val="40000"/>
              <a:lumOff val="6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6938" fontAlgn="ctr">
              <a:spcBef>
                <a:spcPts val="0"/>
              </a:spcBef>
            </a:pPr>
            <a:r>
              <a:rPr lang="el-GR" sz="3200" b="1" dirty="0"/>
              <a:t>ΠΡΟΫΠΟΛΟΓΙΣΜΟΣ  ΥΛΟΠΟΙΗΣΗΣ  ΕΘΝΙΚΟΥ  ΣΧΕΔΙΟΥ</a:t>
            </a:r>
          </a:p>
        </p:txBody>
      </p:sp>
      <p:sp>
        <p:nvSpPr>
          <p:cNvPr id="20" name="TextBox 19">
            <a:extLst>
              <a:ext uri="{FF2B5EF4-FFF2-40B4-BE49-F238E27FC236}">
                <a16:creationId xmlns="" xmlns:a16="http://schemas.microsoft.com/office/drawing/2014/main" id="{F6E371AB-CE34-4ED2-8D9C-EA93B88927A1}"/>
              </a:ext>
            </a:extLst>
          </p:cNvPr>
          <p:cNvSpPr txBox="1"/>
          <p:nvPr/>
        </p:nvSpPr>
        <p:spPr>
          <a:xfrm>
            <a:off x="1015523" y="3428999"/>
            <a:ext cx="9164797" cy="2800767"/>
          </a:xfrm>
          <a:prstGeom prst="rect">
            <a:avLst/>
          </a:prstGeom>
          <a:noFill/>
        </p:spPr>
        <p:txBody>
          <a:bodyPr wrap="square" rtlCol="0">
            <a:spAutoFit/>
          </a:bodyPr>
          <a:lstStyle/>
          <a:p>
            <a:pPr marL="285750" indent="-285750" algn="just">
              <a:buFont typeface="Wingdings" panose="05000000000000000000" pitchFamily="2" charset="2"/>
              <a:buChar char="ü"/>
            </a:pPr>
            <a:r>
              <a:rPr lang="el-GR" sz="2200" dirty="0"/>
              <a:t>Αν το κράτος αποφασίσει να δαπανήσει για τα επόμενα </a:t>
            </a:r>
            <a:r>
              <a:rPr lang="el-GR" sz="2200" b="1" dirty="0"/>
              <a:t>20 περίπου χρόνια 460εκ. € ή 22,8εκ. € ετησίως </a:t>
            </a:r>
            <a:r>
              <a:rPr lang="el-GR" sz="2200" dirty="0"/>
              <a:t>περίπου, η δαπάνη αυτή είναι ικανή να συμπαρασύρει </a:t>
            </a:r>
            <a:r>
              <a:rPr lang="el-GR" sz="2200" b="1" dirty="0"/>
              <a:t>πόρους μόχλευσης από ιδιωτική συμμετοχή ή τραπεζικά προϊόντα </a:t>
            </a:r>
            <a:r>
              <a:rPr lang="el-GR" sz="2200" dirty="0"/>
              <a:t>για την υλοποίηση προγράμματος συνολικού </a:t>
            </a:r>
            <a:r>
              <a:rPr lang="el-GR" sz="2200" b="1" dirty="0"/>
              <a:t>προϋπολογισμού 1,15 δις €, </a:t>
            </a:r>
            <a:r>
              <a:rPr lang="el-GR" sz="2200" dirty="0"/>
              <a:t>σε ένα έργο που θα αλλάξει ριζικά το </a:t>
            </a:r>
            <a:r>
              <a:rPr lang="el-GR" sz="2200" b="1" dirty="0"/>
              <a:t>περιβαλλοντικό και αναπτυξιακό τοπίο της χώρας </a:t>
            </a:r>
            <a:r>
              <a:rPr lang="el-GR" sz="2200" dirty="0"/>
              <a:t>και τα δεδομένα της </a:t>
            </a:r>
            <a:r>
              <a:rPr lang="el-GR" sz="2200" b="1" dirty="0"/>
              <a:t>ανταγωνιστικότητας</a:t>
            </a:r>
            <a:r>
              <a:rPr lang="el-GR" sz="2200" dirty="0"/>
              <a:t> των ελληνικών επιχειρήσεων, ιδίως της </a:t>
            </a:r>
            <a:r>
              <a:rPr lang="el-GR" sz="2200" b="1" dirty="0"/>
              <a:t>μεταποίησης</a:t>
            </a:r>
            <a:r>
              <a:rPr lang="el-GR" sz="2200" dirty="0"/>
              <a:t> και της </a:t>
            </a:r>
            <a:r>
              <a:rPr lang="el-GR" sz="2200" b="1" dirty="0"/>
              <a:t>εφοδιαστικής αλυσίδας</a:t>
            </a:r>
            <a:r>
              <a:rPr lang="el-GR" sz="2200" dirty="0"/>
              <a:t>.</a:t>
            </a:r>
          </a:p>
        </p:txBody>
      </p:sp>
    </p:spTree>
    <p:extLst>
      <p:ext uri="{BB962C8B-B14F-4D97-AF65-F5344CB8AC3E}">
        <p14:creationId xmlns:p14="http://schemas.microsoft.com/office/powerpoint/2010/main" val="795037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64" y="-2"/>
            <a:ext cx="553998" cy="6858001"/>
          </a:xfrm>
          <a:prstGeom prst="rect">
            <a:avLst/>
          </a:prstGeom>
          <a:noFill/>
          <a:ln w="19050">
            <a:solidFill>
              <a:schemeClr val="tx1">
                <a:lumMod val="50000"/>
                <a:lumOff val="50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
        <p:nvSpPr>
          <p:cNvPr id="2" name="Τίτλος 1"/>
          <p:cNvSpPr>
            <a:spLocks noGrp="1"/>
          </p:cNvSpPr>
          <p:nvPr>
            <p:ph type="title"/>
          </p:nvPr>
        </p:nvSpPr>
        <p:spPr>
          <a:xfrm>
            <a:off x="6" y="1341"/>
            <a:ext cx="10028232" cy="751134"/>
          </a:xfrm>
          <a:solidFill>
            <a:schemeClr val="accent5">
              <a:lumMod val="40000"/>
              <a:lumOff val="60000"/>
            </a:schemeClr>
          </a:solidFill>
        </p:spPr>
        <p:txBody>
          <a:bodyPr anchor="ctr">
            <a:normAutofit/>
          </a:bodyPr>
          <a:lstStyle/>
          <a:p>
            <a:pPr algn="ctr" fontAlgn="base">
              <a:spcAft>
                <a:spcPct val="0"/>
              </a:spcAft>
            </a:pPr>
            <a:r>
              <a:rPr lang="el-GR" sz="3200" b="1" dirty="0"/>
              <a:t>ΕΥΡΩΠΑΪΚΟΙ ΠΟΡΟΙ – ΧΡΗΜΑΤΟΔΟΤΗΣΗ ΤΗΣ ΑΝΑΠΤΥΞΗΣ</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3817" y="763819"/>
            <a:ext cx="2341067" cy="218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Εικόνα 5"/>
          <p:cNvPicPr/>
          <p:nvPr/>
        </p:nvPicPr>
        <p:blipFill rotWithShape="1">
          <a:blip r:embed="rId3" cstate="print">
            <a:extLst>
              <a:ext uri="{28A0092B-C50C-407E-A947-70E740481C1C}">
                <a14:useLocalDpi xmlns:a14="http://schemas.microsoft.com/office/drawing/2010/main" val="0"/>
              </a:ext>
            </a:extLst>
          </a:blip>
          <a:srcRect l="1635" t="2774" r="3526" b="2774"/>
          <a:stretch/>
        </p:blipFill>
        <p:spPr bwMode="auto">
          <a:xfrm>
            <a:off x="3462297" y="843381"/>
            <a:ext cx="4833985" cy="6014621"/>
          </a:xfrm>
          <a:prstGeom prst="rect">
            <a:avLst/>
          </a:prstGeom>
          <a:ln>
            <a:noFill/>
          </a:ln>
          <a:extLst>
            <a:ext uri="{53640926-AAD7-44D8-BBD7-CCE9431645EC}">
              <a14:shadowObscured xmlns:a14="http://schemas.microsoft.com/office/drawing/2010/main"/>
            </a:ext>
          </a:extLst>
        </p:spPr>
      </p:pic>
      <p:pic>
        <p:nvPicPr>
          <p:cNvPr id="7" name="Picture 2" descr="Κεντρική Ένωση Επιμελητηρίων Ελλάδος">
            <a:extLst>
              <a:ext uri="{FF2B5EF4-FFF2-40B4-BE49-F238E27FC236}">
                <a16:creationId xmlns="" xmlns:a16="http://schemas.microsoft.com/office/drawing/2014/main" id="{F67717A6-4C72-4A82-9CD9-6E02E24D87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751" y="6186961"/>
            <a:ext cx="1727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βάλ 2">
            <a:extLst>
              <a:ext uri="{FF2B5EF4-FFF2-40B4-BE49-F238E27FC236}">
                <a16:creationId xmlns="" xmlns:a16="http://schemas.microsoft.com/office/drawing/2014/main" id="{B417B7FB-40E7-4A27-B617-B61E51C16AB2}"/>
              </a:ext>
            </a:extLst>
          </p:cNvPr>
          <p:cNvSpPr/>
          <p:nvPr/>
        </p:nvSpPr>
        <p:spPr>
          <a:xfrm>
            <a:off x="3638549" y="1680210"/>
            <a:ext cx="1893571" cy="95631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l-GR">
              <a:noFill/>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Εικόνα 2" descr="Η νέα ταυτότητα (brand) της Περιφέρειας Δυτικής Ελλάδας"/>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793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64" y="-1"/>
            <a:ext cx="553998" cy="6858001"/>
          </a:xfrm>
          <a:prstGeom prst="rect">
            <a:avLst/>
          </a:prstGeom>
          <a:noFill/>
          <a:ln w="19050">
            <a:solidFill>
              <a:schemeClr val="tx1">
                <a:lumMod val="50000"/>
                <a:lumOff val="50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
        <p:nvSpPr>
          <p:cNvPr id="2" name="1 - Τίτλος"/>
          <p:cNvSpPr>
            <a:spLocks noGrp="1"/>
          </p:cNvSpPr>
          <p:nvPr>
            <p:ph type="title"/>
          </p:nvPr>
        </p:nvSpPr>
        <p:spPr>
          <a:xfrm>
            <a:off x="920756" y="1052736"/>
            <a:ext cx="9107489" cy="576064"/>
          </a:xfrm>
          <a:noFill/>
          <a:ln>
            <a:noFill/>
          </a:ln>
        </p:spPr>
        <p:txBody>
          <a:bodyPr vert="horz" wrap="square" lIns="91440" tIns="45720" rIns="91440" bIns="45720" numCol="1" rtlCol="0" anchor="ctr" anchorCtr="0" compatLnSpc="1">
            <a:prstTxWarp prst="textNoShape">
              <a:avLst/>
            </a:prstTxWarp>
            <a:normAutofit/>
          </a:bodyPr>
          <a:lstStyle/>
          <a:p>
            <a:pPr algn="ctr" eaLnBrk="1" hangingPunct="1"/>
            <a:r>
              <a:rPr lang="el-GR" sz="2400" b="1" dirty="0"/>
              <a:t>Οι ευθύνες των αρμοδίων αρχών, της διοίκησης και των επιχειρήσεων</a:t>
            </a:r>
          </a:p>
        </p:txBody>
      </p:sp>
      <p:sp>
        <p:nvSpPr>
          <p:cNvPr id="3" name="2 - Θέση περιεχομένου"/>
          <p:cNvSpPr>
            <a:spLocks noGrp="1"/>
          </p:cNvSpPr>
          <p:nvPr>
            <p:ph idx="1"/>
          </p:nvPr>
        </p:nvSpPr>
        <p:spPr>
          <a:xfrm>
            <a:off x="920750" y="1908200"/>
            <a:ext cx="9107488" cy="4949800"/>
          </a:xfrm>
        </p:spPr>
        <p:txBody>
          <a:bodyPr>
            <a:noAutofit/>
          </a:bodyPr>
          <a:lstStyle/>
          <a:p>
            <a:pPr marL="0" indent="0" algn="just">
              <a:buNone/>
            </a:pPr>
            <a:r>
              <a:rPr lang="el-GR" sz="2000" dirty="0"/>
              <a:t>Η πολιτική, οι αρμόδιες αρχές και η διοίκηση στο σύνολο της, </a:t>
            </a:r>
            <a:r>
              <a:rPr lang="el-GR" sz="2000" b="1" dirty="0"/>
              <a:t>οφείλουν να διευκολύνουν, θεσμικά, οργανωτικά και χρηματοδοτικά, τις επιχειρήσεις</a:t>
            </a:r>
            <a:r>
              <a:rPr lang="el-GR" sz="2000" dirty="0"/>
              <a:t>, δημιουργώντας τις κατάλληλες προϋποθέσεις για τη νόμιμη εγκατάσταση και λειτουργίας τους σε ανταγωνιστικά πλαίσια. Και τούτο διότι:</a:t>
            </a:r>
          </a:p>
          <a:p>
            <a:pPr marL="457200" indent="-457200" algn="just">
              <a:buFont typeface="Wingdings" panose="05000000000000000000" pitchFamily="2" charset="2"/>
              <a:buChar char="Ø"/>
            </a:pPr>
            <a:r>
              <a:rPr lang="el-GR" sz="2000" dirty="0"/>
              <a:t>Η </a:t>
            </a:r>
            <a:r>
              <a:rPr lang="el-GR" sz="2000" b="1" dirty="0"/>
              <a:t>εκτός σχεδίου δόμηση </a:t>
            </a:r>
            <a:r>
              <a:rPr lang="el-GR" sz="2000" dirty="0"/>
              <a:t>και οι οριακές, ως προς τη νομιμότητα, συνθήκες εγκατάστασης των επιχειρήσεων της μεταποίησης αλλά και της εφοδιαστικής βρίσκονται στο τέλος της ανεξέλεγκτης διαδρομής τους. </a:t>
            </a:r>
            <a:r>
              <a:rPr lang="el-GR" sz="2000" b="1" dirty="0"/>
              <a:t>Σε 5-10 χρόνια θα έχουν πεθάνει...</a:t>
            </a:r>
          </a:p>
          <a:p>
            <a:pPr marL="457200" indent="-457200" algn="just">
              <a:buFont typeface="Wingdings" panose="05000000000000000000" pitchFamily="2" charset="2"/>
              <a:buChar char="Ø"/>
            </a:pPr>
            <a:r>
              <a:rPr lang="el-GR" sz="2000" dirty="0"/>
              <a:t>Η </a:t>
            </a:r>
            <a:r>
              <a:rPr lang="el-GR" sz="2000" b="1" dirty="0"/>
              <a:t>δικαστική κρίση </a:t>
            </a:r>
            <a:r>
              <a:rPr lang="el-GR" sz="2000" dirty="0"/>
              <a:t>και η εξέλιξη της χωροταξικής και περιβαλλοντικής νομοθεσίας δεν θα επιτρέπουν, για πολύ, τη διαιώνιση της πολεοδομικής και αδειοδοτικής «αυθαιρεσίας».</a:t>
            </a:r>
          </a:p>
          <a:p>
            <a:pPr marL="0" indent="0" algn="just">
              <a:buNone/>
            </a:pPr>
            <a:r>
              <a:rPr lang="el-GR" sz="2000" b="1" dirty="0"/>
              <a:t>Οι επιχειρήσεις δεν πρέπει να νοιώθουν ασφαλείς </a:t>
            </a:r>
            <a:r>
              <a:rPr lang="el-GR" sz="2000" dirty="0"/>
              <a:t>επειδή απλώς βολεύονται… λόγω «αδρανείας» ή εφησυχάζουν με βάση εξαγγελίες και υποσχέσεις γενικού χαρακτήρα. </a:t>
            </a:r>
            <a:r>
              <a:rPr lang="el-GR" sz="2000" b="1" dirty="0"/>
              <a:t>Οφείλουν να αναλάβουν θετικές πρωτοβουλίες</a:t>
            </a:r>
            <a:r>
              <a:rPr lang="el-GR" sz="2000" dirty="0"/>
              <a:t>. </a:t>
            </a:r>
          </a:p>
        </p:txBody>
      </p:sp>
      <p:sp>
        <p:nvSpPr>
          <p:cNvPr id="5" name="1 - Τίτλος"/>
          <p:cNvSpPr txBox="1">
            <a:spLocks/>
          </p:cNvSpPr>
          <p:nvPr/>
        </p:nvSpPr>
        <p:spPr>
          <a:xfrm>
            <a:off x="6" y="0"/>
            <a:ext cx="10028232" cy="998220"/>
          </a:xfrm>
          <a:prstGeom prst="rect">
            <a:avLst/>
          </a:prstGeom>
          <a:solidFill>
            <a:schemeClr val="accent5">
              <a:lumMod val="40000"/>
              <a:lumOff val="60000"/>
            </a:schemeClr>
          </a:solidFill>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l-GR" sz="3200" b="1" dirty="0"/>
              <a:t>ΧΩΡΟΤΑΞΙΑ – ΠΟΛΕΟΔΟΜΗΣΗ – ΠΕΡΙΒΑΛΛΟΝ </a:t>
            </a:r>
          </a:p>
          <a:p>
            <a:pPr eaLnBrk="1" hangingPunct="1">
              <a:defRPr/>
            </a:pPr>
            <a:r>
              <a:rPr lang="el-GR" sz="3200" b="1" dirty="0">
                <a:solidFill>
                  <a:srgbClr val="FF0000"/>
                </a:solidFill>
              </a:rPr>
              <a:t>Από το Σήμερα </a:t>
            </a:r>
            <a:r>
              <a:rPr lang="el-GR" sz="3200" b="1" dirty="0">
                <a:solidFill>
                  <a:srgbClr val="00B050"/>
                </a:solidFill>
              </a:rPr>
              <a:t>στο</a:t>
            </a:r>
            <a:r>
              <a:rPr lang="el-GR" sz="3200" b="1" dirty="0">
                <a:solidFill>
                  <a:srgbClr val="FF0000"/>
                </a:solidFill>
              </a:rPr>
              <a:t> </a:t>
            </a:r>
            <a:r>
              <a:rPr lang="el-GR" sz="3200" b="1" dirty="0">
                <a:solidFill>
                  <a:srgbClr val="00B050"/>
                </a:solidFill>
              </a:rPr>
              <a:t>Μέλλον</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31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 Θέση περιεχομένου"/>
          <p:cNvSpPr>
            <a:spLocks noGrp="1"/>
          </p:cNvSpPr>
          <p:nvPr>
            <p:ph idx="1"/>
          </p:nvPr>
        </p:nvSpPr>
        <p:spPr>
          <a:xfrm>
            <a:off x="-6311" y="2033598"/>
            <a:ext cx="12198323" cy="2136229"/>
          </a:xfrm>
        </p:spPr>
        <p:style>
          <a:lnRef idx="0">
            <a:scrgbClr r="0" g="0" b="0"/>
          </a:lnRef>
          <a:fillRef idx="1003">
            <a:schemeClr val="lt1"/>
          </a:fillRef>
          <a:effectRef idx="0">
            <a:scrgbClr r="0" g="0" b="0"/>
          </a:effectRef>
          <a:fontRef idx="major"/>
        </p:style>
        <p:txBody>
          <a:bodyPr anchor="ctr"/>
          <a:lstStyle/>
          <a:p>
            <a:pPr marL="0" indent="0" algn="ctr">
              <a:lnSpc>
                <a:spcPct val="110000"/>
              </a:lnSpc>
              <a:spcBef>
                <a:spcPts val="600"/>
              </a:spcBef>
              <a:spcAft>
                <a:spcPts val="600"/>
              </a:spcAft>
              <a:buNone/>
              <a:defRPr/>
            </a:pPr>
            <a:r>
              <a:rPr lang="el-GR" sz="3600" b="1" dirty="0"/>
              <a:t>Οργανωμένοι Υποδοχείς Επιχειρηματικής Δραστηριότητας</a:t>
            </a:r>
            <a:endParaRPr lang="en-US" sz="3600" b="1" dirty="0"/>
          </a:p>
          <a:p>
            <a:pPr marL="0" indent="0" algn="ctr">
              <a:lnSpc>
                <a:spcPct val="110000"/>
              </a:lnSpc>
              <a:spcBef>
                <a:spcPts val="600"/>
              </a:spcBef>
              <a:spcAft>
                <a:spcPts val="600"/>
              </a:spcAft>
              <a:buFont typeface="Arial" charset="0"/>
              <a:buNone/>
              <a:defRPr/>
            </a:pPr>
            <a:r>
              <a:rPr lang="el-GR" sz="3600" b="1" dirty="0"/>
              <a:t>Ορισμοί και Βασικές Έννοιες</a:t>
            </a:r>
          </a:p>
        </p:txBody>
      </p:sp>
      <p:sp>
        <p:nvSpPr>
          <p:cNvPr id="9" name="Τίτλος 1">
            <a:extLst>
              <a:ext uri="{FF2B5EF4-FFF2-40B4-BE49-F238E27FC236}">
                <a16:creationId xmlns="" xmlns:a16="http://schemas.microsoft.com/office/drawing/2014/main" id="{11CE1309-2DFC-4ABB-83C0-3A385FCFF8D0}"/>
              </a:ext>
            </a:extLst>
          </p:cNvPr>
          <p:cNvSpPr txBox="1">
            <a:spLocks/>
          </p:cNvSpPr>
          <p:nvPr/>
        </p:nvSpPr>
        <p:spPr>
          <a:xfrm>
            <a:off x="6" y="4"/>
            <a:ext cx="10028232" cy="757740"/>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l-GR" sz="2800" b="1" dirty="0">
                <a:solidFill>
                  <a:prstClr val="black"/>
                </a:solidFill>
                <a:latin typeface="Calibri Light" panose="020F0302020204030204" pitchFamily="34" charset="0"/>
                <a:cs typeface="Calibri Light" panose="020F0302020204030204" pitchFamily="34" charset="0"/>
              </a:rPr>
              <a:t>Επιχειρηματικά Πάρκα</a:t>
            </a:r>
            <a:r>
              <a:rPr lang="en-US" sz="2800" b="1" dirty="0">
                <a:solidFill>
                  <a:prstClr val="black"/>
                </a:solidFill>
                <a:latin typeface="Calibri Light" panose="020F0302020204030204" pitchFamily="34" charset="0"/>
                <a:cs typeface="Calibri Light" panose="020F0302020204030204" pitchFamily="34" charset="0"/>
              </a:rPr>
              <a:t> </a:t>
            </a:r>
            <a:r>
              <a:rPr lang="el-GR" sz="2800" b="1" dirty="0">
                <a:solidFill>
                  <a:prstClr val="black"/>
                </a:solidFill>
                <a:latin typeface="Calibri Light" panose="020F0302020204030204" pitchFamily="34" charset="0"/>
                <a:cs typeface="Calibri Light" panose="020F0302020204030204" pitchFamily="34" charset="0"/>
              </a:rPr>
              <a:t>Ν.3982/2011</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006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Rot="1" noChangeArrowheads="1"/>
          </p:cNvSpPr>
          <p:nvPr/>
        </p:nvSpPr>
        <p:spPr bwMode="auto">
          <a:xfrm>
            <a:off x="899160" y="1268444"/>
            <a:ext cx="6603985" cy="5058228"/>
          </a:xfrm>
          <a:prstGeom prst="rect">
            <a:avLst/>
          </a:prstGeom>
          <a:noFill/>
          <a:ln w="9525">
            <a:noFill/>
            <a:miter lim="800000"/>
            <a:headEnd/>
            <a:tailEnd/>
          </a:ln>
          <a:effectLst/>
        </p:spPr>
        <p:txBody>
          <a:bodyPr/>
          <a:lstStyle/>
          <a:p>
            <a:pPr marL="342900" indent="-342900" fontAlgn="base">
              <a:lnSpc>
                <a:spcPct val="120000"/>
              </a:lnSpc>
              <a:spcBef>
                <a:spcPct val="20000"/>
              </a:spcBef>
              <a:spcAft>
                <a:spcPct val="0"/>
              </a:spcAft>
              <a:buFont typeface="Wingdings" panose="05000000000000000000" pitchFamily="2" charset="2"/>
              <a:buChar char="ü"/>
              <a:defRPr/>
            </a:pPr>
            <a:r>
              <a:rPr lang="el-GR" sz="2000" b="1" kern="0" dirty="0">
                <a:cs typeface="Arial" charset="0"/>
              </a:rPr>
              <a:t>Οργανικά ολοκληρωμένα σύνολα</a:t>
            </a:r>
            <a:r>
              <a:rPr lang="el-GR" sz="2000" kern="0" dirty="0">
                <a:cs typeface="Arial" charset="0"/>
              </a:rPr>
              <a:t> δομών &amp; υπηρεσιών</a:t>
            </a:r>
          </a:p>
          <a:p>
            <a:pPr marL="342900" indent="-342900" fontAlgn="base">
              <a:lnSpc>
                <a:spcPct val="120000"/>
              </a:lnSpc>
              <a:spcBef>
                <a:spcPct val="20000"/>
              </a:spcBef>
              <a:spcAft>
                <a:spcPct val="0"/>
              </a:spcAft>
              <a:buFont typeface="Wingdings" panose="05000000000000000000" pitchFamily="2" charset="2"/>
              <a:buChar char="ü"/>
              <a:defRPr/>
            </a:pPr>
            <a:r>
              <a:rPr lang="el-GR" sz="2000" kern="0" dirty="0">
                <a:cs typeface="Arial" charset="0"/>
              </a:rPr>
              <a:t>Εγκατάσταση </a:t>
            </a:r>
            <a:r>
              <a:rPr lang="el-GR" sz="2000" b="1" kern="0" dirty="0">
                <a:cs typeface="Arial" charset="0"/>
              </a:rPr>
              <a:t>δευτερογενούς &amp; τριτογενούς τομέα</a:t>
            </a:r>
          </a:p>
          <a:p>
            <a:pPr marL="342900" indent="-342900" fontAlgn="base">
              <a:lnSpc>
                <a:spcPct val="120000"/>
              </a:lnSpc>
              <a:spcBef>
                <a:spcPct val="20000"/>
              </a:spcBef>
              <a:spcAft>
                <a:spcPct val="0"/>
              </a:spcAft>
              <a:buFont typeface="Wingdings" panose="05000000000000000000" pitchFamily="2" charset="2"/>
              <a:buChar char="ü"/>
              <a:defRPr/>
            </a:pPr>
            <a:r>
              <a:rPr lang="el-GR" sz="2000" kern="0" dirty="0">
                <a:cs typeface="Arial" charset="0"/>
              </a:rPr>
              <a:t>Πολεοδομική οργάνωση βάσει </a:t>
            </a:r>
            <a:r>
              <a:rPr lang="el-GR" sz="2000" b="1" kern="0" dirty="0">
                <a:cs typeface="Arial" charset="0"/>
              </a:rPr>
              <a:t>ρυμοτομικού σχεδίου</a:t>
            </a:r>
          </a:p>
          <a:p>
            <a:pPr marL="342900" indent="-342900" fontAlgn="base">
              <a:lnSpc>
                <a:spcPct val="120000"/>
              </a:lnSpc>
              <a:spcBef>
                <a:spcPct val="20000"/>
              </a:spcBef>
              <a:spcAft>
                <a:spcPct val="0"/>
              </a:spcAft>
              <a:buFont typeface="Wingdings" panose="05000000000000000000" pitchFamily="2" charset="2"/>
              <a:buChar char="ü"/>
              <a:defRPr/>
            </a:pPr>
            <a:r>
              <a:rPr lang="el-GR" sz="2000" b="1" kern="0" dirty="0">
                <a:cs typeface="Arial" charset="0"/>
              </a:rPr>
              <a:t>Σύγχρονα δίκτυα υποδομής </a:t>
            </a:r>
            <a:r>
              <a:rPr lang="el-GR" sz="2000" kern="0" dirty="0">
                <a:cs typeface="Arial" charset="0"/>
              </a:rPr>
              <a:t>– </a:t>
            </a:r>
            <a:r>
              <a:rPr lang="el-GR" sz="2000" b="1" kern="0" dirty="0">
                <a:cs typeface="Arial" charset="0"/>
              </a:rPr>
              <a:t>κυκλικής οικονομίας</a:t>
            </a:r>
          </a:p>
          <a:p>
            <a:pPr marL="342900" indent="-342900" fontAlgn="base">
              <a:lnSpc>
                <a:spcPct val="120000"/>
              </a:lnSpc>
              <a:spcBef>
                <a:spcPct val="20000"/>
              </a:spcBef>
              <a:spcAft>
                <a:spcPct val="0"/>
              </a:spcAft>
              <a:buFont typeface="Wingdings" panose="05000000000000000000" pitchFamily="2" charset="2"/>
              <a:buChar char="ü"/>
              <a:defRPr/>
            </a:pPr>
            <a:r>
              <a:rPr lang="el-GR" sz="2000" b="1" kern="0" dirty="0">
                <a:cs typeface="Arial" charset="0"/>
              </a:rPr>
              <a:t>Ειδικά κίνητρα</a:t>
            </a:r>
            <a:r>
              <a:rPr lang="el-GR" sz="2000" kern="0" dirty="0">
                <a:cs typeface="Arial" charset="0"/>
              </a:rPr>
              <a:t>, </a:t>
            </a:r>
            <a:r>
              <a:rPr lang="el-GR" sz="2000" b="1" kern="0" dirty="0">
                <a:cs typeface="Arial" charset="0"/>
              </a:rPr>
              <a:t>υπηρεσίες και ωφέλειες </a:t>
            </a:r>
            <a:r>
              <a:rPr lang="el-GR" sz="2000" kern="0" dirty="0">
                <a:cs typeface="Arial" charset="0"/>
              </a:rPr>
              <a:t>λόγω </a:t>
            </a:r>
            <a:r>
              <a:rPr lang="el-GR" sz="2000" b="1" kern="0" dirty="0">
                <a:cs typeface="Arial" charset="0"/>
              </a:rPr>
              <a:t>οικονομίας συγκέντρωσης</a:t>
            </a:r>
            <a:r>
              <a:rPr lang="el-GR" sz="2000" kern="0" dirty="0">
                <a:cs typeface="Arial" charset="0"/>
              </a:rPr>
              <a:t>.</a:t>
            </a:r>
          </a:p>
          <a:p>
            <a:pPr marL="342900" indent="-342900" fontAlgn="base">
              <a:lnSpc>
                <a:spcPct val="120000"/>
              </a:lnSpc>
              <a:spcBef>
                <a:spcPct val="20000"/>
              </a:spcBef>
              <a:spcAft>
                <a:spcPct val="0"/>
              </a:spcAft>
              <a:buFont typeface="Wingdings" panose="05000000000000000000" pitchFamily="2" charset="2"/>
              <a:buChar char="ü"/>
              <a:defRPr/>
            </a:pPr>
            <a:endParaRPr lang="el-GR" sz="2000" b="1" kern="0" dirty="0">
              <a:solidFill>
                <a:prstClr val="black"/>
              </a:solidFill>
              <a:cs typeface="Arial" charset="0"/>
            </a:endParaRPr>
          </a:p>
          <a:p>
            <a:pPr marL="285750" indent="-285750">
              <a:lnSpc>
                <a:spcPct val="170000"/>
              </a:lnSpc>
              <a:buFont typeface="Arial" panose="020B0604020202020204" pitchFamily="34" charset="0"/>
              <a:buChar char="•"/>
              <a:defRPr/>
            </a:pPr>
            <a:r>
              <a:rPr lang="el-GR" altLang="el-GR" sz="2000" b="1" dirty="0"/>
              <a:t>Ν. 3982/2011: </a:t>
            </a:r>
            <a:r>
              <a:rPr lang="el-GR" altLang="el-GR" sz="2000" dirty="0"/>
              <a:t>Ανάπτυξη Επιχειρηματικών Πάρκων </a:t>
            </a:r>
          </a:p>
          <a:p>
            <a:pPr marL="285750" indent="-285750">
              <a:lnSpc>
                <a:spcPct val="170000"/>
              </a:lnSpc>
              <a:buFont typeface="Arial" panose="020B0604020202020204" pitchFamily="34" charset="0"/>
              <a:buChar char="•"/>
              <a:defRPr/>
            </a:pPr>
            <a:r>
              <a:rPr lang="el-GR" altLang="el-GR" sz="2000" b="1" dirty="0"/>
              <a:t>Ν</a:t>
            </a:r>
            <a:r>
              <a:rPr lang="en-US" altLang="el-GR" sz="2000" b="1" dirty="0"/>
              <a:t>.4302/2014</a:t>
            </a:r>
            <a:r>
              <a:rPr lang="el-GR" altLang="el-GR" sz="2000" b="1" dirty="0"/>
              <a:t>: </a:t>
            </a:r>
            <a:r>
              <a:rPr lang="el-GR" altLang="el-GR" sz="2000" dirty="0"/>
              <a:t>Δραστηριότητες Εφοδιαστικής  Αλυσίδας</a:t>
            </a:r>
          </a:p>
          <a:p>
            <a:pPr marL="285750" indent="-285750">
              <a:lnSpc>
                <a:spcPct val="170000"/>
              </a:lnSpc>
              <a:buFont typeface="Arial" panose="020B0604020202020204" pitchFamily="34" charset="0"/>
              <a:buChar char="•"/>
              <a:defRPr/>
            </a:pPr>
            <a:r>
              <a:rPr lang="el-GR" altLang="el-GR" sz="2000" b="1" dirty="0"/>
              <a:t>Ν. 3894/2010: </a:t>
            </a:r>
            <a:r>
              <a:rPr lang="el-GR" altLang="el-GR" sz="2000" dirty="0"/>
              <a:t>Στρατηγικές Ιδιωτικές Επενδύσεις-</a:t>
            </a:r>
            <a:r>
              <a:rPr lang="en-US" altLang="el-GR" sz="2000" dirty="0"/>
              <a:t>Fast Track</a:t>
            </a:r>
          </a:p>
        </p:txBody>
      </p:sp>
      <p:pic>
        <p:nvPicPr>
          <p:cNvPr id="4100" name="Picture 2" descr="T:\ΠΕΛΑΤΕΣ\ΒΙΟΠΑ ΑΓΙΟΥ ΝΙΚΟΛΑΟΥ\ΦΩΤΟΓΡΑΦΙΚΟ ΥΛΙΚΟ\ΦΩΤΟ ΕΛΙΚΟΠΤΕΡΟ\4T2F023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923" y="1294719"/>
            <a:ext cx="4682095" cy="234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145" y="3905823"/>
            <a:ext cx="4690611" cy="216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1"/>
          <p:cNvSpPr txBox="1">
            <a:spLocks noChangeArrowheads="1"/>
          </p:cNvSpPr>
          <p:nvPr/>
        </p:nvSpPr>
        <p:spPr bwMode="auto">
          <a:xfrm>
            <a:off x="6970189" y="3174259"/>
            <a:ext cx="4652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l-GR" altLang="el-GR" sz="1800" b="1" dirty="0">
                <a:solidFill>
                  <a:prstClr val="white"/>
                </a:solidFill>
                <a:latin typeface="Arial" charset="0"/>
                <a:cs typeface="Arial" charset="0"/>
              </a:rPr>
              <a:t>ΒΙΟΠΑ ΑΓ.ΝΙΚΟΛΑΟΥ</a:t>
            </a:r>
          </a:p>
        </p:txBody>
      </p:sp>
      <p:sp>
        <p:nvSpPr>
          <p:cNvPr id="4103" name="TextBox 10"/>
          <p:cNvSpPr txBox="1">
            <a:spLocks noChangeArrowheads="1"/>
          </p:cNvSpPr>
          <p:nvPr/>
        </p:nvSpPr>
        <p:spPr bwMode="auto">
          <a:xfrm>
            <a:off x="7668724" y="3915974"/>
            <a:ext cx="2693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l-GR" altLang="el-GR" sz="1800" b="1" dirty="0">
                <a:solidFill>
                  <a:prstClr val="white"/>
                </a:solidFill>
                <a:latin typeface="Arial" charset="0"/>
                <a:cs typeface="Arial" charset="0"/>
              </a:rPr>
              <a:t>Ε.Π. ΕΛΕΥΣΙΝΑΣ</a:t>
            </a: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19430" y="5"/>
            <a:ext cx="681405" cy="6857995"/>
          </a:xfrm>
          <a:prstGeom prst="rect">
            <a:avLst/>
          </a:prstGeom>
          <a:noFill/>
          <a:ln w="19050">
            <a:solidFill>
              <a:schemeClr val="tx1">
                <a:lumMod val="50000"/>
                <a:lumOff val="50000"/>
              </a:schemeClr>
            </a:solidFill>
          </a:ln>
        </p:spPr>
        <p:txBody>
          <a:bodyPr vert="vert270" wrap="square" rtlCol="0">
            <a:spAutoFit/>
          </a:bodyPr>
          <a:lstStyle>
            <a:defPPr>
              <a:defRPr lang="el-GR"/>
            </a:defPPr>
            <a:lvl1pPr>
              <a:defRPr sz="2400" b="1"/>
            </a:lvl1pPr>
          </a:lstStyle>
          <a:p>
            <a:pPr marL="90488">
              <a:lnSpc>
                <a:spcPct val="150000"/>
              </a:lnSpc>
            </a:pPr>
            <a:r>
              <a:rPr lang="el-GR" b="0" dirty="0"/>
              <a:t>Οργανωμένοι  Υποδοχείς  Επιχειρηματικότητας</a:t>
            </a:r>
          </a:p>
        </p:txBody>
      </p:sp>
      <p:pic>
        <p:nvPicPr>
          <p:cNvPr id="13" name="Εικόνα 2" descr="Η νέα ταυτότητα (brand) της Περιφέρειας Δυτικής Ελλάδας"/>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Τίτλος 1">
            <a:extLst>
              <a:ext uri="{FF2B5EF4-FFF2-40B4-BE49-F238E27FC236}">
                <a16:creationId xmlns="" xmlns:a16="http://schemas.microsoft.com/office/drawing/2014/main" id="{11CE1309-2DFC-4ABB-83C0-3A385FCFF8D0}"/>
              </a:ext>
            </a:extLst>
          </p:cNvPr>
          <p:cNvSpPr txBox="1">
            <a:spLocks/>
          </p:cNvSpPr>
          <p:nvPr/>
        </p:nvSpPr>
        <p:spPr>
          <a:xfrm>
            <a:off x="3316" y="-5265"/>
            <a:ext cx="8930005" cy="757740"/>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l-GR" sz="3200" b="1" dirty="0">
                <a:solidFill>
                  <a:prstClr val="black"/>
                </a:solidFill>
                <a:latin typeface="Calibri Light" panose="020F0302020204030204" pitchFamily="34" charset="0"/>
                <a:cs typeface="Calibri Light" panose="020F0302020204030204" pitchFamily="34" charset="0"/>
              </a:rPr>
              <a:t>Επιχειρηματικά Πάρκα (Ν. 3982/2011) </a:t>
            </a:r>
            <a:endParaRPr lang="en-US" sz="3200" b="1"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63820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Στρογγυλεμένο ορθογώνιο 26"/>
          <p:cNvSpPr/>
          <p:nvPr/>
        </p:nvSpPr>
        <p:spPr>
          <a:xfrm>
            <a:off x="9145815" y="2881464"/>
            <a:ext cx="2953799" cy="3027679"/>
          </a:xfrm>
          <a:prstGeom prst="roundRect">
            <a:avLst>
              <a:gd name="adj" fmla="val 26709"/>
            </a:avLst>
          </a:prstGeom>
          <a:solidFill>
            <a:schemeClr val="bg1">
              <a:lumMod val="8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93663" algn="ctr">
              <a:tabLst>
                <a:tab pos="1795463" algn="l"/>
              </a:tabLst>
            </a:pPr>
            <a:r>
              <a:rPr lang="el-GR" sz="2800" dirty="0">
                <a:solidFill>
                  <a:schemeClr val="accent5">
                    <a:lumMod val="75000"/>
                  </a:schemeClr>
                </a:solidFill>
              </a:rPr>
              <a:t>Ανάγκη ανάληψης πρωτοβουλιών χωρικής οργάνωσης</a:t>
            </a:r>
            <a:endParaRPr lang="el-GR" sz="2800" b="1" dirty="0">
              <a:solidFill>
                <a:schemeClr val="accent5">
                  <a:lumMod val="75000"/>
                </a:schemeClr>
              </a:solidFill>
            </a:endParaRPr>
          </a:p>
        </p:txBody>
      </p:sp>
      <p:graphicFrame>
        <p:nvGraphicFramePr>
          <p:cNvPr id="26" name="Διάγραμμα 25"/>
          <p:cNvGraphicFramePr/>
          <p:nvPr>
            <p:extLst>
              <p:ext uri="{D42A27DB-BD31-4B8C-83A1-F6EECF244321}">
                <p14:modId xmlns:p14="http://schemas.microsoft.com/office/powerpoint/2010/main" val="786468361"/>
              </p:ext>
            </p:extLst>
          </p:nvPr>
        </p:nvGraphicFramePr>
        <p:xfrm>
          <a:off x="772129" y="1386839"/>
          <a:ext cx="10466419" cy="5341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Εικόνα 2" descr="Η νέα ταυτότητα (brand) της Περιφέρειας Δυτικής Ελλάδας"/>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555" b="20557"/>
          <a:stretch/>
        </p:blipFill>
        <p:spPr bwMode="auto">
          <a:xfrm>
            <a:off x="10110472" y="14"/>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Ευθεία γραμμή σύνδεσης 10"/>
          <p:cNvCxnSpPr/>
          <p:nvPr/>
        </p:nvCxnSpPr>
        <p:spPr>
          <a:xfrm>
            <a:off x="0" y="752475"/>
            <a:ext cx="12192014" cy="0"/>
          </a:xfrm>
          <a:prstGeom prst="line">
            <a:avLst/>
          </a:prstGeom>
          <a:ln w="12700">
            <a:solidFill>
              <a:schemeClr val="accent5">
                <a:lumMod val="75000"/>
              </a:schemeClr>
            </a:solidFill>
          </a:ln>
        </p:spPr>
        <p:style>
          <a:lnRef idx="1">
            <a:schemeClr val="accent5"/>
          </a:lnRef>
          <a:fillRef idx="0">
            <a:schemeClr val="accent5"/>
          </a:fillRef>
          <a:effectRef idx="0">
            <a:schemeClr val="accent5"/>
          </a:effectRef>
          <a:fontRef idx="minor">
            <a:schemeClr val="tx1"/>
          </a:fontRef>
        </p:style>
      </p:cxnSp>
      <p:grpSp>
        <p:nvGrpSpPr>
          <p:cNvPr id="17" name="Ομάδα 16"/>
          <p:cNvGrpSpPr/>
          <p:nvPr/>
        </p:nvGrpSpPr>
        <p:grpSpPr>
          <a:xfrm>
            <a:off x="4513518" y="5113868"/>
            <a:ext cx="4960191" cy="455323"/>
            <a:chOff x="3853440" y="3608675"/>
            <a:chExt cx="4960190" cy="455323"/>
          </a:xfrm>
        </p:grpSpPr>
        <p:sp>
          <p:nvSpPr>
            <p:cNvPr id="18" name="Δεξιό βέλος 17"/>
            <p:cNvSpPr/>
            <p:nvPr/>
          </p:nvSpPr>
          <p:spPr>
            <a:xfrm>
              <a:off x="3853440" y="3608675"/>
              <a:ext cx="4960190" cy="455323"/>
            </a:xfrm>
            <a:prstGeom prst="rightArrow">
              <a:avLst>
                <a:gd name="adj1" fmla="val 75000"/>
                <a:gd name="adj2" fmla="val 50000"/>
              </a:avLst>
            </a:prstGeom>
            <a:solidFill>
              <a:schemeClr val="accent5">
                <a:lumMod val="60000"/>
                <a:lumOff val="40000"/>
              </a:schemeClr>
            </a:solidFill>
            <a:ln>
              <a:noFill/>
            </a:ln>
          </p:spPr>
          <p:style>
            <a:lnRef idx="2">
              <a:scrgbClr r="0" g="0" b="0"/>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sp>
        <p:sp>
          <p:nvSpPr>
            <p:cNvPr id="19" name="Δεξιό βέλος 4"/>
            <p:cNvSpPr/>
            <p:nvPr/>
          </p:nvSpPr>
          <p:spPr>
            <a:xfrm>
              <a:off x="3853440" y="3665590"/>
              <a:ext cx="4789444" cy="3414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11430" rIns="11430" bIns="11430" numCol="1" spcCol="1270" anchor="t" anchorCtr="0">
              <a:noAutofit/>
            </a:bodyPr>
            <a:lstStyle/>
            <a:p>
              <a:pPr marL="268288" lvl="1" indent="-92075" algn="l" defTabSz="800100">
                <a:lnSpc>
                  <a:spcPct val="90000"/>
                </a:lnSpc>
                <a:spcBef>
                  <a:spcPct val="0"/>
                </a:spcBef>
                <a:spcAft>
                  <a:spcPct val="15000"/>
                </a:spcAft>
                <a:buChar char="••"/>
              </a:pPr>
              <a:r>
                <a:rPr lang="el-GR" sz="1800" kern="1200" dirty="0"/>
                <a:t> Υποβάθμιση της στρατηγικής θέσης της ΠΔΕ</a:t>
              </a:r>
            </a:p>
          </p:txBody>
        </p:sp>
      </p:grpSp>
      <p:sp>
        <p:nvSpPr>
          <p:cNvPr id="866307" name="Rectangle 3">
            <a:extLst>
              <a:ext uri="{FF2B5EF4-FFF2-40B4-BE49-F238E27FC236}">
                <a16:creationId xmlns="" xmlns:a16="http://schemas.microsoft.com/office/drawing/2014/main" id="{09EDEA94-ECAA-4002-8A49-5AC74AAD0410}"/>
              </a:ext>
            </a:extLst>
          </p:cNvPr>
          <p:cNvSpPr>
            <a:spLocks noGrp="1" noRot="1" noChangeArrowheads="1"/>
          </p:cNvSpPr>
          <p:nvPr>
            <p:ph type="subTitle" idx="1"/>
          </p:nvPr>
        </p:nvSpPr>
        <p:spPr>
          <a:xfrm>
            <a:off x="913130" y="233236"/>
            <a:ext cx="10861483" cy="1038478"/>
          </a:xfrm>
        </p:spPr>
        <p:txBody>
          <a:bodyPr>
            <a:noAutofit/>
          </a:bodyPr>
          <a:lstStyle/>
          <a:p>
            <a:pPr algn="l">
              <a:defRPr/>
            </a:pPr>
            <a:r>
              <a:rPr lang="el-GR" sz="3200" b="1" dirty="0">
                <a:latin typeface="+mj-lt"/>
                <a:ea typeface="+mj-ea"/>
                <a:cs typeface="+mj-cs"/>
              </a:rPr>
              <a:t>Η ΧΩΡΙΚΗ ΟΡΓΑΝΩΣΗ ΤΩΝ ΕΠΙΧΕΙΡΗΣΕΩΝ </a:t>
            </a:r>
            <a:endParaRPr lang="en-US" sz="3200" b="1" dirty="0">
              <a:latin typeface="+mj-lt"/>
              <a:ea typeface="+mj-ea"/>
              <a:cs typeface="+mj-cs"/>
            </a:endParaRPr>
          </a:p>
          <a:p>
            <a:pPr algn="l">
              <a:defRPr/>
            </a:pPr>
            <a:r>
              <a:rPr lang="el-GR" sz="3200" b="1" dirty="0">
                <a:latin typeface="+mj-lt"/>
                <a:ea typeface="+mj-ea"/>
                <a:cs typeface="+mj-cs"/>
              </a:rPr>
              <a:t>ΣΤΗΝ ΕΠΙΚΡΑΤΕΙΑ ΚΑΙ ΣΤΗΝ ΠΔΕ           </a:t>
            </a:r>
          </a:p>
          <a:p>
            <a:pPr marL="342900" indent="-342900" algn="l">
              <a:buFont typeface="Arial" panose="020B0604020202020204" pitchFamily="34" charset="0"/>
              <a:buChar char="•"/>
            </a:pPr>
            <a:endParaRPr lang="el-GR" sz="2800" dirty="0"/>
          </a:p>
          <a:p>
            <a:pPr eaLnBrk="1" hangingPunct="1">
              <a:defRPr/>
            </a:pPr>
            <a:endParaRPr lang="el-GR" sz="2800" dirty="0"/>
          </a:p>
        </p:txBody>
      </p:sp>
      <p:sp>
        <p:nvSpPr>
          <p:cNvPr id="12" name="TextBox 11"/>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Tree>
    <p:extLst>
      <p:ext uri="{BB962C8B-B14F-4D97-AF65-F5344CB8AC3E}">
        <p14:creationId xmlns:p14="http://schemas.microsoft.com/office/powerpoint/2010/main" val="232463128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txBox="1">
            <a:spLocks noRot="1" noChangeArrowheads="1"/>
          </p:cNvSpPr>
          <p:nvPr/>
        </p:nvSpPr>
        <p:spPr bwMode="auto">
          <a:xfrm>
            <a:off x="1383029" y="758204"/>
            <a:ext cx="969941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66700" indent="-2667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lnSpc>
                <a:spcPct val="120000"/>
              </a:lnSpc>
              <a:spcAft>
                <a:spcPct val="0"/>
              </a:spcAft>
              <a:buClr>
                <a:prstClr val="white"/>
              </a:buClr>
              <a:buFontTx/>
              <a:buNone/>
            </a:pPr>
            <a:r>
              <a:rPr lang="el-GR" altLang="el-GR" sz="2000" b="1" u="sng" dirty="0">
                <a:solidFill>
                  <a:srgbClr val="1F497D"/>
                </a:solidFill>
                <a:latin typeface="+mn-lt"/>
                <a:cs typeface="Arial" charset="0"/>
              </a:rPr>
              <a:t>ΒΑΣΙΚΟΙ ΤΥΠΟΙ ΕΠΙΧΕΙΡΗΜΑΤΙΚΩΝ ΠΑΡΚΩΝ (ΕΠ)</a:t>
            </a:r>
          </a:p>
        </p:txBody>
      </p:sp>
      <p:sp>
        <p:nvSpPr>
          <p:cNvPr id="10" name="Text Box 6"/>
          <p:cNvSpPr txBox="1">
            <a:spLocks noChangeArrowheads="1"/>
          </p:cNvSpPr>
          <p:nvPr/>
        </p:nvSpPr>
        <p:spPr bwMode="auto">
          <a:xfrm>
            <a:off x="920751" y="1218579"/>
            <a:ext cx="11271250" cy="2634567"/>
          </a:xfrm>
          <a:prstGeom prst="rect">
            <a:avLst/>
          </a:prstGeom>
          <a:noFill/>
          <a:ln>
            <a:noFill/>
          </a:ln>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450850" indent="-261938" eaLnBrk="0" hangingPunct="0">
              <a:spcBef>
                <a:spcPct val="20000"/>
              </a:spcBef>
              <a:buFont typeface="Arial" charset="0"/>
              <a:buChar char="»"/>
              <a:defRPr sz="2000">
                <a:solidFill>
                  <a:schemeClr val="tx1"/>
                </a:solidFill>
                <a:latin typeface="Calibri" pitchFamily="34" charset="0"/>
              </a:defRPr>
            </a:lvl5pPr>
            <a:lvl6pPr marL="908050" indent="-261938" eaLnBrk="0" fontAlgn="base" hangingPunct="0">
              <a:spcBef>
                <a:spcPct val="20000"/>
              </a:spcBef>
              <a:spcAft>
                <a:spcPct val="0"/>
              </a:spcAft>
              <a:buFont typeface="Arial" charset="0"/>
              <a:buChar char="»"/>
              <a:defRPr sz="2000">
                <a:solidFill>
                  <a:schemeClr val="tx1"/>
                </a:solidFill>
                <a:latin typeface="Calibri" pitchFamily="34" charset="0"/>
              </a:defRPr>
            </a:lvl6pPr>
            <a:lvl7pPr marL="1365250" indent="-261938" eaLnBrk="0" fontAlgn="base" hangingPunct="0">
              <a:spcBef>
                <a:spcPct val="20000"/>
              </a:spcBef>
              <a:spcAft>
                <a:spcPct val="0"/>
              </a:spcAft>
              <a:buFont typeface="Arial" charset="0"/>
              <a:buChar char="»"/>
              <a:defRPr sz="2000">
                <a:solidFill>
                  <a:schemeClr val="tx1"/>
                </a:solidFill>
                <a:latin typeface="Calibri" pitchFamily="34" charset="0"/>
              </a:defRPr>
            </a:lvl7pPr>
            <a:lvl8pPr marL="1822450" indent="-261938" eaLnBrk="0" fontAlgn="base" hangingPunct="0">
              <a:spcBef>
                <a:spcPct val="20000"/>
              </a:spcBef>
              <a:spcAft>
                <a:spcPct val="0"/>
              </a:spcAft>
              <a:buFont typeface="Arial" charset="0"/>
              <a:buChar char="»"/>
              <a:defRPr sz="2000">
                <a:solidFill>
                  <a:schemeClr val="tx1"/>
                </a:solidFill>
                <a:latin typeface="Calibri" pitchFamily="34" charset="0"/>
              </a:defRPr>
            </a:lvl8pPr>
            <a:lvl9pPr marL="2279650" indent="-2619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4" eaLnBrk="1" fontAlgn="base" hangingPunct="1">
              <a:lnSpc>
                <a:spcPct val="85000"/>
              </a:lnSpc>
              <a:spcBef>
                <a:spcPts val="500"/>
              </a:spcBef>
              <a:spcAft>
                <a:spcPts val="500"/>
              </a:spcAft>
              <a:buFontTx/>
              <a:buChar char="-"/>
              <a:defRPr/>
            </a:pPr>
            <a:r>
              <a:rPr lang="el-GR" altLang="el-GR" sz="1800" b="1" dirty="0">
                <a:latin typeface="Calibri"/>
                <a:cs typeface="Arial" charset="0"/>
              </a:rPr>
              <a:t>ΕΠ Τύπου Α </a:t>
            </a:r>
            <a:r>
              <a:rPr lang="el-GR" altLang="el-GR" sz="1800" dirty="0">
                <a:latin typeface="Calibri"/>
                <a:cs typeface="Arial" charset="0"/>
              </a:rPr>
              <a:t>→ (κάθε βαθμού όχλησης/περιβαλλοντικής κατάταξης)</a:t>
            </a:r>
          </a:p>
          <a:p>
            <a:pPr lvl="4" eaLnBrk="1" fontAlgn="base" hangingPunct="1">
              <a:lnSpc>
                <a:spcPct val="85000"/>
              </a:lnSpc>
              <a:spcBef>
                <a:spcPts val="500"/>
              </a:spcBef>
              <a:spcAft>
                <a:spcPts val="500"/>
              </a:spcAft>
              <a:buFontTx/>
              <a:buChar char="-"/>
              <a:defRPr/>
            </a:pPr>
            <a:r>
              <a:rPr lang="el-GR" altLang="el-GR" sz="1800" b="1" dirty="0">
                <a:latin typeface="Calibri"/>
                <a:cs typeface="Arial" charset="0"/>
              </a:rPr>
              <a:t>ΕΠ Τύπου Β </a:t>
            </a:r>
            <a:r>
              <a:rPr lang="el-GR" altLang="el-GR" sz="1800" dirty="0">
                <a:latin typeface="Calibri"/>
                <a:cs typeface="Arial" charset="0"/>
              </a:rPr>
              <a:t>→ (μέση &amp; χαμηλή όχληση/περιβαλλοντικής κατάταξης Β-Γ)</a:t>
            </a:r>
          </a:p>
          <a:p>
            <a:pPr lvl="4" eaLnBrk="1" fontAlgn="base" hangingPunct="1">
              <a:lnSpc>
                <a:spcPct val="85000"/>
              </a:lnSpc>
              <a:spcBef>
                <a:spcPts val="500"/>
              </a:spcBef>
              <a:spcAft>
                <a:spcPts val="500"/>
              </a:spcAft>
              <a:buFontTx/>
              <a:buChar char="-"/>
              <a:defRPr/>
            </a:pPr>
            <a:r>
              <a:rPr lang="el-GR" altLang="el-GR" sz="1800" b="1" dirty="0">
                <a:latin typeface="Calibri"/>
                <a:cs typeface="Arial" charset="0"/>
              </a:rPr>
              <a:t>ΕΠ Τύπου Γ </a:t>
            </a:r>
            <a:r>
              <a:rPr lang="el-GR" altLang="el-GR" sz="1800" dirty="0">
                <a:latin typeface="Calibri"/>
                <a:cs typeface="Arial" charset="0"/>
              </a:rPr>
              <a:t>→  (χαμηλή όχληση/περιβαλλοντικής κατάταξης Γ)</a:t>
            </a:r>
          </a:p>
          <a:p>
            <a:pPr lvl="4" eaLnBrk="1" fontAlgn="base" hangingPunct="1">
              <a:lnSpc>
                <a:spcPct val="85000"/>
              </a:lnSpc>
              <a:spcBef>
                <a:spcPts val="500"/>
              </a:spcBef>
              <a:spcAft>
                <a:spcPts val="500"/>
              </a:spcAft>
              <a:buFontTx/>
              <a:buChar char="-"/>
              <a:defRPr/>
            </a:pPr>
            <a:r>
              <a:rPr lang="el-GR" altLang="el-GR" sz="1800" b="1" dirty="0">
                <a:latin typeface="Calibri"/>
                <a:cs typeface="Arial" charset="0"/>
              </a:rPr>
              <a:t>ΕΠ Ειδικού Τύπου (Τεχνοπόλεις κλπ)</a:t>
            </a:r>
          </a:p>
          <a:p>
            <a:pPr lvl="4" eaLnBrk="1" fontAlgn="base" hangingPunct="1">
              <a:spcBef>
                <a:spcPts val="500"/>
              </a:spcBef>
              <a:spcAft>
                <a:spcPts val="500"/>
              </a:spcAft>
              <a:buFontTx/>
              <a:buChar char="-"/>
              <a:defRPr/>
            </a:pPr>
            <a:r>
              <a:rPr lang="el-GR" altLang="el-GR" sz="1800" b="1" dirty="0">
                <a:latin typeface="Calibri"/>
                <a:cs typeface="Arial" charset="0"/>
              </a:rPr>
              <a:t>Επιχειρηματικό Πάρκο Εξυγίανσης (ΕΠΕ) </a:t>
            </a:r>
            <a:r>
              <a:rPr lang="el-GR" altLang="el-GR" sz="1800" dirty="0">
                <a:latin typeface="Calibri"/>
                <a:cs typeface="Arial" charset="0"/>
              </a:rPr>
              <a:t>→ Πολεοδόμηση Άτυπων Βιομηχανικών Συγκεντρώσεων (ΑΒΣ)</a:t>
            </a:r>
          </a:p>
          <a:p>
            <a:pPr lvl="4" eaLnBrk="1" fontAlgn="base" hangingPunct="1">
              <a:spcBef>
                <a:spcPts val="500"/>
              </a:spcBef>
              <a:spcAft>
                <a:spcPts val="500"/>
              </a:spcAft>
              <a:buFontTx/>
              <a:buChar char="-"/>
              <a:defRPr/>
            </a:pPr>
            <a:r>
              <a:rPr lang="el-GR" altLang="el-GR" sz="1800" b="1" dirty="0">
                <a:latin typeface="Calibri"/>
                <a:cs typeface="Arial" charset="0"/>
              </a:rPr>
              <a:t>Επιχειρηματικό Πάρκο Εφοδιαστικής Εθνικής Εμβέλειας</a:t>
            </a:r>
          </a:p>
          <a:p>
            <a:pPr lvl="4" eaLnBrk="1" fontAlgn="base" hangingPunct="1">
              <a:spcBef>
                <a:spcPts val="500"/>
              </a:spcBef>
              <a:spcAft>
                <a:spcPts val="500"/>
              </a:spcAft>
              <a:buFontTx/>
              <a:buChar char="-"/>
              <a:defRPr/>
            </a:pPr>
            <a:r>
              <a:rPr lang="el-GR" altLang="el-GR" sz="1800" b="1" dirty="0">
                <a:latin typeface="Calibri"/>
                <a:cs typeface="Arial" charset="0"/>
              </a:rPr>
              <a:t>Επιχειρηματικό Πάρκο Μεγάλης Μεμονωμένης Μονάδας (ΕΠΜΜΜ)</a:t>
            </a:r>
            <a:endParaRPr lang="en-US" altLang="el-GR" sz="1800" b="1" dirty="0">
              <a:latin typeface="Calibri"/>
              <a:cs typeface="Arial" charset="0"/>
            </a:endParaRPr>
          </a:p>
        </p:txBody>
      </p:sp>
      <p:sp>
        <p:nvSpPr>
          <p:cNvPr id="11" name="Text Box 6"/>
          <p:cNvSpPr txBox="1">
            <a:spLocks noChangeArrowheads="1"/>
          </p:cNvSpPr>
          <p:nvPr/>
        </p:nvSpPr>
        <p:spPr bwMode="auto">
          <a:xfrm>
            <a:off x="1329690" y="4438669"/>
            <a:ext cx="10862312" cy="688650"/>
          </a:xfrm>
          <a:prstGeom prst="rect">
            <a:avLst/>
          </a:prstGeom>
          <a:noFill/>
          <a:ln>
            <a:noFill/>
          </a:ln>
        </p:spPr>
        <p:txBody>
          <a:bodyPr wrap="square">
            <a:spAutoFit/>
          </a:bodyPr>
          <a:lstStyle>
            <a:lvl1pPr marL="174625" eaLnBrk="0" hangingPunct="0">
              <a:spcBef>
                <a:spcPct val="20000"/>
              </a:spcBef>
              <a:buFont typeface="Arial" charset="0"/>
              <a:buChar char="•"/>
              <a:defRPr sz="3200">
                <a:solidFill>
                  <a:schemeClr val="tx1"/>
                </a:solidFill>
                <a:latin typeface="Calibri" pitchFamily="34" charset="0"/>
              </a:defRPr>
            </a:lvl1pPr>
            <a:lvl2pPr marL="2976563"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lvl="1" indent="0" eaLnBrk="1" fontAlgn="base" hangingPunct="1">
              <a:lnSpc>
                <a:spcPts val="1700"/>
              </a:lnSpc>
              <a:spcBef>
                <a:spcPts val="600"/>
              </a:spcBef>
              <a:spcAft>
                <a:spcPts val="600"/>
              </a:spcAft>
              <a:buNone/>
              <a:tabLst>
                <a:tab pos="2695575" algn="l"/>
                <a:tab pos="2867025" algn="l"/>
              </a:tabLst>
              <a:defRPr/>
            </a:pPr>
            <a:r>
              <a:rPr lang="el-GR" altLang="el-GR" sz="1800" b="1" dirty="0">
                <a:solidFill>
                  <a:prstClr val="black"/>
                </a:solidFill>
                <a:latin typeface="Calibri"/>
                <a:cs typeface="Arial" charset="0"/>
              </a:rPr>
              <a:t> </a:t>
            </a:r>
            <a:r>
              <a:rPr lang="el-GR" altLang="el-GR" sz="1800" b="1" u="sng" dirty="0">
                <a:solidFill>
                  <a:prstClr val="black"/>
                </a:solidFill>
                <a:latin typeface="Calibri"/>
                <a:cs typeface="Arial" charset="0"/>
              </a:rPr>
              <a:t>Τύπου Α: </a:t>
            </a:r>
            <a:r>
              <a:rPr lang="el-GR" altLang="el-GR" sz="1800" b="1" dirty="0">
                <a:solidFill>
                  <a:prstClr val="black"/>
                </a:solidFill>
                <a:latin typeface="Calibri"/>
                <a:cs typeface="Arial" charset="0"/>
              </a:rPr>
              <a:t>150 στρ., </a:t>
            </a:r>
            <a:r>
              <a:rPr lang="el-GR" altLang="el-GR" sz="1800" b="1" u="sng" dirty="0">
                <a:solidFill>
                  <a:prstClr val="black"/>
                </a:solidFill>
                <a:latin typeface="Calibri"/>
                <a:cs typeface="Arial" charset="0"/>
              </a:rPr>
              <a:t>Τύπου Β: </a:t>
            </a:r>
            <a:r>
              <a:rPr lang="el-GR" altLang="el-GR" sz="1800" b="1" dirty="0">
                <a:solidFill>
                  <a:prstClr val="black"/>
                </a:solidFill>
                <a:latin typeface="Calibri"/>
                <a:cs typeface="Arial" charset="0"/>
              </a:rPr>
              <a:t>100 στρ., </a:t>
            </a:r>
            <a:r>
              <a:rPr lang="el-GR" altLang="el-GR" sz="1800" b="1" u="sng" dirty="0">
                <a:solidFill>
                  <a:prstClr val="black"/>
                </a:solidFill>
                <a:latin typeface="Calibri"/>
                <a:cs typeface="Arial" charset="0"/>
              </a:rPr>
              <a:t>Τύπου Γ &amp; Ειδικού Τύπου: </a:t>
            </a:r>
            <a:r>
              <a:rPr lang="el-GR" altLang="el-GR" sz="1800" b="1" dirty="0">
                <a:solidFill>
                  <a:prstClr val="black"/>
                </a:solidFill>
                <a:latin typeface="Calibri"/>
                <a:cs typeface="Arial" charset="0"/>
              </a:rPr>
              <a:t>50στρ., </a:t>
            </a:r>
            <a:endParaRPr lang="en-US" altLang="el-GR" sz="1800" b="1" dirty="0">
              <a:solidFill>
                <a:prstClr val="black"/>
              </a:solidFill>
              <a:latin typeface="Calibri"/>
              <a:cs typeface="Arial" charset="0"/>
            </a:endParaRPr>
          </a:p>
          <a:p>
            <a:pPr marL="0" lvl="1" indent="0" eaLnBrk="1" fontAlgn="base" hangingPunct="1">
              <a:lnSpc>
                <a:spcPts val="1700"/>
              </a:lnSpc>
              <a:spcBef>
                <a:spcPts val="600"/>
              </a:spcBef>
              <a:spcAft>
                <a:spcPts val="600"/>
              </a:spcAft>
              <a:buNone/>
              <a:tabLst>
                <a:tab pos="2695575" algn="l"/>
                <a:tab pos="2867025" algn="l"/>
              </a:tabLst>
              <a:defRPr/>
            </a:pPr>
            <a:r>
              <a:rPr lang="el-GR" altLang="el-GR" sz="1800" b="1" u="sng" dirty="0">
                <a:solidFill>
                  <a:prstClr val="black"/>
                </a:solidFill>
                <a:latin typeface="Calibri"/>
                <a:cs typeface="Arial" charset="0"/>
              </a:rPr>
              <a:t> Εφοδιαστικής </a:t>
            </a:r>
            <a:r>
              <a:rPr lang="el-GR" altLang="el-GR" sz="1600" b="1" u="sng" dirty="0">
                <a:solidFill>
                  <a:prstClr val="black"/>
                </a:solidFill>
                <a:latin typeface="Calibri"/>
                <a:cs typeface="Arial" charset="0"/>
              </a:rPr>
              <a:t>Εθνικής</a:t>
            </a:r>
            <a:r>
              <a:rPr lang="el-GR" altLang="el-GR" sz="1800" b="1" u="sng" dirty="0">
                <a:solidFill>
                  <a:prstClr val="black"/>
                </a:solidFill>
                <a:latin typeface="Calibri"/>
                <a:cs typeface="Arial" charset="0"/>
              </a:rPr>
              <a:t> Εμβέλειας: </a:t>
            </a:r>
            <a:r>
              <a:rPr lang="el-GR" altLang="el-GR" sz="1800" b="1" dirty="0">
                <a:solidFill>
                  <a:prstClr val="black"/>
                </a:solidFill>
                <a:latin typeface="Calibri"/>
                <a:cs typeface="Arial" charset="0"/>
              </a:rPr>
              <a:t>300στρ., </a:t>
            </a:r>
            <a:r>
              <a:rPr lang="el-GR" altLang="el-GR" sz="1800" b="1" u="sng" dirty="0">
                <a:latin typeface="Calibri"/>
                <a:cs typeface="Arial" charset="0"/>
              </a:rPr>
              <a:t>ΕΠ ΜΜΜ: </a:t>
            </a:r>
            <a:r>
              <a:rPr lang="el-GR" altLang="el-GR" sz="1800" b="1" dirty="0">
                <a:latin typeface="Calibri"/>
                <a:cs typeface="Arial" charset="0"/>
              </a:rPr>
              <a:t>100/150στρ. ανάλογα με το βαθμό όχλησης</a:t>
            </a:r>
            <a:endParaRPr lang="el-GR" altLang="el-GR" sz="1800" b="1" dirty="0">
              <a:solidFill>
                <a:prstClr val="black"/>
              </a:solidFill>
              <a:latin typeface="Calibri"/>
              <a:cs typeface="Arial" charset="0"/>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Ορθογώνιο 15">
            <a:extLst>
              <a:ext uri="{FF2B5EF4-FFF2-40B4-BE49-F238E27FC236}">
                <a16:creationId xmlns="" xmlns:a16="http://schemas.microsoft.com/office/drawing/2014/main" id="{0044DAAD-E725-4F57-8FEF-278AFAAFFEDB}"/>
              </a:ext>
            </a:extLst>
          </p:cNvPr>
          <p:cNvSpPr/>
          <p:nvPr/>
        </p:nvSpPr>
        <p:spPr>
          <a:xfrm>
            <a:off x="1329688" y="3982011"/>
            <a:ext cx="10049933"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66700" indent="-266700" fontAlgn="base">
              <a:lnSpc>
                <a:spcPct val="120000"/>
              </a:lnSpc>
              <a:spcBef>
                <a:spcPct val="20000"/>
              </a:spcBef>
              <a:spcAft>
                <a:spcPct val="0"/>
              </a:spcAft>
              <a:buClr>
                <a:prstClr val="white"/>
              </a:buClr>
            </a:pPr>
            <a:r>
              <a:rPr lang="el-GR" sz="2000" b="1" u="sng" dirty="0">
                <a:solidFill>
                  <a:srgbClr val="1F497D"/>
                </a:solidFill>
                <a:cs typeface="Arial" charset="0"/>
              </a:rPr>
              <a:t>ΕΛΑΧΙΣΤΗ ΕΚΤΑΣΗ ΓΙΑ ΤΗΝ ΙΔΡΥΣΗ ΕΠ </a:t>
            </a:r>
          </a:p>
        </p:txBody>
      </p:sp>
      <p:sp>
        <p:nvSpPr>
          <p:cNvPr id="17" name="Ορθογώνιο 16">
            <a:extLst>
              <a:ext uri="{FF2B5EF4-FFF2-40B4-BE49-F238E27FC236}">
                <a16:creationId xmlns="" xmlns:a16="http://schemas.microsoft.com/office/drawing/2014/main" id="{6BC18194-459C-44AF-B268-0F03AA2D32C4}"/>
              </a:ext>
            </a:extLst>
          </p:cNvPr>
          <p:cNvSpPr/>
          <p:nvPr/>
        </p:nvSpPr>
        <p:spPr>
          <a:xfrm>
            <a:off x="1329689" y="5427843"/>
            <a:ext cx="10049933"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66700" indent="-266700" fontAlgn="base">
              <a:lnSpc>
                <a:spcPct val="120000"/>
              </a:lnSpc>
              <a:spcBef>
                <a:spcPct val="20000"/>
              </a:spcBef>
              <a:spcAft>
                <a:spcPct val="0"/>
              </a:spcAft>
              <a:buClr>
                <a:prstClr val="white"/>
              </a:buClr>
            </a:pPr>
            <a:r>
              <a:rPr lang="el-GR" sz="2000" b="1" u="sng" dirty="0">
                <a:solidFill>
                  <a:srgbClr val="1F497D"/>
                </a:solidFill>
                <a:cs typeface="Arial" charset="0"/>
              </a:rPr>
              <a:t>ΑΤΥΠΕΣ ΒΙΟΜΗΧΑΝΙΚΕΣ ΣΥΓΚΕΝΤΡΩΣΕΙΣ (ΑΒΣ)</a:t>
            </a:r>
          </a:p>
        </p:txBody>
      </p:sp>
      <p:sp>
        <p:nvSpPr>
          <p:cNvPr id="18" name="Text Box 6">
            <a:extLst>
              <a:ext uri="{FF2B5EF4-FFF2-40B4-BE49-F238E27FC236}">
                <a16:creationId xmlns="" xmlns:a16="http://schemas.microsoft.com/office/drawing/2014/main" id="{E02B72F4-3F82-4237-8BDA-DD9742997AF2}"/>
              </a:ext>
            </a:extLst>
          </p:cNvPr>
          <p:cNvSpPr txBox="1">
            <a:spLocks noChangeArrowheads="1"/>
          </p:cNvSpPr>
          <p:nvPr/>
        </p:nvSpPr>
        <p:spPr bwMode="auto">
          <a:xfrm>
            <a:off x="0" y="5864886"/>
            <a:ext cx="10009291" cy="923330"/>
          </a:xfrm>
          <a:prstGeom prst="rect">
            <a:avLst/>
          </a:prstGeom>
          <a:noFill/>
          <a:ln>
            <a:noFill/>
          </a:ln>
        </p:spPr>
        <p:txBody>
          <a:bodyPr wrap="square">
            <a:spAutoFit/>
          </a:bodyPr>
          <a:lstStyle>
            <a:lvl1pPr marL="174625" eaLnBrk="0" hangingPunct="0">
              <a:spcBef>
                <a:spcPct val="20000"/>
              </a:spcBef>
              <a:buFont typeface="Arial" charset="0"/>
              <a:buChar char="•"/>
              <a:defRPr sz="3200">
                <a:solidFill>
                  <a:schemeClr val="tx1"/>
                </a:solidFill>
                <a:latin typeface="Calibri" pitchFamily="34" charset="0"/>
              </a:defRPr>
            </a:lvl1pPr>
            <a:lvl2pPr marL="2976563"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1257300" lvl="1" indent="-358775" eaLnBrk="1" fontAlgn="base" hangingPunct="1">
              <a:spcBef>
                <a:spcPts val="600"/>
              </a:spcBef>
              <a:spcAft>
                <a:spcPts val="600"/>
              </a:spcAft>
              <a:buFont typeface="Wingdings" panose="05000000000000000000" pitchFamily="2" charset="2"/>
              <a:buChar char="ü"/>
              <a:tabLst>
                <a:tab pos="2695575" algn="l"/>
                <a:tab pos="2867025" algn="l"/>
              </a:tabLst>
              <a:defRPr/>
            </a:pPr>
            <a:r>
              <a:rPr lang="el-GR" altLang="el-GR" sz="1800" b="1" dirty="0">
                <a:solidFill>
                  <a:prstClr val="black"/>
                </a:solidFill>
                <a:latin typeface="Calibri"/>
                <a:cs typeface="Arial" charset="0"/>
              </a:rPr>
              <a:t>Οι Άτυπες Βιομηχανικές Συγκεντρώσεις </a:t>
            </a:r>
            <a:r>
              <a:rPr lang="el-GR" altLang="el-GR" sz="1800" dirty="0">
                <a:solidFill>
                  <a:prstClr val="black"/>
                </a:solidFill>
                <a:latin typeface="Calibri"/>
                <a:cs typeface="Arial" charset="0"/>
              </a:rPr>
              <a:t>είναι συστάδες επαγγελματικών υποδομών, σε περιοχές με σχετικά πυκνή δόμηση, χωρίς έργα υποδομής και σε καθεστώς εκτός σχεδίου. Υπό προϋποθέσεις μπορούν να μετατραπούν σε Επιχειρηματικά Πάρκα Εξυγίανσης (ΕΠΕ).</a:t>
            </a:r>
          </a:p>
        </p:txBody>
      </p:sp>
      <p:pic>
        <p:nvPicPr>
          <p:cNvPr id="19"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19430" y="5"/>
            <a:ext cx="681405" cy="6857995"/>
          </a:xfrm>
          <a:prstGeom prst="rect">
            <a:avLst/>
          </a:prstGeom>
          <a:noFill/>
          <a:ln w="19050">
            <a:solidFill>
              <a:schemeClr val="tx1">
                <a:lumMod val="50000"/>
                <a:lumOff val="50000"/>
              </a:schemeClr>
            </a:solidFill>
          </a:ln>
        </p:spPr>
        <p:txBody>
          <a:bodyPr vert="vert270" wrap="square" rtlCol="0">
            <a:spAutoFit/>
          </a:bodyPr>
          <a:lstStyle>
            <a:defPPr>
              <a:defRPr lang="el-GR"/>
            </a:defPPr>
            <a:lvl1pPr>
              <a:defRPr sz="2400" b="1"/>
            </a:lvl1pPr>
          </a:lstStyle>
          <a:p>
            <a:pPr marL="90488">
              <a:lnSpc>
                <a:spcPct val="150000"/>
              </a:lnSpc>
            </a:pPr>
            <a:r>
              <a:rPr lang="el-GR" b="0" dirty="0"/>
              <a:t>Οργανωμένοι  Υποδοχείς  Επιχειρηματικότητας</a:t>
            </a:r>
          </a:p>
        </p:txBody>
      </p:sp>
      <p:sp>
        <p:nvSpPr>
          <p:cNvPr id="12" name="Τίτλος 1">
            <a:extLst>
              <a:ext uri="{FF2B5EF4-FFF2-40B4-BE49-F238E27FC236}">
                <a16:creationId xmlns="" xmlns:a16="http://schemas.microsoft.com/office/drawing/2014/main" id="{11CE1309-2DFC-4ABB-83C0-3A385FCFF8D0}"/>
              </a:ext>
            </a:extLst>
          </p:cNvPr>
          <p:cNvSpPr txBox="1">
            <a:spLocks/>
          </p:cNvSpPr>
          <p:nvPr/>
        </p:nvSpPr>
        <p:spPr>
          <a:xfrm>
            <a:off x="14" y="-3360"/>
            <a:ext cx="10028223" cy="757740"/>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l-GR" sz="3200" b="1" dirty="0">
                <a:solidFill>
                  <a:prstClr val="black"/>
                </a:solidFill>
                <a:latin typeface="Calibri Light" panose="020F0302020204030204" pitchFamily="34" charset="0"/>
                <a:cs typeface="Calibri Light" panose="020F0302020204030204" pitchFamily="34" charset="0"/>
              </a:rPr>
              <a:t>Επιχειρηματικά Πάρκα</a:t>
            </a:r>
            <a:r>
              <a:rPr lang="en-US" sz="3200" b="1" dirty="0">
                <a:solidFill>
                  <a:prstClr val="black"/>
                </a:solidFill>
                <a:latin typeface="Calibri Light" panose="020F0302020204030204" pitchFamily="34" charset="0"/>
                <a:cs typeface="Calibri Light" panose="020F0302020204030204" pitchFamily="34" charset="0"/>
              </a:rPr>
              <a:t> </a:t>
            </a:r>
            <a:r>
              <a:rPr lang="el-GR" sz="3200" b="1" dirty="0">
                <a:solidFill>
                  <a:prstClr val="black"/>
                </a:solidFill>
                <a:latin typeface="Calibri Light" panose="020F0302020204030204" pitchFamily="34" charset="0"/>
                <a:cs typeface="Calibri Light" panose="020F0302020204030204" pitchFamily="34" charset="0"/>
              </a:rPr>
              <a:t>(Ν.3982/2011)</a:t>
            </a:r>
          </a:p>
        </p:txBody>
      </p:sp>
    </p:spTree>
    <p:extLst>
      <p:ext uri="{BB962C8B-B14F-4D97-AF65-F5344CB8AC3E}">
        <p14:creationId xmlns:p14="http://schemas.microsoft.com/office/powerpoint/2010/main" val="980110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10" descr="Αποτέλεσμα εικόνας για βιπε ιωαννινων"/>
          <p:cNvSpPr>
            <a:spLocks noChangeAspect="1" noChangeArrowheads="1"/>
          </p:cNvSpPr>
          <p:nvPr/>
        </p:nvSpPr>
        <p:spPr bwMode="auto">
          <a:xfrm>
            <a:off x="20743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l-GR" altLang="el-GR" sz="1800" dirty="0">
              <a:solidFill>
                <a:prstClr val="black"/>
              </a:solidFill>
              <a:latin typeface="Arial" charset="0"/>
              <a:cs typeface="Arial" charset="0"/>
            </a:endParaRPr>
          </a:p>
        </p:txBody>
      </p:sp>
      <p:sp>
        <p:nvSpPr>
          <p:cNvPr id="11267" name="AutoShape 12" descr="Αποτέλεσμα εικόνας για βιπε ιωαννινων"/>
          <p:cNvSpPr>
            <a:spLocks noChangeAspect="1" noChangeArrowheads="1"/>
          </p:cNvSpPr>
          <p:nvPr/>
        </p:nvSpPr>
        <p:spPr bwMode="auto">
          <a:xfrm>
            <a:off x="20743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l-GR" altLang="el-GR" sz="1800" dirty="0">
              <a:solidFill>
                <a:prstClr val="black"/>
              </a:solidFill>
              <a:latin typeface="Arial" charset="0"/>
              <a:cs typeface="Arial" charset="0"/>
            </a:endParaRPr>
          </a:p>
        </p:txBody>
      </p:sp>
      <p:sp>
        <p:nvSpPr>
          <p:cNvPr id="11268" name="AutoShape 14" descr="Αποτέλεσμα εικόνας για βιπε ιωαννινων"/>
          <p:cNvSpPr>
            <a:spLocks noChangeAspect="1" noChangeArrowheads="1"/>
          </p:cNvSpPr>
          <p:nvPr/>
        </p:nvSpPr>
        <p:spPr bwMode="auto">
          <a:xfrm>
            <a:off x="20743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l-GR" altLang="el-GR" sz="1800" dirty="0">
              <a:solidFill>
                <a:prstClr val="black"/>
              </a:solidFill>
              <a:latin typeface="Arial" charset="0"/>
              <a:cs typeface="Arial" charset="0"/>
            </a:endParaRPr>
          </a:p>
        </p:txBody>
      </p:sp>
      <p:sp>
        <p:nvSpPr>
          <p:cNvPr id="20485" name="Text Box 6"/>
          <p:cNvSpPr txBox="1">
            <a:spLocks noChangeArrowheads="1"/>
          </p:cNvSpPr>
          <p:nvPr/>
        </p:nvSpPr>
        <p:spPr bwMode="auto">
          <a:xfrm>
            <a:off x="1942151" y="2100193"/>
            <a:ext cx="7506647" cy="4288995"/>
          </a:xfrm>
          <a:prstGeom prst="rect">
            <a:avLst/>
          </a:prstGeom>
          <a:noFill/>
          <a:ln>
            <a:noFill/>
          </a:ln>
        </p:spPr>
        <p:txBody>
          <a:bodyPr wrap="square">
            <a:spAutoFit/>
          </a:bodyPr>
          <a:lstStyle>
            <a:lvl1pPr marL="261938" indent="-261938" eaLnBrk="0" hangingPunct="0">
              <a:spcBef>
                <a:spcPct val="20000"/>
              </a:spcBef>
              <a:buFont typeface="Arial" charset="0"/>
              <a:buChar char="•"/>
              <a:defRPr sz="3200">
                <a:solidFill>
                  <a:schemeClr val="tx1"/>
                </a:solidFill>
                <a:latin typeface="Calibri" pitchFamily="34" charset="0"/>
              </a:defRPr>
            </a:lvl1pPr>
            <a:lvl2pPr marL="719138" indent="-261938"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lnSpc>
                <a:spcPts val="2200"/>
              </a:lnSpc>
              <a:spcBef>
                <a:spcPts val="600"/>
              </a:spcBef>
              <a:spcAft>
                <a:spcPts val="600"/>
              </a:spcAft>
              <a:defRPr/>
            </a:pPr>
            <a:r>
              <a:rPr lang="el-GR" altLang="el-GR" sz="1800" b="1" dirty="0">
                <a:latin typeface="+mn-lt"/>
                <a:cs typeface="Arial" charset="0"/>
              </a:rPr>
              <a:t>Μορφή: Α.Ε. (Ν. 2190/1920) / Εταιρεία Ειδικού Σκοπού</a:t>
            </a:r>
          </a:p>
          <a:p>
            <a:pPr eaLnBrk="1" fontAlgn="base" hangingPunct="1">
              <a:lnSpc>
                <a:spcPts val="2200"/>
              </a:lnSpc>
              <a:spcBef>
                <a:spcPts val="600"/>
              </a:spcBef>
              <a:spcAft>
                <a:spcPts val="600"/>
              </a:spcAft>
              <a:defRPr/>
            </a:pPr>
            <a:r>
              <a:rPr lang="el-GR" altLang="el-GR" sz="1800" b="1" dirty="0">
                <a:latin typeface="+mn-lt"/>
                <a:cs typeface="Arial" charset="0"/>
              </a:rPr>
              <a:t>Σκοπός: Ανάπτυξη Ε.Π. / Διοίκηση – Διαχείριση Ε.Π.</a:t>
            </a:r>
          </a:p>
          <a:p>
            <a:pPr eaLnBrk="1" fontAlgn="base" hangingPunct="1">
              <a:lnSpc>
                <a:spcPts val="2200"/>
              </a:lnSpc>
              <a:spcBef>
                <a:spcPts val="600"/>
              </a:spcBef>
              <a:spcAft>
                <a:spcPts val="600"/>
              </a:spcAft>
              <a:defRPr/>
            </a:pPr>
            <a:r>
              <a:rPr lang="el-GR" altLang="el-GR" sz="1800" b="1" dirty="0">
                <a:latin typeface="+mn-lt"/>
                <a:cs typeface="Arial" charset="0"/>
              </a:rPr>
              <a:t>Μέτοχοι: </a:t>
            </a:r>
          </a:p>
          <a:p>
            <a:pPr lvl="1" eaLnBrk="1" fontAlgn="base" hangingPunct="1">
              <a:lnSpc>
                <a:spcPts val="2200"/>
              </a:lnSpc>
              <a:spcBef>
                <a:spcPts val="600"/>
              </a:spcBef>
              <a:spcAft>
                <a:spcPts val="600"/>
              </a:spcAft>
              <a:buFont typeface="Wingdings" pitchFamily="2" charset="2"/>
              <a:buChar char="Ø"/>
              <a:defRPr/>
            </a:pPr>
            <a:r>
              <a:rPr lang="el-GR" altLang="el-GR" sz="1800" b="1" dirty="0">
                <a:latin typeface="+mn-lt"/>
                <a:cs typeface="Arial" charset="0"/>
              </a:rPr>
              <a:t>Νομικά Πρόσωπα του Ιδιωτικού Τομέα</a:t>
            </a:r>
          </a:p>
          <a:p>
            <a:pPr lvl="1" eaLnBrk="1" fontAlgn="base" hangingPunct="1">
              <a:lnSpc>
                <a:spcPts val="2200"/>
              </a:lnSpc>
              <a:spcBef>
                <a:spcPts val="600"/>
              </a:spcBef>
              <a:spcAft>
                <a:spcPts val="600"/>
              </a:spcAft>
              <a:buFont typeface="Wingdings" pitchFamily="2" charset="2"/>
              <a:buChar char="Ø"/>
              <a:defRPr/>
            </a:pPr>
            <a:r>
              <a:rPr lang="el-GR" altLang="el-GR" sz="1800" b="1" dirty="0">
                <a:solidFill>
                  <a:prstClr val="black"/>
                </a:solidFill>
                <a:latin typeface="+mn-lt"/>
                <a:cs typeface="Arial" charset="0"/>
              </a:rPr>
              <a:t>Φυσικά ή</a:t>
            </a:r>
            <a:r>
              <a:rPr lang="el-GR" altLang="el-GR" sz="1800" dirty="0">
                <a:solidFill>
                  <a:prstClr val="black"/>
                </a:solidFill>
                <a:latin typeface="+mn-lt"/>
                <a:cs typeface="Arial" charset="0"/>
              </a:rPr>
              <a:t> </a:t>
            </a:r>
            <a:r>
              <a:rPr lang="el-GR" altLang="el-GR" sz="1800" b="1" dirty="0">
                <a:solidFill>
                  <a:prstClr val="black"/>
                </a:solidFill>
                <a:latin typeface="+mn-lt"/>
                <a:cs typeface="Arial" charset="0"/>
              </a:rPr>
              <a:t>Νομικά Πρόσωπα του Δημόσιου τομέα</a:t>
            </a:r>
          </a:p>
          <a:p>
            <a:pPr lvl="1" eaLnBrk="1" fontAlgn="base" hangingPunct="1">
              <a:lnSpc>
                <a:spcPts val="2200"/>
              </a:lnSpc>
              <a:spcBef>
                <a:spcPts val="600"/>
              </a:spcBef>
              <a:spcAft>
                <a:spcPts val="600"/>
              </a:spcAft>
              <a:buFont typeface="Wingdings" pitchFamily="2" charset="2"/>
              <a:buChar char="Ø"/>
              <a:defRPr/>
            </a:pPr>
            <a:r>
              <a:rPr lang="el-GR" altLang="el-GR" sz="1800" b="1" dirty="0">
                <a:solidFill>
                  <a:schemeClr val="accent1">
                    <a:lumMod val="75000"/>
                  </a:schemeClr>
                </a:solidFill>
                <a:latin typeface="+mn-lt"/>
                <a:cs typeface="Arial" charset="0"/>
              </a:rPr>
              <a:t>ΟΤΑ Α’ &amp; Β’ βαθμού / Δημοτικές &amp; Περιφερειακές Επιχειρήσεις</a:t>
            </a:r>
          </a:p>
          <a:p>
            <a:pPr lvl="1" eaLnBrk="1" fontAlgn="base" hangingPunct="1">
              <a:lnSpc>
                <a:spcPts val="2200"/>
              </a:lnSpc>
              <a:spcBef>
                <a:spcPts val="600"/>
              </a:spcBef>
              <a:spcAft>
                <a:spcPts val="600"/>
              </a:spcAft>
              <a:buFont typeface="Wingdings" pitchFamily="2" charset="2"/>
              <a:buChar char="Ø"/>
              <a:defRPr/>
            </a:pPr>
            <a:r>
              <a:rPr lang="el-GR" altLang="el-GR" sz="1800" b="1" dirty="0">
                <a:solidFill>
                  <a:prstClr val="black"/>
                </a:solidFill>
                <a:latin typeface="+mn-lt"/>
                <a:cs typeface="Arial" charset="0"/>
              </a:rPr>
              <a:t>Ελληνικό Δημόσιο</a:t>
            </a:r>
          </a:p>
          <a:p>
            <a:pPr lvl="1" eaLnBrk="1" fontAlgn="base" hangingPunct="1">
              <a:lnSpc>
                <a:spcPts val="2200"/>
              </a:lnSpc>
              <a:spcBef>
                <a:spcPts val="600"/>
              </a:spcBef>
              <a:spcAft>
                <a:spcPts val="600"/>
              </a:spcAft>
              <a:buFont typeface="Wingdings" pitchFamily="2" charset="2"/>
              <a:buChar char="Ø"/>
              <a:defRPr/>
            </a:pPr>
            <a:r>
              <a:rPr lang="el-GR" altLang="el-GR" sz="1800" b="1" dirty="0">
                <a:solidFill>
                  <a:prstClr val="black"/>
                </a:solidFill>
                <a:latin typeface="+mn-lt"/>
                <a:cs typeface="Arial" charset="0"/>
              </a:rPr>
              <a:t>Επιμελητήρια</a:t>
            </a:r>
          </a:p>
          <a:p>
            <a:pPr lvl="1" eaLnBrk="1" fontAlgn="base" hangingPunct="1">
              <a:lnSpc>
                <a:spcPts val="2200"/>
              </a:lnSpc>
              <a:spcBef>
                <a:spcPts val="600"/>
              </a:spcBef>
              <a:spcAft>
                <a:spcPts val="600"/>
              </a:spcAft>
              <a:buFont typeface="Wingdings" pitchFamily="2" charset="2"/>
              <a:buChar char="Ø"/>
              <a:defRPr/>
            </a:pPr>
            <a:r>
              <a:rPr lang="el-GR" altLang="el-GR" sz="1800" b="1" dirty="0">
                <a:solidFill>
                  <a:schemeClr val="accent1">
                    <a:lumMod val="75000"/>
                  </a:schemeClr>
                </a:solidFill>
                <a:latin typeface="+mn-lt"/>
                <a:cs typeface="Arial" charset="0"/>
              </a:rPr>
              <a:t>Ιδιοκτήτες γης &amp; Εγκατεστημένες Επιχειρήσεις</a:t>
            </a:r>
          </a:p>
          <a:p>
            <a:pPr eaLnBrk="1" fontAlgn="base" hangingPunct="1">
              <a:lnSpc>
                <a:spcPts val="2200"/>
              </a:lnSpc>
              <a:spcBef>
                <a:spcPts val="600"/>
              </a:spcBef>
              <a:spcAft>
                <a:spcPts val="600"/>
              </a:spcAft>
              <a:defRPr/>
            </a:pPr>
            <a:r>
              <a:rPr lang="el-GR" altLang="el-GR" sz="1800" b="1" dirty="0">
                <a:latin typeface="+mn-lt"/>
                <a:cs typeface="Arial" charset="0"/>
              </a:rPr>
              <a:t>Μετοχικό Κεφάλαιο: 10% Προϋπολογισμού (50% σε μετρητά)</a:t>
            </a:r>
          </a:p>
        </p:txBody>
      </p:sp>
      <p:sp>
        <p:nvSpPr>
          <p:cNvPr id="11270" name="Text Box 8"/>
          <p:cNvSpPr txBox="1">
            <a:spLocks noChangeArrowheads="1"/>
          </p:cNvSpPr>
          <p:nvPr/>
        </p:nvSpPr>
        <p:spPr bwMode="auto">
          <a:xfrm>
            <a:off x="1" y="923451"/>
            <a:ext cx="10019032" cy="85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66700" indent="-2667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120000"/>
              </a:lnSpc>
              <a:spcAft>
                <a:spcPct val="0"/>
              </a:spcAft>
              <a:buClr>
                <a:prstClr val="white"/>
              </a:buClr>
              <a:buFontTx/>
              <a:buNone/>
            </a:pPr>
            <a:r>
              <a:rPr lang="el-GR" altLang="el-GR" sz="2200" b="1" u="sng" dirty="0">
                <a:solidFill>
                  <a:srgbClr val="1F497D"/>
                </a:solidFill>
                <a:latin typeface="+mn-lt"/>
                <a:cs typeface="Arial" charset="0"/>
              </a:rPr>
              <a:t>Εταιρεία Ανάπτυξης Επιχειρηματικού Πάρκου</a:t>
            </a:r>
          </a:p>
          <a:p>
            <a:pPr algn="ctr" eaLnBrk="1" fontAlgn="base" hangingPunct="1">
              <a:lnSpc>
                <a:spcPct val="120000"/>
              </a:lnSpc>
              <a:spcAft>
                <a:spcPct val="0"/>
              </a:spcAft>
              <a:buClr>
                <a:prstClr val="white"/>
              </a:buClr>
              <a:buFontTx/>
              <a:buNone/>
            </a:pPr>
            <a:r>
              <a:rPr lang="el-GR" altLang="el-GR" sz="2200" b="1" u="sng" dirty="0">
                <a:solidFill>
                  <a:srgbClr val="1F497D"/>
                </a:solidFill>
                <a:latin typeface="+mn-lt"/>
                <a:cs typeface="Arial" charset="0"/>
              </a:rPr>
              <a:t>Φορέας Υλοποίησης (ΕΑΝΕΠ)</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19430" y="5"/>
            <a:ext cx="681405" cy="6857995"/>
          </a:xfrm>
          <a:prstGeom prst="rect">
            <a:avLst/>
          </a:prstGeom>
          <a:noFill/>
          <a:ln w="19050">
            <a:solidFill>
              <a:schemeClr val="tx1">
                <a:lumMod val="50000"/>
                <a:lumOff val="50000"/>
              </a:schemeClr>
            </a:solidFill>
          </a:ln>
        </p:spPr>
        <p:txBody>
          <a:bodyPr vert="vert270" wrap="square" rtlCol="0">
            <a:spAutoFit/>
          </a:bodyPr>
          <a:lstStyle>
            <a:defPPr>
              <a:defRPr lang="el-GR"/>
            </a:defPPr>
            <a:lvl1pPr>
              <a:defRPr sz="2400" b="1"/>
            </a:lvl1pPr>
          </a:lstStyle>
          <a:p>
            <a:pPr marL="90488">
              <a:lnSpc>
                <a:spcPct val="150000"/>
              </a:lnSpc>
            </a:pPr>
            <a:r>
              <a:rPr lang="el-GR" b="0" dirty="0"/>
              <a:t>Οργανωμένοι  Υποδοχείς  Επιχειρηματικότητας</a:t>
            </a:r>
          </a:p>
        </p:txBody>
      </p:sp>
      <p:sp>
        <p:nvSpPr>
          <p:cNvPr id="9" name="Τίτλος 1">
            <a:extLst>
              <a:ext uri="{FF2B5EF4-FFF2-40B4-BE49-F238E27FC236}">
                <a16:creationId xmlns="" xmlns:a16="http://schemas.microsoft.com/office/drawing/2014/main" id="{11CE1309-2DFC-4ABB-83C0-3A385FCFF8D0}"/>
              </a:ext>
            </a:extLst>
          </p:cNvPr>
          <p:cNvSpPr txBox="1">
            <a:spLocks/>
          </p:cNvSpPr>
          <p:nvPr/>
        </p:nvSpPr>
        <p:spPr>
          <a:xfrm>
            <a:off x="-15240" y="-3360"/>
            <a:ext cx="9697719" cy="757740"/>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defRPr/>
            </a:pPr>
            <a:r>
              <a:rPr lang="el-GR" sz="3200" b="1" dirty="0">
                <a:solidFill>
                  <a:prstClr val="black"/>
                </a:solidFill>
                <a:latin typeface="Calibri Light" panose="020F0302020204030204" pitchFamily="34" charset="0"/>
                <a:ea typeface="+mn-ea"/>
                <a:cs typeface="Calibri Light" panose="020F0302020204030204" pitchFamily="34" charset="0"/>
              </a:rPr>
              <a:t>Επιχειρηματικά Πάρκα</a:t>
            </a:r>
            <a:r>
              <a:rPr lang="en-US" sz="3200" b="1" dirty="0">
                <a:solidFill>
                  <a:prstClr val="black"/>
                </a:solidFill>
                <a:latin typeface="Calibri Light" panose="020F0302020204030204" pitchFamily="34" charset="0"/>
                <a:ea typeface="+mn-ea"/>
                <a:cs typeface="Calibri Light" panose="020F0302020204030204" pitchFamily="34" charset="0"/>
              </a:rPr>
              <a:t> </a:t>
            </a:r>
            <a:r>
              <a:rPr lang="el-GR" sz="3200" b="1" dirty="0">
                <a:solidFill>
                  <a:prstClr val="black"/>
                </a:solidFill>
                <a:latin typeface="Calibri Light" panose="020F0302020204030204" pitchFamily="34" charset="0"/>
                <a:ea typeface="+mn-ea"/>
                <a:cs typeface="Calibri Light" panose="020F0302020204030204" pitchFamily="34" charset="0"/>
              </a:rPr>
              <a:t>(Ν.3982/2011)</a:t>
            </a:r>
          </a:p>
        </p:txBody>
      </p:sp>
    </p:spTree>
    <p:extLst>
      <p:ext uri="{BB962C8B-B14F-4D97-AF65-F5344CB8AC3E}">
        <p14:creationId xmlns:p14="http://schemas.microsoft.com/office/powerpoint/2010/main" val="2526198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10" descr="Αποτέλεσμα εικόνας για βιπε ιωαννινων"/>
          <p:cNvSpPr>
            <a:spLocks noChangeAspect="1" noChangeArrowheads="1"/>
          </p:cNvSpPr>
          <p:nvPr/>
        </p:nvSpPr>
        <p:spPr bwMode="auto">
          <a:xfrm>
            <a:off x="20743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l-GR" altLang="el-GR" sz="1800" dirty="0">
              <a:solidFill>
                <a:prstClr val="black"/>
              </a:solidFill>
              <a:latin typeface="Arial" charset="0"/>
              <a:cs typeface="Arial" charset="0"/>
            </a:endParaRPr>
          </a:p>
        </p:txBody>
      </p:sp>
      <p:sp>
        <p:nvSpPr>
          <p:cNvPr id="11267" name="AutoShape 12" descr="Αποτέλεσμα εικόνας για βιπε ιωαννινων"/>
          <p:cNvSpPr>
            <a:spLocks noChangeAspect="1" noChangeArrowheads="1"/>
          </p:cNvSpPr>
          <p:nvPr/>
        </p:nvSpPr>
        <p:spPr bwMode="auto">
          <a:xfrm>
            <a:off x="20743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l-GR" altLang="el-GR" sz="1800" dirty="0">
              <a:solidFill>
                <a:prstClr val="black"/>
              </a:solidFill>
              <a:latin typeface="Arial" charset="0"/>
              <a:cs typeface="Arial" charset="0"/>
            </a:endParaRPr>
          </a:p>
        </p:txBody>
      </p:sp>
      <p:sp>
        <p:nvSpPr>
          <p:cNvPr id="11268" name="AutoShape 14" descr="Αποτέλεσμα εικόνας για βιπε ιωαννινων"/>
          <p:cNvSpPr>
            <a:spLocks noChangeAspect="1" noChangeArrowheads="1"/>
          </p:cNvSpPr>
          <p:nvPr/>
        </p:nvSpPr>
        <p:spPr bwMode="auto">
          <a:xfrm>
            <a:off x="207433"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l-GR" altLang="el-GR" sz="1800" dirty="0">
              <a:solidFill>
                <a:prstClr val="black"/>
              </a:solidFill>
              <a:latin typeface="Arial" charset="0"/>
              <a:cs typeface="Arial" charset="0"/>
            </a:endParaRPr>
          </a:p>
        </p:txBody>
      </p:sp>
      <p:sp>
        <p:nvSpPr>
          <p:cNvPr id="11270" name="Text Box 8"/>
          <p:cNvSpPr txBox="1">
            <a:spLocks noChangeArrowheads="1"/>
          </p:cNvSpPr>
          <p:nvPr/>
        </p:nvSpPr>
        <p:spPr bwMode="auto">
          <a:xfrm>
            <a:off x="-15240" y="754380"/>
            <a:ext cx="1004347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66700" indent="-2667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120000"/>
              </a:lnSpc>
              <a:spcAft>
                <a:spcPct val="0"/>
              </a:spcAft>
              <a:buClr>
                <a:prstClr val="white"/>
              </a:buClr>
              <a:buFontTx/>
              <a:buNone/>
            </a:pPr>
            <a:r>
              <a:rPr lang="el-GR" altLang="el-GR" sz="2200" b="1" u="sng" dirty="0">
                <a:solidFill>
                  <a:srgbClr val="1F497D"/>
                </a:solidFill>
                <a:latin typeface="+mn-lt"/>
                <a:cs typeface="Arial" charset="0"/>
              </a:rPr>
              <a:t>Όροι δόμησης</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Πίνακας 12"/>
          <p:cNvGraphicFramePr>
            <a:graphicFrameLocks noGrp="1"/>
          </p:cNvGraphicFramePr>
          <p:nvPr>
            <p:extLst>
              <p:ext uri="{D42A27DB-BD31-4B8C-83A1-F6EECF244321}">
                <p14:modId xmlns:p14="http://schemas.microsoft.com/office/powerpoint/2010/main" val="777698786"/>
              </p:ext>
            </p:extLst>
          </p:nvPr>
        </p:nvGraphicFramePr>
        <p:xfrm>
          <a:off x="920163" y="1248350"/>
          <a:ext cx="11210877" cy="5356369"/>
        </p:xfrm>
        <a:graphic>
          <a:graphicData uri="http://schemas.openxmlformats.org/drawingml/2006/table">
            <a:tbl>
              <a:tblPr firstRow="1" firstCol="1" bandRow="1">
                <a:tableStyleId>{3B4B98B0-60AC-42C2-AFA5-B58CD77FA1E5}</a:tableStyleId>
              </a:tblPr>
              <a:tblGrid>
                <a:gridCol w="2439157">
                  <a:extLst>
                    <a:ext uri="{9D8B030D-6E8A-4147-A177-3AD203B41FA5}">
                      <a16:colId xmlns="" xmlns:a16="http://schemas.microsoft.com/office/drawing/2014/main" val="20000"/>
                    </a:ext>
                  </a:extLst>
                </a:gridCol>
                <a:gridCol w="8771720">
                  <a:extLst>
                    <a:ext uri="{9D8B030D-6E8A-4147-A177-3AD203B41FA5}">
                      <a16:colId xmlns="" xmlns:a16="http://schemas.microsoft.com/office/drawing/2014/main" val="20001"/>
                    </a:ext>
                  </a:extLst>
                </a:gridCol>
              </a:tblGrid>
              <a:tr h="479217">
                <a:tc>
                  <a:txBody>
                    <a:bodyPr/>
                    <a:lstStyle/>
                    <a:p>
                      <a:pPr>
                        <a:spcAft>
                          <a:spcPts val="0"/>
                        </a:spcAft>
                      </a:pPr>
                      <a:r>
                        <a:rPr lang="el-GR" sz="1800" dirty="0">
                          <a:effectLst/>
                          <a:uFill>
                            <a:solidFill>
                              <a:srgbClr val="000000"/>
                            </a:solidFill>
                          </a:uFill>
                        </a:rPr>
                        <a:t>Ποσοστό Κάλυψης</a:t>
                      </a:r>
                      <a:endParaRPr lang="el-GR" sz="1800" dirty="0">
                        <a:solidFill>
                          <a:srgbClr val="000000"/>
                        </a:solidFill>
                        <a:effectLst/>
                        <a:uFill>
                          <a:solidFill>
                            <a:srgbClr val="000000"/>
                          </a:solidFill>
                        </a:uFill>
                        <a:latin typeface="Calibri"/>
                        <a:ea typeface="Calibri"/>
                      </a:endParaRPr>
                    </a:p>
                  </a:txBody>
                  <a:tcPr marL="9183" marR="9183" marT="9183" marB="9183" anchor="ctr"/>
                </a:tc>
                <a:tc>
                  <a:txBody>
                    <a:bodyPr/>
                    <a:lstStyle/>
                    <a:p>
                      <a:pPr marL="92075" indent="0">
                        <a:spcAft>
                          <a:spcPts val="0"/>
                        </a:spcAft>
                      </a:pPr>
                      <a:r>
                        <a:rPr lang="el-GR" sz="1800" b="0" dirty="0">
                          <a:effectLst/>
                          <a:uFill>
                            <a:solidFill>
                              <a:srgbClr val="000000"/>
                            </a:solidFill>
                          </a:uFill>
                        </a:rPr>
                        <a:t>Έως 70%</a:t>
                      </a:r>
                      <a:endParaRPr lang="el-GR" sz="1800" b="0" dirty="0">
                        <a:solidFill>
                          <a:srgbClr val="000000"/>
                        </a:solidFill>
                        <a:effectLst/>
                        <a:uFill>
                          <a:solidFill>
                            <a:srgbClr val="000000"/>
                          </a:solidFill>
                        </a:uFill>
                        <a:latin typeface="Calibri"/>
                        <a:ea typeface="Calibri"/>
                      </a:endParaRPr>
                    </a:p>
                  </a:txBody>
                  <a:tcPr marL="9183" marR="9183" marT="9183" marB="9183" anchor="ctr"/>
                </a:tc>
                <a:extLst>
                  <a:ext uri="{0D108BD9-81ED-4DB2-BD59-A6C34878D82A}">
                    <a16:rowId xmlns="" xmlns:a16="http://schemas.microsoft.com/office/drawing/2014/main" val="10000"/>
                  </a:ext>
                </a:extLst>
              </a:tr>
              <a:tr h="904676">
                <a:tc>
                  <a:txBody>
                    <a:bodyPr/>
                    <a:lstStyle/>
                    <a:p>
                      <a:pPr>
                        <a:spcAft>
                          <a:spcPts val="0"/>
                        </a:spcAft>
                      </a:pPr>
                      <a:r>
                        <a:rPr lang="el-GR" sz="1800" dirty="0">
                          <a:effectLst/>
                          <a:uFill>
                            <a:solidFill>
                              <a:srgbClr val="000000"/>
                            </a:solidFill>
                          </a:uFill>
                        </a:rPr>
                        <a:t>Συντελεστής Δόμησης:</a:t>
                      </a:r>
                      <a:endParaRPr lang="el-GR" sz="1800" dirty="0">
                        <a:solidFill>
                          <a:srgbClr val="000000"/>
                        </a:solidFill>
                        <a:effectLst/>
                        <a:uFill>
                          <a:solidFill>
                            <a:srgbClr val="000000"/>
                          </a:solidFill>
                        </a:uFill>
                        <a:latin typeface="Calibri"/>
                        <a:ea typeface="Calibri"/>
                      </a:endParaRPr>
                    </a:p>
                  </a:txBody>
                  <a:tcPr marL="9183" marR="9183" marT="9183" marB="9183" anchor="ctr"/>
                </a:tc>
                <a:tc>
                  <a:txBody>
                    <a:bodyPr/>
                    <a:lstStyle/>
                    <a:p>
                      <a:pPr marL="342900" lvl="0" indent="-250825">
                        <a:spcAft>
                          <a:spcPts val="0"/>
                        </a:spcAft>
                        <a:buFont typeface="Symbol"/>
                        <a:buChar char=""/>
                      </a:pPr>
                      <a:r>
                        <a:rPr lang="el-GR" sz="1800" dirty="0">
                          <a:effectLst/>
                          <a:uFill>
                            <a:solidFill>
                              <a:srgbClr val="000000"/>
                            </a:solidFill>
                          </a:uFill>
                        </a:rPr>
                        <a:t>Έως 2,0  </a:t>
                      </a:r>
                      <a:r>
                        <a:rPr lang="el-GR" sz="1800" b="0" kern="1200" dirty="0">
                          <a:solidFill>
                            <a:schemeClr val="tx1"/>
                          </a:solidFill>
                          <a:effectLst/>
                          <a:uFill>
                            <a:solidFill>
                              <a:srgbClr val="000000"/>
                            </a:solidFill>
                          </a:uFill>
                          <a:latin typeface="+mn-lt"/>
                          <a:ea typeface="+mn-ea"/>
                          <a:cs typeface="+mn-cs"/>
                        </a:rPr>
                        <a:t>για βιομηχανίες,</a:t>
                      </a:r>
                    </a:p>
                    <a:p>
                      <a:pPr marL="342900" lvl="0" indent="-250825">
                        <a:spcAft>
                          <a:spcPts val="0"/>
                        </a:spcAft>
                        <a:buFont typeface="Symbol"/>
                        <a:buChar char=""/>
                      </a:pPr>
                      <a:r>
                        <a:rPr lang="el-GR" sz="1800" b="0" kern="1200" dirty="0">
                          <a:solidFill>
                            <a:schemeClr val="tx1"/>
                          </a:solidFill>
                          <a:effectLst/>
                          <a:uFill>
                            <a:solidFill>
                              <a:srgbClr val="000000"/>
                            </a:solidFill>
                          </a:uFill>
                          <a:latin typeface="+mn-lt"/>
                          <a:ea typeface="+mn-ea"/>
                          <a:cs typeface="+mn-cs"/>
                        </a:rPr>
                        <a:t>Έως 1,6 </a:t>
                      </a:r>
                      <a:r>
                        <a:rPr lang="el-GR" sz="1800" kern="1200" dirty="0">
                          <a:solidFill>
                            <a:schemeClr val="tx1"/>
                          </a:solidFill>
                          <a:effectLst/>
                          <a:uFill>
                            <a:solidFill>
                              <a:srgbClr val="000000"/>
                            </a:solidFill>
                          </a:uFill>
                          <a:latin typeface="+mn-lt"/>
                          <a:ea typeface="+mn-ea"/>
                          <a:cs typeface="+mn-cs"/>
                        </a:rPr>
                        <a:t>για τις χρήσεις εφοδιαστικής/</a:t>
                      </a:r>
                      <a:r>
                        <a:rPr lang="el-GR" sz="1800" kern="1200" dirty="0" err="1">
                          <a:solidFill>
                            <a:schemeClr val="tx1"/>
                          </a:solidFill>
                          <a:effectLst/>
                          <a:uFill>
                            <a:solidFill>
                              <a:srgbClr val="000000"/>
                            </a:solidFill>
                          </a:uFill>
                          <a:latin typeface="+mn-lt"/>
                          <a:ea typeface="+mn-ea"/>
                          <a:cs typeface="+mn-cs"/>
                        </a:rPr>
                        <a:t>logistics</a:t>
                      </a:r>
                      <a:endParaRPr lang="el-GR" sz="1800" kern="1200" dirty="0">
                        <a:solidFill>
                          <a:schemeClr val="tx1"/>
                        </a:solidFill>
                        <a:effectLst/>
                        <a:uFill>
                          <a:solidFill>
                            <a:srgbClr val="000000"/>
                          </a:solidFill>
                        </a:uFill>
                        <a:latin typeface="+mn-lt"/>
                        <a:ea typeface="+mn-ea"/>
                        <a:cs typeface="+mn-cs"/>
                      </a:endParaRPr>
                    </a:p>
                    <a:p>
                      <a:pPr marL="342900" lvl="0" indent="-250825">
                        <a:spcAft>
                          <a:spcPts val="0"/>
                        </a:spcAft>
                        <a:buFont typeface="Symbol"/>
                        <a:buChar char=""/>
                      </a:pPr>
                      <a:r>
                        <a:rPr lang="el-GR" sz="1800" kern="1200" dirty="0">
                          <a:solidFill>
                            <a:schemeClr val="tx1"/>
                          </a:solidFill>
                          <a:effectLst/>
                          <a:uFill>
                            <a:solidFill>
                              <a:srgbClr val="000000"/>
                            </a:solidFill>
                          </a:uFill>
                          <a:latin typeface="+mn-lt"/>
                          <a:ea typeface="+mn-ea"/>
                          <a:cs typeface="+mn-cs"/>
                        </a:rPr>
                        <a:t>Έως 1,2 </a:t>
                      </a:r>
                      <a:r>
                        <a:rPr lang="el-GR" sz="1800" b="0" kern="1200" dirty="0">
                          <a:solidFill>
                            <a:schemeClr val="tx1"/>
                          </a:solidFill>
                          <a:effectLst/>
                          <a:uFill>
                            <a:solidFill>
                              <a:srgbClr val="000000"/>
                            </a:solidFill>
                          </a:uFill>
                          <a:latin typeface="+mn-lt"/>
                          <a:ea typeface="+mn-ea"/>
                          <a:cs typeface="+mn-cs"/>
                        </a:rPr>
                        <a:t>για τις </a:t>
                      </a:r>
                      <a:r>
                        <a:rPr lang="el-GR" sz="1800" dirty="0">
                          <a:effectLst/>
                          <a:uFill>
                            <a:solidFill>
                              <a:srgbClr val="000000"/>
                            </a:solidFill>
                          </a:uFill>
                        </a:rPr>
                        <a:t>λοιπές χρήσεις</a:t>
                      </a:r>
                      <a:endParaRPr lang="el-GR" sz="1800" dirty="0">
                        <a:solidFill>
                          <a:srgbClr val="000000"/>
                        </a:solidFill>
                        <a:effectLst/>
                        <a:uFill>
                          <a:solidFill>
                            <a:srgbClr val="000000"/>
                          </a:solidFill>
                        </a:uFill>
                        <a:latin typeface="Calibri"/>
                        <a:ea typeface="Calibri"/>
                      </a:endParaRPr>
                    </a:p>
                  </a:txBody>
                  <a:tcPr marL="9183" marR="9183" marT="9183" marB="9183" anchor="ctr"/>
                </a:tc>
                <a:extLst>
                  <a:ext uri="{0D108BD9-81ED-4DB2-BD59-A6C34878D82A}">
                    <a16:rowId xmlns="" xmlns:a16="http://schemas.microsoft.com/office/drawing/2014/main" val="10001"/>
                  </a:ext>
                </a:extLst>
              </a:tr>
              <a:tr h="826044">
                <a:tc>
                  <a:txBody>
                    <a:bodyPr/>
                    <a:lstStyle/>
                    <a:p>
                      <a:pPr>
                        <a:spcAft>
                          <a:spcPts val="0"/>
                        </a:spcAft>
                      </a:pPr>
                      <a:r>
                        <a:rPr lang="el-GR" sz="1800" dirty="0">
                          <a:effectLst/>
                          <a:uFill>
                            <a:solidFill>
                              <a:srgbClr val="000000"/>
                            </a:solidFill>
                          </a:uFill>
                        </a:rPr>
                        <a:t>Αρτιότητα Οικοπέδων</a:t>
                      </a:r>
                      <a:endParaRPr lang="el-GR" sz="1800" dirty="0">
                        <a:solidFill>
                          <a:srgbClr val="000000"/>
                        </a:solidFill>
                        <a:effectLst/>
                        <a:uFill>
                          <a:solidFill>
                            <a:srgbClr val="000000"/>
                          </a:solidFill>
                        </a:uFill>
                        <a:latin typeface="Calibri"/>
                        <a:ea typeface="Calibri"/>
                      </a:endParaRPr>
                    </a:p>
                  </a:txBody>
                  <a:tcPr marL="9183" marR="9183" marT="9183" marB="9183" anchor="ctr"/>
                </a:tc>
                <a:tc>
                  <a:txBody>
                    <a:bodyPr/>
                    <a:lstStyle/>
                    <a:p>
                      <a:pPr marL="342900" lvl="0" indent="-250825">
                        <a:spcAft>
                          <a:spcPts val="0"/>
                        </a:spcAft>
                        <a:buFont typeface="Symbol"/>
                        <a:buChar char=""/>
                      </a:pPr>
                      <a:r>
                        <a:rPr lang="el-GR" sz="1800" dirty="0">
                          <a:effectLst/>
                          <a:uFill>
                            <a:solidFill>
                              <a:srgbClr val="000000"/>
                            </a:solidFill>
                          </a:uFill>
                        </a:rPr>
                        <a:t>1000</a:t>
                      </a:r>
                      <a:r>
                        <a:rPr lang="en-US" sz="1800" dirty="0">
                          <a:effectLst/>
                          <a:uFill>
                            <a:solidFill>
                              <a:srgbClr val="000000"/>
                            </a:solidFill>
                          </a:uFill>
                        </a:rPr>
                        <a:t> </a:t>
                      </a:r>
                      <a:r>
                        <a:rPr lang="el-GR" sz="1800" dirty="0">
                          <a:effectLst/>
                          <a:uFill>
                            <a:solidFill>
                              <a:srgbClr val="000000"/>
                            </a:solidFill>
                          </a:uFill>
                        </a:rPr>
                        <a:t>τμ κατ’ ελάχιστον για τα ΕΠ τύπου Α και τα ΕΠΕΤ υψηλής όχλησης</a:t>
                      </a:r>
                    </a:p>
                    <a:p>
                      <a:pPr marL="342900" lvl="0" indent="-250825">
                        <a:spcAft>
                          <a:spcPts val="0"/>
                        </a:spcAft>
                        <a:buFont typeface="Symbol"/>
                        <a:buChar char=""/>
                      </a:pPr>
                      <a:r>
                        <a:rPr lang="el-GR" sz="1800" dirty="0">
                          <a:effectLst/>
                          <a:uFill>
                            <a:solidFill>
                              <a:srgbClr val="000000"/>
                            </a:solidFill>
                          </a:uFill>
                        </a:rPr>
                        <a:t>500</a:t>
                      </a:r>
                      <a:r>
                        <a:rPr lang="en-US" sz="1800" dirty="0">
                          <a:effectLst/>
                          <a:uFill>
                            <a:solidFill>
                              <a:srgbClr val="000000"/>
                            </a:solidFill>
                          </a:uFill>
                        </a:rPr>
                        <a:t> </a:t>
                      </a:r>
                      <a:r>
                        <a:rPr lang="el-GR" sz="1800" dirty="0">
                          <a:effectLst/>
                          <a:uFill>
                            <a:solidFill>
                              <a:srgbClr val="000000"/>
                            </a:solidFill>
                          </a:uFill>
                        </a:rPr>
                        <a:t>τμ κατ’ ελάχιστον για τα ΕΠ τύπου Β και Γ και για τα ΕΠΕΤ μέσης και χαμηλής όχλησης</a:t>
                      </a:r>
                      <a:endParaRPr lang="el-GR" sz="1800" dirty="0">
                        <a:solidFill>
                          <a:srgbClr val="000000"/>
                        </a:solidFill>
                        <a:effectLst/>
                        <a:uFill>
                          <a:solidFill>
                            <a:srgbClr val="000000"/>
                          </a:solidFill>
                        </a:uFill>
                        <a:latin typeface="Calibri"/>
                        <a:ea typeface="Calibri"/>
                      </a:endParaRPr>
                    </a:p>
                  </a:txBody>
                  <a:tcPr marL="9183" marR="9183" marT="9183" marB="9183" anchor="ctr"/>
                </a:tc>
                <a:extLst>
                  <a:ext uri="{0D108BD9-81ED-4DB2-BD59-A6C34878D82A}">
                    <a16:rowId xmlns="" xmlns:a16="http://schemas.microsoft.com/office/drawing/2014/main" val="10002"/>
                  </a:ext>
                </a:extLst>
              </a:tr>
              <a:tr h="594730">
                <a:tc>
                  <a:txBody>
                    <a:bodyPr/>
                    <a:lstStyle/>
                    <a:p>
                      <a:pPr>
                        <a:spcAft>
                          <a:spcPts val="0"/>
                        </a:spcAft>
                      </a:pPr>
                      <a:r>
                        <a:rPr lang="el-GR" sz="1800" dirty="0">
                          <a:effectLst/>
                          <a:uFill>
                            <a:solidFill>
                              <a:srgbClr val="000000"/>
                            </a:solidFill>
                          </a:uFill>
                        </a:rPr>
                        <a:t>Οικοδομικές &amp; Ρυμοτομικές Γραμμές</a:t>
                      </a:r>
                      <a:endParaRPr lang="el-GR" sz="1800" dirty="0">
                        <a:solidFill>
                          <a:srgbClr val="000000"/>
                        </a:solidFill>
                        <a:effectLst/>
                        <a:uFill>
                          <a:solidFill>
                            <a:srgbClr val="000000"/>
                          </a:solidFill>
                        </a:uFill>
                        <a:latin typeface="Calibri"/>
                        <a:ea typeface="Calibri"/>
                      </a:endParaRPr>
                    </a:p>
                  </a:txBody>
                  <a:tcPr marL="9183" marR="9183" marT="9183" marB="9183" anchor="ctr"/>
                </a:tc>
                <a:tc>
                  <a:txBody>
                    <a:bodyPr/>
                    <a:lstStyle/>
                    <a:p>
                      <a:pPr marL="92075" indent="0">
                        <a:spcAft>
                          <a:spcPts val="0"/>
                        </a:spcAft>
                      </a:pPr>
                      <a:r>
                        <a:rPr lang="el-GR" sz="1800" dirty="0">
                          <a:effectLst/>
                          <a:uFill>
                            <a:solidFill>
                              <a:srgbClr val="000000"/>
                            </a:solidFill>
                          </a:uFill>
                        </a:rPr>
                        <a:t>Η απόσταση των οικοδομικών γραμμών από τις ρυμοτομικές γραμμές πρέπει να είναι </a:t>
                      </a:r>
                      <a:r>
                        <a:rPr lang="el-GR" sz="1800" u="sng" dirty="0">
                          <a:effectLst/>
                          <a:uFill>
                            <a:solidFill>
                              <a:srgbClr val="000000"/>
                            </a:solidFill>
                          </a:uFill>
                        </a:rPr>
                        <a:t>τουλάχιστον 5m</a:t>
                      </a:r>
                      <a:r>
                        <a:rPr lang="el-GR" sz="1800" dirty="0">
                          <a:effectLst/>
                          <a:uFill>
                            <a:solidFill>
                              <a:srgbClr val="000000"/>
                            </a:solidFill>
                          </a:uFill>
                        </a:rPr>
                        <a:t>.</a:t>
                      </a:r>
                      <a:endParaRPr lang="el-GR" sz="1800" dirty="0">
                        <a:solidFill>
                          <a:srgbClr val="000000"/>
                        </a:solidFill>
                        <a:effectLst/>
                        <a:uFill>
                          <a:solidFill>
                            <a:srgbClr val="000000"/>
                          </a:solidFill>
                        </a:uFill>
                        <a:latin typeface="Calibri"/>
                        <a:ea typeface="Calibri"/>
                      </a:endParaRPr>
                    </a:p>
                  </a:txBody>
                  <a:tcPr marL="9183" marR="9183" marT="9183" marB="9183" anchor="ctr"/>
                </a:tc>
                <a:extLst>
                  <a:ext uri="{0D108BD9-81ED-4DB2-BD59-A6C34878D82A}">
                    <a16:rowId xmlns="" xmlns:a16="http://schemas.microsoft.com/office/drawing/2014/main" val="10003"/>
                  </a:ext>
                </a:extLst>
              </a:tr>
              <a:tr h="1094648">
                <a:tc>
                  <a:txBody>
                    <a:bodyPr/>
                    <a:lstStyle/>
                    <a:p>
                      <a:pPr>
                        <a:spcAft>
                          <a:spcPts val="0"/>
                        </a:spcAft>
                      </a:pPr>
                      <a:r>
                        <a:rPr lang="el-GR" sz="1800">
                          <a:effectLst/>
                          <a:uFill>
                            <a:solidFill>
                              <a:srgbClr val="000000"/>
                            </a:solidFill>
                          </a:uFill>
                        </a:rPr>
                        <a:t>Ύψος Εγκαταστάσεων</a:t>
                      </a:r>
                      <a:endParaRPr lang="el-GR" sz="1800">
                        <a:solidFill>
                          <a:srgbClr val="000000"/>
                        </a:solidFill>
                        <a:effectLst/>
                        <a:uFill>
                          <a:solidFill>
                            <a:srgbClr val="000000"/>
                          </a:solidFill>
                        </a:uFill>
                        <a:latin typeface="Calibri"/>
                        <a:ea typeface="Calibri"/>
                      </a:endParaRPr>
                    </a:p>
                  </a:txBody>
                  <a:tcPr marL="9183" marR="9183" marT="9183" marB="9183" anchor="ctr"/>
                </a:tc>
                <a:tc>
                  <a:txBody>
                    <a:bodyPr/>
                    <a:lstStyle/>
                    <a:p>
                      <a:pPr marL="92075" indent="0">
                        <a:spcAft>
                          <a:spcPts val="0"/>
                        </a:spcAft>
                      </a:pPr>
                      <a:r>
                        <a:rPr lang="el-GR" sz="1800" u="sng" dirty="0">
                          <a:effectLst/>
                          <a:uFill>
                            <a:solidFill>
                              <a:srgbClr val="000000"/>
                            </a:solidFill>
                          </a:uFill>
                        </a:rPr>
                        <a:t>Δεν υπάρχει θεσμική πρόβλεψη </a:t>
                      </a:r>
                      <a:r>
                        <a:rPr lang="el-GR" sz="1800" dirty="0">
                          <a:effectLst/>
                          <a:uFill>
                            <a:solidFill>
                              <a:srgbClr val="000000"/>
                            </a:solidFill>
                          </a:uFill>
                        </a:rPr>
                        <a:t>όσον αφορά το μέγιστο επιτρεπόμενο ύψος εγκαταστάσεων εντός </a:t>
                      </a:r>
                      <a:r>
                        <a:rPr lang="el-GR" sz="1800" dirty="0" err="1">
                          <a:effectLst/>
                          <a:uFill>
                            <a:solidFill>
                              <a:srgbClr val="000000"/>
                            </a:solidFill>
                          </a:uFill>
                        </a:rPr>
                        <a:t>Ε.Π</a:t>
                      </a:r>
                      <a:r>
                        <a:rPr lang="el-GR" sz="1800" dirty="0">
                          <a:effectLst/>
                          <a:uFill>
                            <a:solidFill>
                              <a:srgbClr val="000000"/>
                            </a:solidFill>
                          </a:uFill>
                        </a:rPr>
                        <a:t>.</a:t>
                      </a:r>
                      <a:r>
                        <a:rPr lang="el-GR" sz="1800" u="sng" dirty="0">
                          <a:effectLst/>
                          <a:uFill>
                            <a:solidFill>
                              <a:srgbClr val="000000"/>
                            </a:solidFill>
                          </a:uFill>
                        </a:rPr>
                        <a:t> Ορίζεται κατά περίπτωση στον πολεοδομικό κανονισμό</a:t>
                      </a:r>
                      <a:r>
                        <a:rPr lang="el-GR" sz="1800" dirty="0">
                          <a:effectLst/>
                          <a:uFill>
                            <a:solidFill>
                              <a:srgbClr val="000000"/>
                            </a:solidFill>
                          </a:uFill>
                        </a:rPr>
                        <a:t>, ανάλογα με τις τοπικές συνθήκες και τις ανάγκες εγκατάστασης επιχειρήσεων που επικρατούν στην περιοχή του ΕΠ.</a:t>
                      </a:r>
                      <a:endParaRPr lang="el-GR" sz="1800" dirty="0">
                        <a:solidFill>
                          <a:srgbClr val="000000"/>
                        </a:solidFill>
                        <a:effectLst/>
                        <a:uFill>
                          <a:solidFill>
                            <a:srgbClr val="000000"/>
                          </a:solidFill>
                        </a:uFill>
                        <a:latin typeface="Calibri"/>
                        <a:ea typeface="Calibri"/>
                      </a:endParaRPr>
                    </a:p>
                  </a:txBody>
                  <a:tcPr marL="45916" marR="9183" marT="9183" marB="9183" anchor="ctr"/>
                </a:tc>
                <a:extLst>
                  <a:ext uri="{0D108BD9-81ED-4DB2-BD59-A6C34878D82A}">
                    <a16:rowId xmlns="" xmlns:a16="http://schemas.microsoft.com/office/drawing/2014/main" val="10004"/>
                  </a:ext>
                </a:extLst>
              </a:tr>
              <a:tr h="826044">
                <a:tc>
                  <a:txBody>
                    <a:bodyPr/>
                    <a:lstStyle/>
                    <a:p>
                      <a:pPr>
                        <a:spcAft>
                          <a:spcPts val="0"/>
                        </a:spcAft>
                      </a:pPr>
                      <a:r>
                        <a:rPr lang="el-GR" sz="1800">
                          <a:effectLst/>
                          <a:uFill>
                            <a:solidFill>
                              <a:srgbClr val="000000"/>
                            </a:solidFill>
                          </a:uFill>
                        </a:rPr>
                        <a:t>Τήρηση απόστασης δ</a:t>
                      </a:r>
                      <a:endParaRPr lang="el-GR" sz="1800">
                        <a:solidFill>
                          <a:srgbClr val="000000"/>
                        </a:solidFill>
                        <a:effectLst/>
                        <a:uFill>
                          <a:solidFill>
                            <a:srgbClr val="000000"/>
                          </a:solidFill>
                        </a:uFill>
                        <a:latin typeface="Calibri"/>
                        <a:ea typeface="Calibri"/>
                      </a:endParaRPr>
                    </a:p>
                  </a:txBody>
                  <a:tcPr marL="9183" marR="9183" marT="9183" marB="9183" anchor="ctr"/>
                </a:tc>
                <a:tc>
                  <a:txBody>
                    <a:bodyPr/>
                    <a:lstStyle/>
                    <a:p>
                      <a:pPr marL="92075" indent="0">
                        <a:spcAft>
                          <a:spcPts val="0"/>
                        </a:spcAft>
                      </a:pPr>
                      <a:r>
                        <a:rPr lang="el-GR" sz="1800" dirty="0">
                          <a:effectLst/>
                          <a:uFill>
                            <a:solidFill>
                              <a:srgbClr val="000000"/>
                            </a:solidFill>
                          </a:uFill>
                        </a:rPr>
                        <a:t>Για λόγους πυρασφαλείας επιβάλλεται</a:t>
                      </a:r>
                      <a:r>
                        <a:rPr lang="el-GR" sz="1800" u="sng" dirty="0">
                          <a:effectLst/>
                          <a:uFill>
                            <a:solidFill>
                              <a:srgbClr val="000000"/>
                            </a:solidFill>
                          </a:uFill>
                        </a:rPr>
                        <a:t> η τήρηση απόστασης δ </a:t>
                      </a:r>
                      <a:r>
                        <a:rPr lang="el-GR" sz="1800" dirty="0">
                          <a:effectLst/>
                          <a:uFill>
                            <a:solidFill>
                              <a:srgbClr val="000000"/>
                            </a:solidFill>
                          </a:uFill>
                        </a:rPr>
                        <a:t>από τα πλάγια και τα οπίσθια όρια των οικοπέδων, όπου δ ίσον 3 +0,1 του ύψους του κτιρίου, όπως ορίζεται στον </a:t>
                      </a:r>
                      <a:r>
                        <a:rPr lang="el-GR" sz="1800" dirty="0" err="1">
                          <a:effectLst/>
                          <a:uFill>
                            <a:solidFill>
                              <a:srgbClr val="000000"/>
                            </a:solidFill>
                          </a:uFill>
                        </a:rPr>
                        <a:t>Ν.Ο.Κ</a:t>
                      </a:r>
                      <a:r>
                        <a:rPr lang="el-GR" sz="1800" dirty="0">
                          <a:effectLst/>
                          <a:uFill>
                            <a:solidFill>
                              <a:srgbClr val="000000"/>
                            </a:solidFill>
                          </a:uFill>
                        </a:rPr>
                        <a:t>.</a:t>
                      </a:r>
                      <a:endParaRPr lang="el-GR" sz="1800" dirty="0">
                        <a:solidFill>
                          <a:srgbClr val="000000"/>
                        </a:solidFill>
                        <a:effectLst/>
                        <a:uFill>
                          <a:solidFill>
                            <a:srgbClr val="000000"/>
                          </a:solidFill>
                        </a:uFill>
                        <a:latin typeface="Calibri"/>
                        <a:ea typeface="Calibri"/>
                      </a:endParaRPr>
                    </a:p>
                  </a:txBody>
                  <a:tcPr marL="45916" marR="9183" marT="9183" marB="9183" anchor="ctr"/>
                </a:tc>
                <a:extLst>
                  <a:ext uri="{0D108BD9-81ED-4DB2-BD59-A6C34878D82A}">
                    <a16:rowId xmlns="" xmlns:a16="http://schemas.microsoft.com/office/drawing/2014/main" val="10005"/>
                  </a:ext>
                </a:extLst>
              </a:tr>
              <a:tr h="594730">
                <a:tc>
                  <a:txBody>
                    <a:bodyPr/>
                    <a:lstStyle/>
                    <a:p>
                      <a:pPr>
                        <a:spcAft>
                          <a:spcPts val="0"/>
                        </a:spcAft>
                      </a:pPr>
                      <a:r>
                        <a:rPr lang="el-GR" sz="1800">
                          <a:effectLst/>
                          <a:uFill>
                            <a:solidFill>
                              <a:srgbClr val="000000"/>
                            </a:solidFill>
                          </a:uFill>
                        </a:rPr>
                        <a:t>Απόσταση μεταξύ κτιρίων</a:t>
                      </a:r>
                      <a:endParaRPr lang="el-GR" sz="1800">
                        <a:solidFill>
                          <a:srgbClr val="000000"/>
                        </a:solidFill>
                        <a:effectLst/>
                        <a:uFill>
                          <a:solidFill>
                            <a:srgbClr val="000000"/>
                          </a:solidFill>
                        </a:uFill>
                        <a:latin typeface="Calibri"/>
                        <a:ea typeface="Calibri"/>
                      </a:endParaRPr>
                    </a:p>
                  </a:txBody>
                  <a:tcPr marL="9183" marR="9183" marT="9183" marB="9183" anchor="ctr"/>
                </a:tc>
                <a:tc>
                  <a:txBody>
                    <a:bodyPr/>
                    <a:lstStyle/>
                    <a:p>
                      <a:pPr marL="92075" indent="0">
                        <a:spcAft>
                          <a:spcPts val="0"/>
                        </a:spcAft>
                      </a:pPr>
                      <a:r>
                        <a:rPr lang="el-GR" sz="1800" dirty="0">
                          <a:effectLst/>
                          <a:uFill>
                            <a:solidFill>
                              <a:srgbClr val="000000"/>
                            </a:solidFill>
                          </a:uFill>
                        </a:rPr>
                        <a:t>Σε περίπτωση ανέγερσης περισσότερων του ενός κτιρίων στο οικόπεδο, </a:t>
                      </a:r>
                      <a:endParaRPr lang="en-US" sz="1800" dirty="0">
                        <a:effectLst/>
                        <a:uFill>
                          <a:solidFill>
                            <a:srgbClr val="000000"/>
                          </a:solidFill>
                        </a:uFill>
                      </a:endParaRPr>
                    </a:p>
                    <a:p>
                      <a:pPr marL="92075" indent="0">
                        <a:spcAft>
                          <a:spcPts val="0"/>
                        </a:spcAft>
                      </a:pPr>
                      <a:r>
                        <a:rPr lang="el-GR" sz="1800" dirty="0">
                          <a:effectLst/>
                          <a:uFill>
                            <a:solidFill>
                              <a:srgbClr val="000000"/>
                            </a:solidFill>
                          </a:uFill>
                        </a:rPr>
                        <a:t>η ελάχιστη απόσταση μεταξύ τους ορίζεται </a:t>
                      </a:r>
                      <a:r>
                        <a:rPr lang="el-GR" sz="1800" u="sng" dirty="0">
                          <a:effectLst/>
                          <a:uFill>
                            <a:solidFill>
                              <a:srgbClr val="000000"/>
                            </a:solidFill>
                          </a:uFill>
                        </a:rPr>
                        <a:t>κατά N.O.K</a:t>
                      </a:r>
                      <a:endParaRPr lang="el-GR" sz="1800" u="sng" dirty="0">
                        <a:solidFill>
                          <a:srgbClr val="000000"/>
                        </a:solidFill>
                        <a:effectLst/>
                        <a:uFill>
                          <a:solidFill>
                            <a:srgbClr val="000000"/>
                          </a:solidFill>
                        </a:uFill>
                        <a:latin typeface="Calibri"/>
                        <a:ea typeface="Calibri"/>
                      </a:endParaRPr>
                    </a:p>
                  </a:txBody>
                  <a:tcPr marL="45916" marR="9183" marT="9183" marB="9183" anchor="ctr"/>
                </a:tc>
                <a:extLst>
                  <a:ext uri="{0D108BD9-81ED-4DB2-BD59-A6C34878D82A}">
                    <a16:rowId xmlns="" xmlns:a16="http://schemas.microsoft.com/office/drawing/2014/main" val="10006"/>
                  </a:ext>
                </a:extLst>
              </a:tr>
            </a:tbl>
          </a:graphicData>
        </a:graphic>
      </p:graphicFrame>
      <p:pic>
        <p:nvPicPr>
          <p:cNvPr id="14"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19430" y="5"/>
            <a:ext cx="681405" cy="6857995"/>
          </a:xfrm>
          <a:prstGeom prst="rect">
            <a:avLst/>
          </a:prstGeom>
          <a:noFill/>
          <a:ln w="19050">
            <a:solidFill>
              <a:schemeClr val="tx1">
                <a:lumMod val="50000"/>
                <a:lumOff val="50000"/>
              </a:schemeClr>
            </a:solidFill>
          </a:ln>
        </p:spPr>
        <p:txBody>
          <a:bodyPr vert="vert270" wrap="square" rtlCol="0">
            <a:spAutoFit/>
          </a:bodyPr>
          <a:lstStyle>
            <a:defPPr>
              <a:defRPr lang="el-GR"/>
            </a:defPPr>
            <a:lvl1pPr>
              <a:defRPr sz="2400" b="1"/>
            </a:lvl1pPr>
          </a:lstStyle>
          <a:p>
            <a:pPr marL="90488">
              <a:lnSpc>
                <a:spcPct val="150000"/>
              </a:lnSpc>
            </a:pPr>
            <a:r>
              <a:rPr lang="el-GR" b="0" dirty="0"/>
              <a:t>Οργανωμένοι  Υποδοχείς  Επιχειρηματικότητας</a:t>
            </a:r>
          </a:p>
        </p:txBody>
      </p:sp>
      <p:sp>
        <p:nvSpPr>
          <p:cNvPr id="9" name="Τίτλος 1">
            <a:extLst>
              <a:ext uri="{FF2B5EF4-FFF2-40B4-BE49-F238E27FC236}">
                <a16:creationId xmlns="" xmlns:a16="http://schemas.microsoft.com/office/drawing/2014/main" id="{11CE1309-2DFC-4ABB-83C0-3A385FCFF8D0}"/>
              </a:ext>
            </a:extLst>
          </p:cNvPr>
          <p:cNvSpPr txBox="1">
            <a:spLocks/>
          </p:cNvSpPr>
          <p:nvPr/>
        </p:nvSpPr>
        <p:spPr>
          <a:xfrm>
            <a:off x="0" y="-3360"/>
            <a:ext cx="10028238" cy="757740"/>
          </a:xfrm>
          <a:prstGeom prst="rect">
            <a:avLst/>
          </a:prstGeom>
          <a:solidFill>
            <a:srgbClr val="5B9BD5">
              <a:lumMod val="40000"/>
              <a:lumOff val="60000"/>
            </a:srgbClr>
          </a:solidFill>
        </p:spPr>
        <p:txBody>
          <a:bodyPr vert="horz" lIns="91440" tIns="45720" rIns="91440" bIns="45720" rtlCol="0" anchor="ctr">
            <a:normAutofit/>
          </a:bodyPr>
          <a:lstStyle>
            <a:defPPr>
              <a:defRPr lang="el-GR"/>
            </a:defPPr>
            <a:lvl1pPr lvl="0" algn="ctr">
              <a:lnSpc>
                <a:spcPct val="100000"/>
              </a:lnSpc>
              <a:spcBef>
                <a:spcPts val="0"/>
              </a:spcBef>
              <a:buNone/>
              <a:defRPr sz="2800" b="1">
                <a:solidFill>
                  <a:prstClr val="black"/>
                </a:solidFill>
                <a:latin typeface="Calibri Light" panose="020F0302020204030204" pitchFamily="34" charset="0"/>
                <a:cs typeface="Calibri Light" panose="020F0302020204030204" pitchFamily="34" charset="0"/>
              </a:defRPr>
            </a:lvl1pPr>
          </a:lstStyle>
          <a:p>
            <a:r>
              <a:rPr lang="el-GR" sz="3200" dirty="0"/>
              <a:t>Επιχειρηματικά Πάρκα</a:t>
            </a:r>
            <a:r>
              <a:rPr lang="en-US" sz="3200" dirty="0"/>
              <a:t> </a:t>
            </a:r>
            <a:r>
              <a:rPr lang="el-GR" sz="3200" dirty="0"/>
              <a:t>(Ν.3982/2011)</a:t>
            </a:r>
          </a:p>
        </p:txBody>
      </p:sp>
    </p:spTree>
    <p:extLst>
      <p:ext uri="{BB962C8B-B14F-4D97-AF65-F5344CB8AC3E}">
        <p14:creationId xmlns:p14="http://schemas.microsoft.com/office/powerpoint/2010/main" val="3616705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920750" y="825274"/>
            <a:ext cx="10646410" cy="5842226"/>
          </a:xfrm>
        </p:spPr>
        <p:txBody>
          <a:bodyPr>
            <a:noAutofit/>
          </a:bodyPr>
          <a:lstStyle/>
          <a:p>
            <a:pPr marL="0" indent="0" algn="just">
              <a:buNone/>
            </a:pPr>
            <a:r>
              <a:rPr lang="el-GR" sz="2400" dirty="0"/>
              <a:t>Εν κατακλείδι:</a:t>
            </a:r>
          </a:p>
          <a:p>
            <a:pPr marL="0" indent="0" algn="just">
              <a:buNone/>
            </a:pPr>
            <a:r>
              <a:rPr lang="el-GR" sz="2400" b="1" dirty="0">
                <a:solidFill>
                  <a:schemeClr val="accent1"/>
                </a:solidFill>
              </a:rPr>
              <a:t>Το Επιχειρηματικό Πάρκο </a:t>
            </a:r>
            <a:r>
              <a:rPr lang="el-GR" sz="2400" dirty="0"/>
              <a:t>ως </a:t>
            </a:r>
            <a:r>
              <a:rPr lang="el-GR" sz="2400" b="1" dirty="0"/>
              <a:t>σύστημα υποδομών και διεργασιών διαχείρισης των στεγαστικών και λειτουργικών αναγκών των επιχειρήσεων</a:t>
            </a:r>
            <a:r>
              <a:rPr lang="el-GR" sz="2400" dirty="0"/>
              <a:t>, </a:t>
            </a:r>
          </a:p>
          <a:p>
            <a:pPr marL="0" indent="0" algn="just">
              <a:buNone/>
            </a:pPr>
            <a:r>
              <a:rPr lang="el-GR" sz="2400" u="sng" dirty="0"/>
              <a:t>συνιστά</a:t>
            </a:r>
            <a:r>
              <a:rPr lang="en-US" sz="2400" dirty="0"/>
              <a:t> </a:t>
            </a:r>
            <a:r>
              <a:rPr lang="el-GR" sz="2400" b="1" dirty="0">
                <a:solidFill>
                  <a:schemeClr val="accent1"/>
                </a:solidFill>
              </a:rPr>
              <a:t>Αναπτυξιακή &amp; Περιβαλλοντική υποδομή </a:t>
            </a:r>
            <a:r>
              <a:rPr lang="el-GR" sz="2400" dirty="0"/>
              <a:t>υψηλής αξίας και μείζονος προτεραιότητας για την:</a:t>
            </a:r>
            <a:endParaRPr lang="en-US" sz="2400" dirty="0"/>
          </a:p>
          <a:p>
            <a:pPr marL="0" indent="0" algn="just">
              <a:buNone/>
            </a:pPr>
            <a:endParaRPr lang="el-GR" sz="2400" dirty="0"/>
          </a:p>
          <a:p>
            <a:pPr marL="354013" indent="-354013" algn="just">
              <a:buFont typeface="Wingdings" pitchFamily="2" charset="2"/>
              <a:buChar char="Ø"/>
            </a:pPr>
            <a:r>
              <a:rPr lang="el-GR" sz="2400" b="1" dirty="0"/>
              <a:t>Ανταγωνιστικότητα των επιχειρήσεων </a:t>
            </a:r>
            <a:r>
              <a:rPr lang="el-GR" sz="2400" dirty="0"/>
              <a:t>και την εξασφάλιση των βασικών προϋποθέσεων για την ένταξη τους στους κανόνες των </a:t>
            </a:r>
            <a:r>
              <a:rPr lang="el-GR" sz="2400" b="1" dirty="0"/>
              <a:t>πράσινων προμηθειών και της κυκλικής οικονομίας</a:t>
            </a:r>
          </a:p>
          <a:p>
            <a:pPr marL="0" indent="0" algn="just">
              <a:buNone/>
            </a:pPr>
            <a:endParaRPr lang="el-GR" sz="2400" b="1" dirty="0"/>
          </a:p>
          <a:p>
            <a:pPr marL="354013" indent="-354013" algn="just">
              <a:buFont typeface="Wingdings" pitchFamily="2" charset="2"/>
              <a:buChar char="Ø"/>
            </a:pPr>
            <a:r>
              <a:rPr lang="el-GR" sz="2400" b="1" dirty="0"/>
              <a:t>Προστασία του περιβάλλοντος</a:t>
            </a:r>
          </a:p>
          <a:p>
            <a:pPr marL="0" indent="0" algn="just">
              <a:buNone/>
            </a:pPr>
            <a:endParaRPr lang="el-GR" sz="2400" dirty="0"/>
          </a:p>
          <a:p>
            <a:pPr marL="354013" indent="-354013" algn="just">
              <a:buFont typeface="Wingdings" pitchFamily="2" charset="2"/>
              <a:buChar char="Ø"/>
            </a:pPr>
            <a:r>
              <a:rPr lang="el-GR" sz="2400" dirty="0"/>
              <a:t>Ενίσχυση της </a:t>
            </a:r>
            <a:r>
              <a:rPr lang="el-GR" sz="2400" b="1" dirty="0"/>
              <a:t>κοινωνικής αποδοχής </a:t>
            </a:r>
            <a:r>
              <a:rPr lang="el-GR" sz="2400" dirty="0"/>
              <a:t>της επιχειρηματικότητας</a:t>
            </a:r>
          </a:p>
        </p:txBody>
      </p:sp>
      <p:pic>
        <p:nvPicPr>
          <p:cNvPr id="8"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19430" y="5"/>
            <a:ext cx="681405" cy="6857995"/>
          </a:xfrm>
          <a:prstGeom prst="rect">
            <a:avLst/>
          </a:prstGeom>
          <a:noFill/>
          <a:ln w="19050">
            <a:solidFill>
              <a:schemeClr val="tx1">
                <a:lumMod val="50000"/>
                <a:lumOff val="50000"/>
              </a:schemeClr>
            </a:solidFill>
          </a:ln>
        </p:spPr>
        <p:txBody>
          <a:bodyPr vert="vert270" wrap="square" rtlCol="0">
            <a:spAutoFit/>
          </a:bodyPr>
          <a:lstStyle>
            <a:defPPr>
              <a:defRPr lang="el-GR"/>
            </a:defPPr>
            <a:lvl1pPr>
              <a:defRPr sz="2400" b="1"/>
            </a:lvl1pPr>
          </a:lstStyle>
          <a:p>
            <a:pPr marL="90488">
              <a:lnSpc>
                <a:spcPct val="150000"/>
              </a:lnSpc>
            </a:pPr>
            <a:r>
              <a:rPr lang="el-GR" b="0" dirty="0"/>
              <a:t>Οργανωμένοι  Υποδοχείς  Επιχειρηματικότητας</a:t>
            </a:r>
          </a:p>
        </p:txBody>
      </p:sp>
      <p:sp>
        <p:nvSpPr>
          <p:cNvPr id="7" name="Τίτλος 1">
            <a:extLst>
              <a:ext uri="{FF2B5EF4-FFF2-40B4-BE49-F238E27FC236}">
                <a16:creationId xmlns="" xmlns:a16="http://schemas.microsoft.com/office/drawing/2014/main" id="{11CE1309-2DFC-4ABB-83C0-3A385FCFF8D0}"/>
              </a:ext>
            </a:extLst>
          </p:cNvPr>
          <p:cNvSpPr txBox="1">
            <a:spLocks/>
          </p:cNvSpPr>
          <p:nvPr/>
        </p:nvSpPr>
        <p:spPr>
          <a:xfrm>
            <a:off x="0" y="-3360"/>
            <a:ext cx="10028238" cy="757740"/>
          </a:xfrm>
          <a:prstGeom prst="rect">
            <a:avLst/>
          </a:prstGeom>
          <a:solidFill>
            <a:srgbClr val="5B9BD5">
              <a:lumMod val="40000"/>
              <a:lumOff val="60000"/>
            </a:srgbClr>
          </a:solidFill>
        </p:spPr>
        <p:txBody>
          <a:bodyPr vert="horz" lIns="91440" tIns="45720" rIns="91440" bIns="45720" rtlCol="0" anchor="ctr">
            <a:normAutofit/>
          </a:bodyPr>
          <a:lstStyle>
            <a:defPPr>
              <a:defRPr lang="el-GR"/>
            </a:defPPr>
            <a:lvl1pPr lvl="0" algn="ctr">
              <a:lnSpc>
                <a:spcPct val="100000"/>
              </a:lnSpc>
              <a:spcBef>
                <a:spcPts val="0"/>
              </a:spcBef>
              <a:buNone/>
              <a:defRPr sz="2800" b="1">
                <a:solidFill>
                  <a:prstClr val="black"/>
                </a:solidFill>
                <a:latin typeface="Calibri Light" panose="020F0302020204030204" pitchFamily="34" charset="0"/>
                <a:cs typeface="Calibri Light" panose="020F0302020204030204" pitchFamily="34" charset="0"/>
              </a:defRPr>
            </a:lvl1pPr>
          </a:lstStyle>
          <a:p>
            <a:r>
              <a:rPr lang="el-GR" sz="3200" dirty="0"/>
              <a:t>Επιχειρηματικά Πάρκα</a:t>
            </a:r>
            <a:r>
              <a:rPr lang="en-US" sz="3200" dirty="0"/>
              <a:t> </a:t>
            </a:r>
            <a:r>
              <a:rPr lang="el-GR" sz="3200" dirty="0"/>
              <a:t>(Ν.3982/2011)</a:t>
            </a:r>
          </a:p>
        </p:txBody>
      </p:sp>
    </p:spTree>
    <p:extLst>
      <p:ext uri="{BB962C8B-B14F-4D97-AF65-F5344CB8AC3E}">
        <p14:creationId xmlns:p14="http://schemas.microsoft.com/office/powerpoint/2010/main" val="1759809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 Θέση περιεχομένου"/>
          <p:cNvSpPr txBox="1">
            <a:spLocks/>
          </p:cNvSpPr>
          <p:nvPr/>
        </p:nvSpPr>
        <p:spPr>
          <a:xfrm>
            <a:off x="10" y="2926079"/>
            <a:ext cx="12191999" cy="3931936"/>
          </a:xfrm>
          <a:prstGeom prst="rect">
            <a:avLst/>
          </a:prstGeom>
          <a:gradFill flip="none" rotWithShape="1">
            <a:gsLst>
              <a:gs pos="0">
                <a:sysClr val="window" lastClr="FFFFFF">
                  <a:tint val="93000"/>
                  <a:satMod val="150000"/>
                  <a:shade val="98000"/>
                  <a:lumMod val="102000"/>
                </a:sysClr>
              </a:gs>
              <a:gs pos="50000">
                <a:sysClr val="window" lastClr="FFFFFF">
                  <a:tint val="98000"/>
                  <a:satMod val="130000"/>
                  <a:shade val="90000"/>
                  <a:lumMod val="103000"/>
                </a:sysClr>
              </a:gs>
              <a:gs pos="100000">
                <a:sysClr val="window" lastClr="FFFFFF">
                  <a:shade val="63000"/>
                  <a:satMod val="120000"/>
                </a:sysClr>
              </a:gs>
            </a:gsLst>
            <a:lin ang="16200000" scaled="1"/>
            <a:tileRect/>
          </a:gradFill>
          <a:ln>
            <a:noFill/>
          </a:ln>
          <a:effectLst/>
        </p:spPr>
        <p:txBody>
          <a:bodyPr anchor="ctr"/>
          <a:lstStyle>
            <a:lvl1pPr marL="342900" indent="-342900" algn="l" rtl="0" eaLnBrk="0" fontAlgn="base" hangingPunct="0">
              <a:spcBef>
                <a:spcPct val="20000"/>
              </a:spcBef>
              <a:spcAft>
                <a:spcPct val="0"/>
              </a:spcAft>
              <a:buFont typeface="Arial" charset="0"/>
              <a:buChar char="•"/>
              <a:defRPr sz="3200" kern="1200">
                <a:solidFill>
                  <a:schemeClr val="tx1"/>
                </a:solidFill>
                <a:latin typeface="+mj-lt"/>
                <a:ea typeface="+mj-ea"/>
                <a:cs typeface="+mj-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j-lt"/>
                <a:ea typeface="+mj-ea"/>
                <a:cs typeface="+mj-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j-lt"/>
                <a:ea typeface="+mj-ea"/>
                <a:cs typeface="+mj-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j-ea"/>
                <a:cs typeface="+mj-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j-ea"/>
                <a:cs typeface="+mj-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9pPr>
          </a:lstStyle>
          <a:p>
            <a:pPr marL="0" marR="0" lvl="0" indent="0" algn="ctr" defTabSz="914400" rtl="0" eaLnBrk="0" fontAlgn="base" latinLnBrk="0" hangingPunct="0">
              <a:lnSpc>
                <a:spcPct val="110000"/>
              </a:lnSpc>
              <a:spcBef>
                <a:spcPts val="600"/>
              </a:spcBef>
              <a:spcAft>
                <a:spcPts val="600"/>
              </a:spcAft>
              <a:buClrTx/>
              <a:buSzTx/>
              <a:buFont typeface="Arial" charset="0"/>
              <a:buNone/>
              <a:tabLst/>
              <a:defRPr/>
            </a:pPr>
            <a:r>
              <a:rPr kumimoji="0" lang="el-GR" altLang="el-GR" sz="3200" b="0" i="0" u="none" strike="noStrike" kern="1200" cap="none" spc="0" normalizeH="0" baseline="0" noProof="0" dirty="0">
                <a:ln>
                  <a:noFill/>
                </a:ln>
                <a:solidFill>
                  <a:prstClr val="black"/>
                </a:solidFill>
                <a:effectLst/>
                <a:uLnTx/>
                <a:uFillTx/>
                <a:latin typeface="Calibri Light" panose="020F0302020204030204"/>
                <a:ea typeface="+mj-ea"/>
                <a:cs typeface="+mj-cs"/>
              </a:rPr>
              <a:t>Από το </a:t>
            </a:r>
            <a:r>
              <a:rPr kumimoji="0" lang="el-GR" altLang="el-GR" sz="3200" b="1" i="0" u="none" strike="noStrike" kern="1200" cap="none" spc="0" normalizeH="0" baseline="0" noProof="0" dirty="0">
                <a:ln>
                  <a:noFill/>
                </a:ln>
                <a:solidFill>
                  <a:prstClr val="black"/>
                </a:solidFill>
                <a:effectLst/>
                <a:uLnTx/>
                <a:uFillTx/>
                <a:latin typeface="Calibri Light" panose="020F0302020204030204"/>
                <a:ea typeface="+mj-ea"/>
                <a:cs typeface="+mj-cs"/>
              </a:rPr>
              <a:t>χωροταξικό και περιβαλλοντικό χάος</a:t>
            </a:r>
            <a:r>
              <a:rPr kumimoji="0" lang="el-GR" altLang="el-GR" sz="3200" b="0" i="0" u="none" strike="noStrike" kern="1200" cap="none" spc="0" normalizeH="0" baseline="0" noProof="0" dirty="0">
                <a:ln>
                  <a:noFill/>
                </a:ln>
                <a:solidFill>
                  <a:prstClr val="black"/>
                </a:solidFill>
                <a:effectLst/>
                <a:uLnTx/>
                <a:uFillTx/>
                <a:latin typeface="Calibri Light" panose="020F0302020204030204"/>
                <a:ea typeface="+mj-ea"/>
                <a:cs typeface="+mj-cs"/>
              </a:rPr>
              <a:t>,  </a:t>
            </a:r>
          </a:p>
          <a:p>
            <a:pPr marL="0" marR="0" lvl="0" indent="0" algn="ctr" defTabSz="914400" rtl="0" eaLnBrk="0" fontAlgn="base" latinLnBrk="0" hangingPunct="0">
              <a:lnSpc>
                <a:spcPct val="110000"/>
              </a:lnSpc>
              <a:spcBef>
                <a:spcPts val="600"/>
              </a:spcBef>
              <a:spcAft>
                <a:spcPts val="600"/>
              </a:spcAft>
              <a:buClrTx/>
              <a:buSzTx/>
              <a:buFont typeface="Arial" charset="0"/>
              <a:buNone/>
              <a:tabLst/>
              <a:defRPr/>
            </a:pPr>
            <a:r>
              <a:rPr kumimoji="0" lang="el-GR" altLang="el-GR" sz="3200" b="0" i="0" u="none" strike="noStrike" kern="1200" cap="none" spc="0" normalizeH="0" baseline="0" noProof="0" dirty="0">
                <a:ln>
                  <a:noFill/>
                </a:ln>
                <a:solidFill>
                  <a:prstClr val="black"/>
                </a:solidFill>
                <a:effectLst/>
                <a:uLnTx/>
                <a:uFillTx/>
                <a:latin typeface="Calibri Light" panose="020F0302020204030204"/>
                <a:ea typeface="+mj-ea"/>
                <a:cs typeface="+mj-cs"/>
              </a:rPr>
              <a:t>στην πολεοδομική οργάνωση, </a:t>
            </a:r>
          </a:p>
          <a:p>
            <a:pPr marL="0" marR="0" lvl="0" indent="0" algn="ctr" defTabSz="914400" rtl="0" eaLnBrk="0" fontAlgn="base" latinLnBrk="0" hangingPunct="0">
              <a:lnSpc>
                <a:spcPct val="110000"/>
              </a:lnSpc>
              <a:spcBef>
                <a:spcPts val="600"/>
              </a:spcBef>
              <a:spcAft>
                <a:spcPts val="600"/>
              </a:spcAft>
              <a:buClrTx/>
              <a:buSzTx/>
              <a:buFont typeface="Arial" charset="0"/>
              <a:buNone/>
              <a:tabLst/>
              <a:defRPr/>
            </a:pPr>
            <a:r>
              <a:rPr kumimoji="0" lang="el-GR" altLang="el-GR" sz="3200" b="0" i="0" u="none" strike="noStrike" kern="1200" cap="none" spc="0" normalizeH="0" baseline="0" noProof="0" dirty="0">
                <a:ln>
                  <a:noFill/>
                </a:ln>
                <a:solidFill>
                  <a:prstClr val="black"/>
                </a:solidFill>
                <a:effectLst/>
                <a:uLnTx/>
                <a:uFillTx/>
                <a:latin typeface="Calibri Light" panose="020F0302020204030204"/>
                <a:ea typeface="+mj-ea"/>
                <a:cs typeface="+mj-cs"/>
              </a:rPr>
              <a:t>στη </a:t>
            </a:r>
            <a:r>
              <a:rPr kumimoji="0" lang="el-GR" altLang="el-GR" sz="3200" b="1" i="0" u="none" strike="noStrike" kern="1200" cap="none" spc="0" normalizeH="0" baseline="0" noProof="0" dirty="0">
                <a:ln>
                  <a:noFill/>
                </a:ln>
                <a:solidFill>
                  <a:prstClr val="black"/>
                </a:solidFill>
                <a:effectLst/>
                <a:uLnTx/>
                <a:uFillTx/>
                <a:latin typeface="Calibri Light" panose="020F0302020204030204"/>
                <a:ea typeface="+mj-ea"/>
                <a:cs typeface="+mj-cs"/>
              </a:rPr>
              <a:t>βιώσιμη και αειφόρο ανάπτυξη </a:t>
            </a:r>
            <a:r>
              <a:rPr kumimoji="0" lang="el-GR" altLang="el-GR" sz="3200" b="0" i="0" u="none" strike="noStrike" kern="1200" cap="none" spc="0" normalizeH="0" baseline="0" noProof="0" dirty="0">
                <a:ln>
                  <a:noFill/>
                </a:ln>
                <a:solidFill>
                  <a:prstClr val="black"/>
                </a:solidFill>
                <a:effectLst/>
                <a:uLnTx/>
                <a:uFillTx/>
                <a:latin typeface="Calibri Light" panose="020F0302020204030204"/>
                <a:ea typeface="+mj-ea"/>
                <a:cs typeface="+mj-cs"/>
              </a:rPr>
              <a:t>της περιοχής</a:t>
            </a:r>
            <a:endParaRPr kumimoji="0" lang="el-G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0" fontAlgn="base" latinLnBrk="0" hangingPunct="0">
              <a:lnSpc>
                <a:spcPct val="110000"/>
              </a:lnSpc>
              <a:spcBef>
                <a:spcPts val="600"/>
              </a:spcBef>
              <a:spcAft>
                <a:spcPts val="600"/>
              </a:spcAft>
              <a:buClrTx/>
              <a:buSzTx/>
              <a:buFont typeface="Arial" charset="0"/>
              <a:buNone/>
              <a:tabLst/>
              <a:defRPr/>
            </a:pPr>
            <a:endPar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0" fontAlgn="base" latinLnBrk="0" hangingPunct="0">
              <a:lnSpc>
                <a:spcPct val="110000"/>
              </a:lnSpc>
              <a:spcBef>
                <a:spcPts val="600"/>
              </a:spcBef>
              <a:spcAft>
                <a:spcPts val="600"/>
              </a:spcAft>
              <a:buClrTx/>
              <a:buSzTx/>
              <a:buFont typeface="Arial" charset="0"/>
              <a:buNone/>
              <a:tabLst/>
              <a:defRPr/>
            </a:pPr>
            <a:endParaRPr kumimoji="0" lang="el-GR"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Τίτλος 1">
            <a:extLst>
              <a:ext uri="{FF2B5EF4-FFF2-40B4-BE49-F238E27FC236}">
                <a16:creationId xmlns="" xmlns:a16="http://schemas.microsoft.com/office/drawing/2014/main" id="{11CE1309-2DFC-4ABB-83C0-3A385FCFF8D0}"/>
              </a:ext>
            </a:extLst>
          </p:cNvPr>
          <p:cNvSpPr txBox="1">
            <a:spLocks/>
          </p:cNvSpPr>
          <p:nvPr/>
        </p:nvSpPr>
        <p:spPr>
          <a:xfrm>
            <a:off x="0" y="1776094"/>
            <a:ext cx="12192000" cy="1149985"/>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Bef>
                <a:spcPts val="600"/>
              </a:spcBef>
              <a:spcAft>
                <a:spcPts val="600"/>
              </a:spcAft>
              <a:defRPr/>
            </a:pPr>
            <a:r>
              <a:rPr lang="el-GR" sz="3600" b="1" dirty="0">
                <a:solidFill>
                  <a:prstClr val="black"/>
                </a:solidFill>
                <a:latin typeface="Calibri Light" panose="020F0302020204030204" pitchFamily="34" charset="0"/>
                <a:cs typeface="Calibri Light" panose="020F0302020204030204" pitchFamily="34" charset="0"/>
              </a:rPr>
              <a:t>Η  ΜΕΓΑΛΗ  ΠΡΩΤΟΒΟΥΛΙΑ ΤΗΣ  ΠΕΡΙΦΕΡΕΙΑΣ  ΔΥΤΙΚΗΣ  ΕΛΛΑΔΑΣ</a:t>
            </a:r>
          </a:p>
        </p:txBody>
      </p:sp>
      <p:pic>
        <p:nvPicPr>
          <p:cNvPr id="7"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9517388" y="0"/>
            <a:ext cx="2608119" cy="155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259" y="5760734"/>
            <a:ext cx="2125772" cy="88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251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10720BA3-125D-4F25-A03C-081C2AAFD20A}"/>
              </a:ext>
            </a:extLst>
          </p:cNvPr>
          <p:cNvSpPr txBox="1"/>
          <p:nvPr/>
        </p:nvSpPr>
        <p:spPr>
          <a:xfrm>
            <a:off x="-165150" y="-2"/>
            <a:ext cx="738664" cy="6858002"/>
          </a:xfrm>
          <a:prstGeom prst="rect">
            <a:avLst/>
          </a:prstGeom>
          <a:noFill/>
          <a:ln w="19050">
            <a:solidFill>
              <a:schemeClr val="tx1">
                <a:lumMod val="50000"/>
                <a:lumOff val="50000"/>
              </a:schemeClr>
            </a:solidFill>
          </a:ln>
        </p:spPr>
        <p:txBody>
          <a:bodyPr vert="vert270" wrap="square" rtlCol="0">
            <a:spAutoFit/>
          </a:bodyPr>
          <a:lstStyle/>
          <a:p>
            <a:pPr>
              <a:lnSpc>
                <a:spcPct val="150000"/>
              </a:lnSpc>
            </a:pPr>
            <a:r>
              <a:rPr lang="el-GR" sz="2400" b="1" dirty="0"/>
              <a:t>  </a:t>
            </a:r>
            <a:r>
              <a:rPr lang="el-GR" sz="2400" dirty="0"/>
              <a:t>Σχέδιο Δράσης Περιφέρειας Δυτικής Ελλάδας</a:t>
            </a:r>
          </a:p>
        </p:txBody>
      </p:sp>
      <p:sp>
        <p:nvSpPr>
          <p:cNvPr id="2" name="Τίτλος 1"/>
          <p:cNvSpPr>
            <a:spLocks noGrp="1"/>
          </p:cNvSpPr>
          <p:nvPr>
            <p:ph type="title"/>
          </p:nvPr>
        </p:nvSpPr>
        <p:spPr>
          <a:xfrm>
            <a:off x="4" y="0"/>
            <a:ext cx="10028234" cy="754064"/>
          </a:xfrm>
          <a:solidFill>
            <a:schemeClr val="accent5">
              <a:lumMod val="40000"/>
              <a:lumOff val="60000"/>
            </a:schemeClr>
          </a:solidFill>
          <a:ln>
            <a:noFill/>
          </a:ln>
        </p:spPr>
        <p:txBody>
          <a:bodyPr vert="horz" wrap="square" lIns="91440" tIns="45720" rIns="91440" bIns="45720" numCol="1" rtlCol="0" anchor="ctr" anchorCtr="0" compatLnSpc="1">
            <a:prstTxWarp prst="textNoShape">
              <a:avLst/>
            </a:prstTxWarp>
            <a:normAutofit/>
          </a:bodyPr>
          <a:lstStyle/>
          <a:p>
            <a:pPr marL="182563" indent="358775" algn="ctr"/>
            <a:r>
              <a:rPr lang="el-GR" sz="3200" b="1" dirty="0">
                <a:latin typeface="Calibri Light" panose="020F0302020204030204" pitchFamily="34" charset="0"/>
                <a:cs typeface="Calibri Light" panose="020F0302020204030204" pitchFamily="34" charset="0"/>
              </a:rPr>
              <a:t>Η Περιφέρεια Δυτικής Ελλάδας ανοίγει τον δρόμο…</a:t>
            </a:r>
          </a:p>
        </p:txBody>
      </p:sp>
      <p:sp>
        <p:nvSpPr>
          <p:cNvPr id="3" name="Θέση περιεχομένου 2"/>
          <p:cNvSpPr>
            <a:spLocks noGrp="1"/>
          </p:cNvSpPr>
          <p:nvPr>
            <p:ph idx="1"/>
          </p:nvPr>
        </p:nvSpPr>
        <p:spPr>
          <a:xfrm>
            <a:off x="1056959" y="1063385"/>
            <a:ext cx="10181589" cy="5231076"/>
          </a:xfrm>
        </p:spPr>
        <p:txBody>
          <a:bodyPr>
            <a:noAutofit/>
          </a:bodyPr>
          <a:lstStyle/>
          <a:p>
            <a:pPr marL="0" indent="0" algn="just">
              <a:lnSpc>
                <a:spcPts val="2000"/>
              </a:lnSpc>
              <a:spcBef>
                <a:spcPts val="600"/>
              </a:spcBef>
              <a:spcAft>
                <a:spcPts val="600"/>
              </a:spcAft>
              <a:buNone/>
            </a:pPr>
            <a:r>
              <a:rPr lang="el-GR" sz="2000" u="sng" dirty="0">
                <a:solidFill>
                  <a:srgbClr val="000000"/>
                </a:solidFill>
                <a:effectLst/>
                <a:uFill>
                  <a:solidFill>
                    <a:srgbClr val="000000"/>
                  </a:solidFill>
                </a:uFill>
                <a:latin typeface="Calibri" panose="020F0502020204030204" pitchFamily="34" charset="0"/>
                <a:ea typeface="Arial Unicode MS"/>
                <a:cs typeface="Calibri" panose="020F0502020204030204" pitchFamily="34" charset="0"/>
              </a:rPr>
              <a:t>Με τη </a:t>
            </a:r>
            <a:r>
              <a:rPr lang="el-GR" sz="2000" u="sng" dirty="0">
                <a:effectLst/>
                <a:uFill>
                  <a:solidFill>
                    <a:srgbClr val="000000"/>
                  </a:solidFill>
                </a:uFill>
                <a:latin typeface="Calibri" panose="020F0502020204030204" pitchFamily="34" charset="0"/>
                <a:ea typeface="Arial Unicode MS"/>
                <a:cs typeface="Calibri" panose="020F0502020204030204" pitchFamily="34" charset="0"/>
              </a:rPr>
              <a:t>μελέτη</a:t>
            </a:r>
            <a:r>
              <a:rPr lang="el-GR" sz="2000" u="sng" dirty="0">
                <a:solidFill>
                  <a:srgbClr val="000000"/>
                </a:solidFill>
                <a:effectLst/>
                <a:uFill>
                  <a:solidFill>
                    <a:srgbClr val="000000"/>
                  </a:solidFill>
                </a:uFill>
                <a:latin typeface="Calibri" panose="020F0502020204030204" pitchFamily="34" charset="0"/>
                <a:ea typeface="Arial Unicode MS"/>
                <a:cs typeface="Calibri" panose="020F0502020204030204" pitchFamily="34" charset="0"/>
              </a:rPr>
              <a:t> που παρουσιάζεται, η ΠΔΕ:</a:t>
            </a:r>
          </a:p>
          <a:p>
            <a:pPr lvl="1" algn="just">
              <a:lnSpc>
                <a:spcPts val="2000"/>
              </a:lnSpc>
              <a:spcBef>
                <a:spcPts val="600"/>
              </a:spcBef>
              <a:spcAft>
                <a:spcPts val="600"/>
              </a:spcAft>
              <a:buFont typeface="Wingdings" panose="05000000000000000000" pitchFamily="2" charset="2"/>
              <a:buChar char="ü"/>
            </a:pPr>
            <a:r>
              <a:rPr lang="el-GR" sz="2000" b="1" dirty="0">
                <a:effectLst/>
                <a:uFill>
                  <a:solidFill>
                    <a:srgbClr val="000000"/>
                  </a:solidFill>
                </a:uFill>
                <a:latin typeface="Calibri" panose="020F0502020204030204" pitchFamily="34" charset="0"/>
                <a:ea typeface="Arial Unicode MS"/>
                <a:cs typeface="Calibri" panose="020F0502020204030204" pitchFamily="34" charset="0"/>
              </a:rPr>
              <a:t>υπερβαίνει</a:t>
            </a:r>
            <a:r>
              <a:rPr lang="el-GR" sz="2000" dirty="0">
                <a:effectLst/>
                <a:uFill>
                  <a:solidFill>
                    <a:srgbClr val="000000"/>
                  </a:solidFill>
                </a:uFill>
                <a:latin typeface="Calibri" panose="020F0502020204030204" pitchFamily="34" charset="0"/>
                <a:ea typeface="Arial Unicode MS"/>
                <a:cs typeface="Calibri" panose="020F0502020204030204" pitchFamily="34" charset="0"/>
              </a:rPr>
              <a:t> τις στρατηγικ</a:t>
            </a:r>
            <a:r>
              <a:rPr lang="el-GR" sz="2000" dirty="0">
                <a:uFill>
                  <a:solidFill>
                    <a:srgbClr val="000000"/>
                  </a:solidFill>
                </a:uFill>
                <a:latin typeface="Calibri" panose="020F0502020204030204" pitchFamily="34" charset="0"/>
                <a:ea typeface="Arial Unicode MS"/>
                <a:cs typeface="Calibri" panose="020F0502020204030204" pitchFamily="34" charset="0"/>
              </a:rPr>
              <a:t>ές αδυναμίες</a:t>
            </a:r>
            <a:r>
              <a:rPr lang="el-GR" sz="2000" dirty="0">
                <a:effectLst/>
                <a:uFill>
                  <a:solidFill>
                    <a:srgbClr val="000000"/>
                  </a:solidFill>
                </a:uFill>
                <a:latin typeface="Calibri" panose="020F0502020204030204" pitchFamily="34" charset="0"/>
                <a:ea typeface="Arial Unicode MS"/>
                <a:cs typeface="Calibri" panose="020F0502020204030204" pitchFamily="34" charset="0"/>
              </a:rPr>
              <a:t> της εθνικής εποπτείας και έλλειψης προγραμματισμού</a:t>
            </a:r>
          </a:p>
          <a:p>
            <a:pPr lvl="1" algn="just">
              <a:lnSpc>
                <a:spcPts val="2000"/>
              </a:lnSpc>
              <a:spcBef>
                <a:spcPts val="600"/>
              </a:spcBef>
              <a:spcAft>
                <a:spcPts val="600"/>
              </a:spcAft>
              <a:buFont typeface="Wingdings" panose="05000000000000000000" pitchFamily="2" charset="2"/>
              <a:buChar char="ü"/>
            </a:pPr>
            <a:r>
              <a:rPr lang="el-GR" sz="2000" b="1" dirty="0">
                <a:effectLst/>
                <a:uFill>
                  <a:solidFill>
                    <a:srgbClr val="000000"/>
                  </a:solidFill>
                </a:uFill>
                <a:latin typeface="Calibri" panose="020F0502020204030204" pitchFamily="34" charset="0"/>
                <a:ea typeface="Arial Unicode MS"/>
                <a:cs typeface="Calibri" panose="020F0502020204030204" pitchFamily="34" charset="0"/>
              </a:rPr>
              <a:t>εμβαθύνει, </a:t>
            </a:r>
            <a:r>
              <a:rPr lang="el-GR" sz="2000" dirty="0">
                <a:effectLst/>
                <a:uFill>
                  <a:solidFill>
                    <a:srgbClr val="000000"/>
                  </a:solidFill>
                </a:uFill>
                <a:latin typeface="Calibri" panose="020F0502020204030204" pitchFamily="34" charset="0"/>
                <a:ea typeface="Arial Unicode MS"/>
                <a:cs typeface="Calibri" panose="020F0502020204030204" pitchFamily="34" charset="0"/>
              </a:rPr>
              <a:t>με κάθε αναγκαία λεπτομέρεια, στην αναζήτηση και εκπόνηση του δικού της χωροταξικού – αναπτυξιακού δρόμου, για την επιχειρηματικότητα και την απασχόληση. </a:t>
            </a:r>
          </a:p>
          <a:p>
            <a:pPr marL="0" indent="0" algn="just">
              <a:lnSpc>
                <a:spcPts val="2000"/>
              </a:lnSpc>
              <a:spcBef>
                <a:spcPts val="600"/>
              </a:spcBef>
              <a:spcAft>
                <a:spcPts val="600"/>
              </a:spcAft>
              <a:buNone/>
            </a:pPr>
            <a:endParaRPr lang="el-GR" sz="2000" dirty="0">
              <a:solidFill>
                <a:srgbClr val="000000"/>
              </a:solidFill>
              <a:effectLst/>
              <a:uFill>
                <a:solidFill>
                  <a:srgbClr val="000000"/>
                </a:solidFill>
              </a:uFill>
              <a:latin typeface="Calibri" panose="020F0502020204030204" pitchFamily="34" charset="0"/>
              <a:ea typeface="Arial Unicode MS"/>
              <a:cs typeface="Calibri" panose="020F0502020204030204" pitchFamily="34" charset="0"/>
            </a:endParaRPr>
          </a:p>
          <a:p>
            <a:pPr marL="0" indent="0" algn="just">
              <a:lnSpc>
                <a:spcPts val="2000"/>
              </a:lnSpc>
              <a:spcBef>
                <a:spcPts val="600"/>
              </a:spcBef>
              <a:spcAft>
                <a:spcPts val="600"/>
              </a:spcAft>
              <a:buNone/>
            </a:pPr>
            <a:r>
              <a:rPr lang="el-GR" sz="2000" b="1" dirty="0">
                <a:solidFill>
                  <a:srgbClr val="000000"/>
                </a:solidFill>
                <a:effectLst/>
                <a:uFill>
                  <a:solidFill>
                    <a:srgbClr val="000000"/>
                  </a:solidFill>
                </a:uFill>
                <a:latin typeface="Calibri" panose="020F0502020204030204" pitchFamily="34" charset="0"/>
                <a:ea typeface="Arial Unicode MS"/>
                <a:cs typeface="Calibri" panose="020F0502020204030204" pitchFamily="34" charset="0"/>
              </a:rPr>
              <a:t>Σύμφωνα με τις κατευθύνσεις του Περιφερειάρχη κ. Νεκτάριου Φαρμάκη:</a:t>
            </a:r>
          </a:p>
          <a:p>
            <a:pPr algn="just">
              <a:lnSpc>
                <a:spcPts val="2000"/>
              </a:lnSpc>
              <a:spcBef>
                <a:spcPts val="600"/>
              </a:spcBef>
              <a:spcAft>
                <a:spcPts val="600"/>
              </a:spcAft>
            </a:pPr>
            <a:r>
              <a:rPr lang="el-GR" sz="2000" b="1" dirty="0">
                <a:uFill>
                  <a:solidFill>
                    <a:srgbClr val="000000"/>
                  </a:solidFill>
                </a:uFill>
                <a:latin typeface="Calibri" panose="020F0502020204030204" pitchFamily="34" charset="0"/>
                <a:ea typeface="Arial Unicode MS"/>
                <a:cs typeface="Calibri" panose="020F0502020204030204" pitchFamily="34" charset="0"/>
              </a:rPr>
              <a:t>Διερευνήθηκαν οι περιοχές</a:t>
            </a:r>
            <a:r>
              <a:rPr lang="el-GR" sz="2000" dirty="0">
                <a:uFill>
                  <a:solidFill>
                    <a:srgbClr val="000000"/>
                  </a:solidFill>
                </a:uFill>
                <a:latin typeface="Calibri" panose="020F0502020204030204" pitchFamily="34" charset="0"/>
                <a:ea typeface="Arial Unicode MS"/>
                <a:cs typeface="Calibri" panose="020F0502020204030204" pitchFamily="34" charset="0"/>
              </a:rPr>
              <a:t>, από πόλη σε πόλη, σπιθαμή προς σπιθαμή.</a:t>
            </a:r>
          </a:p>
          <a:p>
            <a:pPr algn="just">
              <a:lnSpc>
                <a:spcPts val="2000"/>
              </a:lnSpc>
              <a:spcBef>
                <a:spcPts val="600"/>
              </a:spcBef>
              <a:spcAft>
                <a:spcPts val="600"/>
              </a:spcAft>
            </a:pPr>
            <a:r>
              <a:rPr lang="el-GR" sz="2000" b="1" dirty="0">
                <a:uFill>
                  <a:solidFill>
                    <a:srgbClr val="000000"/>
                  </a:solidFill>
                </a:uFill>
                <a:latin typeface="Calibri" panose="020F0502020204030204" pitchFamily="34" charset="0"/>
                <a:ea typeface="Arial Unicode MS"/>
                <a:cs typeface="Calibri" panose="020F0502020204030204" pitchFamily="34" charset="0"/>
              </a:rPr>
              <a:t>Αποτυπώθηκαν οι συνθήκες και τα προβλήματα στις υφιστάμενες βιομηχανικές περιοχές</a:t>
            </a:r>
            <a:r>
              <a:rPr lang="el-GR" sz="2000" dirty="0">
                <a:uFill>
                  <a:solidFill>
                    <a:srgbClr val="000000"/>
                  </a:solidFill>
                </a:uFill>
                <a:latin typeface="Calibri" panose="020F0502020204030204" pitchFamily="34" charset="0"/>
                <a:ea typeface="Arial Unicode MS"/>
                <a:cs typeface="Calibri" panose="020F0502020204030204" pitchFamily="34" charset="0"/>
              </a:rPr>
              <a:t>, με σκοπό την αναζήτηση λύσεων υπέρ των επιχειρήσεων και της οικονομικής ανάπτυξης.</a:t>
            </a:r>
            <a:endParaRPr lang="el-GR" sz="2000" dirty="0">
              <a:uFill>
                <a:solidFill>
                  <a:srgbClr val="000000"/>
                </a:solidFill>
              </a:uFill>
              <a:latin typeface="Calibri" panose="020F0502020204030204" pitchFamily="34" charset="0"/>
              <a:ea typeface="Arial Unicode MS"/>
              <a:cs typeface="Arial Unicode MS"/>
            </a:endParaRPr>
          </a:p>
          <a:p>
            <a:pPr algn="just">
              <a:lnSpc>
                <a:spcPts val="2000"/>
              </a:lnSpc>
              <a:spcBef>
                <a:spcPts val="600"/>
              </a:spcBef>
              <a:spcAft>
                <a:spcPts val="600"/>
              </a:spcAft>
            </a:pPr>
            <a:r>
              <a:rPr lang="el-GR" sz="2000" b="1" dirty="0">
                <a:uFill>
                  <a:solidFill>
                    <a:srgbClr val="000000"/>
                  </a:solidFill>
                </a:uFill>
                <a:latin typeface="Calibri" panose="020F0502020204030204" pitchFamily="34" charset="0"/>
                <a:ea typeface="Arial Unicode MS"/>
                <a:cs typeface="Calibri" panose="020F0502020204030204" pitchFamily="34" charset="0"/>
              </a:rPr>
              <a:t>Κατεγράφησαν οι προϋποθέσεις – συνθήκες για την δημιουργία οργανωμένων υποδοχέων </a:t>
            </a:r>
            <a:r>
              <a:rPr lang="el-GR" sz="2000" dirty="0">
                <a:uFill>
                  <a:solidFill>
                    <a:srgbClr val="000000"/>
                  </a:solidFill>
                </a:uFill>
                <a:latin typeface="Calibri" panose="020F0502020204030204" pitchFamily="34" charset="0"/>
                <a:ea typeface="Arial Unicode MS"/>
                <a:cs typeface="Calibri" panose="020F0502020204030204" pitchFamily="34" charset="0"/>
              </a:rPr>
              <a:t>βιομηχανικών και επιχειρηματικών δραστηριοτήτων (Επιχειρηματικών Πάρκων) στην Περιφέρεια.</a:t>
            </a:r>
          </a:p>
          <a:p>
            <a:pPr algn="just">
              <a:lnSpc>
                <a:spcPts val="2000"/>
              </a:lnSpc>
              <a:spcBef>
                <a:spcPts val="600"/>
              </a:spcBef>
              <a:spcAft>
                <a:spcPts val="600"/>
              </a:spcAft>
            </a:pPr>
            <a:r>
              <a:rPr lang="el-GR" sz="2000" b="1" dirty="0">
                <a:effectLst/>
                <a:uFill>
                  <a:solidFill>
                    <a:srgbClr val="000000"/>
                  </a:solidFill>
                </a:uFill>
                <a:latin typeface="Calibri" panose="020F0502020204030204" pitchFamily="34" charset="0"/>
                <a:ea typeface="Arial Unicode MS"/>
                <a:cs typeface="Calibri" panose="020F0502020204030204" pitchFamily="34" charset="0"/>
              </a:rPr>
              <a:t>Εντοπίστηκαν οι </a:t>
            </a:r>
            <a:r>
              <a:rPr lang="el-GR" sz="2000" b="1" dirty="0">
                <a:uFill>
                  <a:solidFill>
                    <a:srgbClr val="000000"/>
                  </a:solidFill>
                </a:uFill>
                <a:latin typeface="Calibri" panose="020F0502020204030204" pitchFamily="34" charset="0"/>
                <a:ea typeface="Arial Unicode MS"/>
                <a:cs typeface="Calibri" panose="020F0502020204030204" pitchFamily="34" charset="0"/>
              </a:rPr>
              <a:t>ελλείψεις</a:t>
            </a:r>
            <a:r>
              <a:rPr lang="el-GR" sz="2000" b="1" dirty="0">
                <a:effectLst/>
                <a:uFill>
                  <a:solidFill>
                    <a:srgbClr val="000000"/>
                  </a:solidFill>
                </a:uFill>
                <a:latin typeface="Calibri" panose="020F0502020204030204" pitchFamily="34" charset="0"/>
                <a:ea typeface="Arial Unicode MS"/>
                <a:cs typeface="Calibri" panose="020F0502020204030204" pitchFamily="34" charset="0"/>
              </a:rPr>
              <a:t> και καταγράφηκαν </a:t>
            </a:r>
            <a:r>
              <a:rPr lang="el-GR" sz="2000" b="1" dirty="0">
                <a:uFill>
                  <a:solidFill>
                    <a:srgbClr val="000000"/>
                  </a:solidFill>
                </a:uFill>
                <a:latin typeface="Calibri" panose="020F0502020204030204" pitchFamily="34" charset="0"/>
                <a:ea typeface="Arial Unicode MS"/>
                <a:cs typeface="Calibri" panose="020F0502020204030204" pitchFamily="34" charset="0"/>
              </a:rPr>
              <a:t>προτάσεις</a:t>
            </a:r>
            <a:r>
              <a:rPr lang="el-GR" sz="2000" dirty="0">
                <a:effectLst/>
                <a:uFill>
                  <a:solidFill>
                    <a:srgbClr val="000000"/>
                  </a:solidFill>
                </a:uFill>
                <a:latin typeface="Calibri" panose="020F0502020204030204" pitchFamily="34" charset="0"/>
                <a:ea typeface="Arial Unicode MS"/>
                <a:cs typeface="Calibri" panose="020F0502020204030204" pitchFamily="34" charset="0"/>
              </a:rPr>
              <a:t> </a:t>
            </a:r>
            <a:r>
              <a:rPr lang="el-GR" sz="2000" dirty="0">
                <a:effectLst/>
                <a:latin typeface="Calibri" panose="020F0502020204030204" pitchFamily="34" charset="0"/>
                <a:ea typeface="Arial Unicode MS"/>
              </a:rPr>
              <a:t>που θα οδηγήσουν την περιοχή προς τα μπρος.</a:t>
            </a:r>
            <a:endParaRPr lang="el-GR" sz="2000" dirty="0">
              <a:effectLst/>
              <a:uFill>
                <a:solidFill>
                  <a:srgbClr val="000000"/>
                </a:solidFill>
              </a:uFill>
              <a:latin typeface="Calibri" panose="020F0502020204030204" pitchFamily="34" charset="0"/>
              <a:ea typeface="Arial Unicode MS"/>
              <a:cs typeface="Calibri" panose="020F0502020204030204" pitchFamily="34" charset="0"/>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500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8794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Ευθεία γραμμή σύνδεσης 10"/>
          <p:cNvCxnSpPr/>
          <p:nvPr/>
        </p:nvCxnSpPr>
        <p:spPr>
          <a:xfrm>
            <a:off x="1" y="1729363"/>
            <a:ext cx="12192003" cy="0"/>
          </a:xfrm>
          <a:prstGeom prst="line">
            <a:avLst/>
          </a:prstGeom>
        </p:spPr>
        <p:style>
          <a:lnRef idx="1">
            <a:schemeClr val="accent5"/>
          </a:lnRef>
          <a:fillRef idx="0">
            <a:schemeClr val="accent5"/>
          </a:fillRef>
          <a:effectRef idx="0">
            <a:schemeClr val="accent5"/>
          </a:effectRef>
          <a:fontRef idx="minor">
            <a:schemeClr val="tx1"/>
          </a:fontRef>
        </p:style>
      </p:cxn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Ορθογώνιο 12"/>
          <p:cNvSpPr/>
          <p:nvPr/>
        </p:nvSpPr>
        <p:spPr>
          <a:xfrm>
            <a:off x="920752" y="2121406"/>
            <a:ext cx="10686555" cy="400110"/>
          </a:xfrm>
          <a:prstGeom prst="rect">
            <a:avLst/>
          </a:prstGeom>
        </p:spPr>
        <p:txBody>
          <a:bodyPr wrap="square">
            <a:spAutoFit/>
          </a:bodyPr>
          <a:lstStyle/>
          <a:p>
            <a:r>
              <a:rPr lang="el-GR" sz="2000" b="1" dirty="0"/>
              <a:t>Για την εκπόνηση της μελέτης του ΠΣΔ :</a:t>
            </a:r>
            <a:endParaRPr lang="el-GR" sz="2000" b="1" dirty="0">
              <a:solidFill>
                <a:srgbClr val="FF0000"/>
              </a:solidFill>
            </a:endParaRPr>
          </a:p>
        </p:txBody>
      </p:sp>
      <p:graphicFrame>
        <p:nvGraphicFramePr>
          <p:cNvPr id="6" name="Διάγραμμα 5"/>
          <p:cNvGraphicFramePr/>
          <p:nvPr>
            <p:extLst>
              <p:ext uri="{D42A27DB-BD31-4B8C-83A1-F6EECF244321}">
                <p14:modId xmlns:p14="http://schemas.microsoft.com/office/powerpoint/2010/main" val="1297835758"/>
              </p:ext>
            </p:extLst>
          </p:nvPr>
        </p:nvGraphicFramePr>
        <p:xfrm>
          <a:off x="-7618" y="2080326"/>
          <a:ext cx="12291060" cy="41399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Τίτλος 1">
            <a:extLst>
              <a:ext uri="{FF2B5EF4-FFF2-40B4-BE49-F238E27FC236}">
                <a16:creationId xmlns="" xmlns:a16="http://schemas.microsoft.com/office/drawing/2014/main" id="{11CE1309-2DFC-4ABB-83C0-3A385FCFF8D0}"/>
              </a:ext>
            </a:extLst>
          </p:cNvPr>
          <p:cNvSpPr txBox="1">
            <a:spLocks/>
          </p:cNvSpPr>
          <p:nvPr/>
        </p:nvSpPr>
        <p:spPr>
          <a:xfrm>
            <a:off x="-7620" y="-2"/>
            <a:ext cx="10035858" cy="1021082"/>
          </a:xfrm>
          <a:prstGeom prst="rect">
            <a:avLst/>
          </a:prstGeom>
          <a:solidFill>
            <a:srgbClr val="5B9BD5">
              <a:lumMod val="40000"/>
              <a:lumOff val="6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08038" algn="ctr">
              <a:defRPr/>
            </a:pPr>
            <a:r>
              <a:rPr lang="el-GR" sz="3200" b="1" dirty="0">
                <a:latin typeface="Calibri Light" panose="020F0302020204030204" pitchFamily="34" charset="0"/>
                <a:cs typeface="Calibri Light" panose="020F0302020204030204" pitchFamily="34" charset="0"/>
              </a:rPr>
              <a:t>«Περιφερειακό Σχέδιο Δράσης για την ανάπτυξη ΕΠ στην ΠΔΕ»</a:t>
            </a:r>
          </a:p>
        </p:txBody>
      </p:sp>
      <p:sp>
        <p:nvSpPr>
          <p:cNvPr id="2" name="Ορθογώνιο 1"/>
          <p:cNvSpPr/>
          <p:nvPr/>
        </p:nvSpPr>
        <p:spPr>
          <a:xfrm>
            <a:off x="798477" y="1261120"/>
            <a:ext cx="11232551" cy="400110"/>
          </a:xfrm>
          <a:prstGeom prst="rect">
            <a:avLst/>
          </a:prstGeom>
        </p:spPr>
        <p:txBody>
          <a:bodyPr wrap="square">
            <a:spAutoFit/>
          </a:bodyPr>
          <a:lstStyle/>
          <a:p>
            <a:pPr marL="92075" lvl="1" indent="0">
              <a:buNone/>
              <a:defRPr/>
            </a:pPr>
            <a:r>
              <a:rPr lang="el-GR" sz="2000" dirty="0"/>
              <a:t>Ένας </a:t>
            </a:r>
            <a:r>
              <a:rPr lang="el-GR" sz="2000" b="1" dirty="0"/>
              <a:t>συνολικός σχεδιασμός </a:t>
            </a:r>
            <a:r>
              <a:rPr lang="el-GR" sz="2000" dirty="0"/>
              <a:t>για την Επιχειρηματικότητα του Δευτερογενή Τομέα &amp; της Εφοδιαστικής</a:t>
            </a:r>
            <a:endParaRPr lang="el-GR" dirty="0"/>
          </a:p>
        </p:txBody>
      </p:sp>
    </p:spTree>
    <p:extLst>
      <p:ext uri="{BB962C8B-B14F-4D97-AF65-F5344CB8AC3E}">
        <p14:creationId xmlns:p14="http://schemas.microsoft.com/office/powerpoint/2010/main" val="721470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2 - Θέση περιεχομένου"/>
          <p:cNvSpPr txBox="1">
            <a:spLocks/>
          </p:cNvSpPr>
          <p:nvPr/>
        </p:nvSpPr>
        <p:spPr>
          <a:xfrm>
            <a:off x="10" y="3450864"/>
            <a:ext cx="12191999" cy="3407151"/>
          </a:xfrm>
          <a:prstGeom prst="rect">
            <a:avLst/>
          </a:prstGeom>
          <a:gradFill flip="none" rotWithShape="1">
            <a:lin ang="16200000" scaled="1"/>
            <a:tileRect/>
          </a:gradFill>
        </p:spPr>
        <p:style>
          <a:lnRef idx="0">
            <a:scrgbClr r="0" g="0" b="0"/>
          </a:lnRef>
          <a:fillRef idx="1003">
            <a:schemeClr val="lt1"/>
          </a:fillRef>
          <a:effectRef idx="0">
            <a:scrgbClr r="0" g="0" b="0"/>
          </a:effectRef>
          <a:fontRef idx="major"/>
        </p:style>
        <p:txBody>
          <a:bodyPr anchor="ctr"/>
          <a:lstStyle>
            <a:lvl1pPr marL="342900" indent="-342900" algn="l" rtl="0" eaLnBrk="0" fontAlgn="base" hangingPunct="0">
              <a:spcBef>
                <a:spcPct val="20000"/>
              </a:spcBef>
              <a:spcAft>
                <a:spcPct val="0"/>
              </a:spcAft>
              <a:buFont typeface="Arial" charset="0"/>
              <a:buChar char="•"/>
              <a:defRPr sz="3200" kern="1200">
                <a:solidFill>
                  <a:schemeClr val="tx1"/>
                </a:solidFill>
                <a:latin typeface="+mj-lt"/>
                <a:ea typeface="+mj-ea"/>
                <a:cs typeface="+mj-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j-lt"/>
                <a:ea typeface="+mj-ea"/>
                <a:cs typeface="+mj-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j-lt"/>
                <a:ea typeface="+mj-ea"/>
                <a:cs typeface="+mj-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j-ea"/>
                <a:cs typeface="+mj-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j-ea"/>
                <a:cs typeface="+mj-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9pPr>
          </a:lstStyle>
          <a:p>
            <a:pPr marL="0" indent="0" algn="ctr">
              <a:lnSpc>
                <a:spcPct val="110000"/>
              </a:lnSpc>
              <a:spcBef>
                <a:spcPts val="600"/>
              </a:spcBef>
              <a:spcAft>
                <a:spcPts val="600"/>
              </a:spcAft>
              <a:buNone/>
              <a:defRPr/>
            </a:pPr>
            <a:r>
              <a:rPr lang="el-GR" sz="2800" b="1" dirty="0"/>
              <a:t>Αποτύπωση υφιστάμενης κατάστασης</a:t>
            </a:r>
          </a:p>
          <a:p>
            <a:pPr marL="0" indent="0" algn="ctr">
              <a:lnSpc>
                <a:spcPct val="110000"/>
              </a:lnSpc>
              <a:spcBef>
                <a:spcPts val="600"/>
              </a:spcBef>
              <a:spcAft>
                <a:spcPts val="600"/>
              </a:spcAft>
              <a:buNone/>
              <a:defRPr/>
            </a:pPr>
            <a:r>
              <a:rPr lang="el-GR" sz="2800" b="1" dirty="0"/>
              <a:t>Διερεύνηση θεσμικού πλαισίου, τάσεων και δυναμικών</a:t>
            </a:r>
          </a:p>
          <a:p>
            <a:pPr marL="0" indent="0" algn="ctr">
              <a:lnSpc>
                <a:spcPct val="110000"/>
              </a:lnSpc>
              <a:spcBef>
                <a:spcPts val="600"/>
              </a:spcBef>
              <a:spcAft>
                <a:spcPts val="600"/>
              </a:spcAft>
              <a:buNone/>
              <a:defRPr/>
            </a:pPr>
            <a:endParaRPr lang="el-GR" sz="2800" b="1" dirty="0"/>
          </a:p>
          <a:p>
            <a:pPr marL="0" indent="0" algn="ctr">
              <a:lnSpc>
                <a:spcPct val="110000"/>
              </a:lnSpc>
              <a:spcBef>
                <a:spcPts val="600"/>
              </a:spcBef>
              <a:spcAft>
                <a:spcPts val="600"/>
              </a:spcAft>
              <a:buNone/>
              <a:defRPr/>
            </a:pPr>
            <a:endParaRPr lang="el-GR" b="1" dirty="0"/>
          </a:p>
        </p:txBody>
      </p:sp>
      <p:sp>
        <p:nvSpPr>
          <p:cNvPr id="5" name="Τίτλος 1">
            <a:extLst>
              <a:ext uri="{FF2B5EF4-FFF2-40B4-BE49-F238E27FC236}">
                <a16:creationId xmlns="" xmlns:a16="http://schemas.microsoft.com/office/drawing/2014/main" id="{11CE1309-2DFC-4ABB-83C0-3A385FCFF8D0}"/>
              </a:ext>
            </a:extLst>
          </p:cNvPr>
          <p:cNvSpPr txBox="1">
            <a:spLocks/>
          </p:cNvSpPr>
          <p:nvPr/>
        </p:nvSpPr>
        <p:spPr>
          <a:xfrm>
            <a:off x="0" y="2033588"/>
            <a:ext cx="12192000" cy="1417266"/>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l-GR" sz="3600" b="1" dirty="0"/>
              <a:t>Διερεύνηση  δυνατότητας  </a:t>
            </a:r>
            <a:r>
              <a:rPr lang="el-GR" sz="3600" b="1" dirty="0" err="1"/>
              <a:t>χωροθέτησης</a:t>
            </a:r>
            <a:r>
              <a:rPr lang="el-GR" sz="3600" b="1" dirty="0"/>
              <a:t>  ΕΠ</a:t>
            </a:r>
          </a:p>
          <a:p>
            <a:pPr algn="ctr" fontAlgn="base">
              <a:spcAft>
                <a:spcPct val="0"/>
              </a:spcAft>
            </a:pPr>
            <a:r>
              <a:rPr lang="el-GR" sz="3600" b="1" dirty="0"/>
              <a:t>στην  Περιφέρεια Δυτικής Ελλάδας (ΠΔΕ)</a:t>
            </a:r>
          </a:p>
        </p:txBody>
      </p:sp>
      <p:pic>
        <p:nvPicPr>
          <p:cNvPr id="7"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9583890" y="14"/>
            <a:ext cx="2608119" cy="155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6832" y="5638800"/>
            <a:ext cx="2564357" cy="10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700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4356" y="0"/>
            <a:ext cx="640047" cy="6858001"/>
          </a:xfrm>
          <a:prstGeom prst="rect">
            <a:avLst/>
          </a:prstGeom>
          <a:noFill/>
          <a:ln w="19050">
            <a:solidFill>
              <a:schemeClr val="tx1">
                <a:lumMod val="50000"/>
                <a:lumOff val="50000"/>
              </a:schemeClr>
            </a:solidFill>
          </a:ln>
        </p:spPr>
        <p:txBody>
          <a:bodyPr vert="vert270" wrap="square" rtlCol="0">
            <a:spAutoFit/>
          </a:bodyPr>
          <a:lstStyle>
            <a:defPPr>
              <a:defRPr lang="el-GR"/>
            </a:defPPr>
            <a:lvl1pPr marL="447675">
              <a:defRPr sz="2400" b="0"/>
            </a:lvl1pPr>
          </a:lstStyle>
          <a:p>
            <a:pPr>
              <a:lnSpc>
                <a:spcPct val="150000"/>
              </a:lnSpc>
            </a:pPr>
            <a:r>
              <a:rPr lang="el-GR" sz="2200" dirty="0"/>
              <a:t>Διερεύνηση δυνατότητας χωροθέτησης ΕΠ</a:t>
            </a:r>
          </a:p>
        </p:txBody>
      </p:sp>
      <p:sp>
        <p:nvSpPr>
          <p:cNvPr id="8" name="Rectangle 3">
            <a:extLst>
              <a:ext uri="{FF2B5EF4-FFF2-40B4-BE49-F238E27FC236}">
                <a16:creationId xmlns="" xmlns:a16="http://schemas.microsoft.com/office/drawing/2014/main" id="{09EDEA94-ECAA-4002-8A49-5AC74AAD0410}"/>
              </a:ext>
            </a:extLst>
          </p:cNvPr>
          <p:cNvSpPr txBox="1">
            <a:spLocks noRot="1" noChangeArrowheads="1"/>
          </p:cNvSpPr>
          <p:nvPr/>
        </p:nvSpPr>
        <p:spPr>
          <a:xfrm>
            <a:off x="626493" y="736262"/>
            <a:ext cx="10955907" cy="61217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lvl="0" indent="0">
              <a:lnSpc>
                <a:spcPct val="100000"/>
              </a:lnSpc>
              <a:buNone/>
            </a:pPr>
            <a:r>
              <a:rPr lang="el-GR" sz="1600" dirty="0"/>
              <a:t>Για την αποτύπωση της υφιστάμενης κατάστασης:</a:t>
            </a:r>
          </a:p>
          <a:p>
            <a:pPr marL="449263" lvl="0" indent="-266700">
              <a:lnSpc>
                <a:spcPct val="100000"/>
              </a:lnSpc>
              <a:buFont typeface="Wingdings" panose="05000000000000000000" pitchFamily="2" charset="2"/>
              <a:buChar char="Ø"/>
            </a:pPr>
            <a:r>
              <a:rPr lang="el-GR" sz="1800" b="1" u="sng" dirty="0"/>
              <a:t>Α. </a:t>
            </a:r>
            <a:r>
              <a:rPr lang="el-GR" sz="1800" u="sng" dirty="0"/>
              <a:t>Μελετήσαμε</a:t>
            </a:r>
            <a:r>
              <a:rPr lang="el-GR" sz="1800" b="1" u="sng" dirty="0"/>
              <a:t> όλα τα στοιχεία του Θεσμικού πλαισίου</a:t>
            </a:r>
            <a:r>
              <a:rPr lang="el-GR" sz="1800" dirty="0"/>
              <a:t>, </a:t>
            </a:r>
          </a:p>
          <a:p>
            <a:pPr marL="449263" lvl="0" indent="0">
              <a:lnSpc>
                <a:spcPct val="100000"/>
              </a:lnSpc>
              <a:buNone/>
            </a:pPr>
            <a:r>
              <a:rPr lang="el-GR" sz="1600" dirty="0"/>
              <a:t>που αφορούν στη χωροταξική υποδομή της περιοχής (Γενικό, Περιφερειακό, Ειδικό Πλαίσιο Χωροταξικού Σχεδιασμού), </a:t>
            </a:r>
            <a:r>
              <a:rPr lang="el-GR" sz="1600" b="1" dirty="0"/>
              <a:t>ειδικά</a:t>
            </a:r>
            <a:r>
              <a:rPr lang="el-GR" sz="1600" dirty="0"/>
              <a:t> για τις υποδομές και εγκαταστάσεις της βιομηχανίας και της εφοδιαστικής αλυσίδας</a:t>
            </a:r>
          </a:p>
          <a:p>
            <a:pPr marL="449263" lvl="1" indent="-266700">
              <a:lnSpc>
                <a:spcPct val="100000"/>
              </a:lnSpc>
              <a:buFont typeface="Wingdings" panose="05000000000000000000" pitchFamily="2" charset="2"/>
              <a:buChar char="Ø"/>
            </a:pPr>
            <a:r>
              <a:rPr lang="el-GR" sz="1800" b="1" u="sng" dirty="0"/>
              <a:t>Β. </a:t>
            </a:r>
            <a:r>
              <a:rPr lang="el-GR" sz="1800" u="sng" dirty="0"/>
              <a:t>Διερευνήσαμε </a:t>
            </a:r>
            <a:r>
              <a:rPr lang="el-GR" sz="1800" b="1" u="sng" dirty="0"/>
              <a:t>όλες τις νομοθετικές χωροταξικές ρυθμίσεις (ΓΠΣ, ΣΧΟΟΑΠ, ΖΟΕ κ.λπ.)</a:t>
            </a:r>
          </a:p>
          <a:p>
            <a:pPr marL="449263" indent="-266700">
              <a:lnSpc>
                <a:spcPct val="100000"/>
              </a:lnSpc>
              <a:buFont typeface="Wingdings" panose="05000000000000000000" pitchFamily="2" charset="2"/>
              <a:buChar char="Ø"/>
            </a:pPr>
            <a:r>
              <a:rPr lang="el-GR" sz="1800" b="1" u="sng" dirty="0"/>
              <a:t>Γ. </a:t>
            </a:r>
            <a:r>
              <a:rPr lang="el-GR" sz="1800" u="sng" dirty="0"/>
              <a:t>Προσδιορίσαμε </a:t>
            </a:r>
            <a:r>
              <a:rPr lang="el-GR" sz="1800" b="1" u="sng" dirty="0" err="1"/>
              <a:t>γεωχωρικά</a:t>
            </a:r>
            <a:r>
              <a:rPr lang="el-GR" sz="1800" b="1" u="sng" dirty="0"/>
              <a:t> τις θεσμοθετημένες περιοχές </a:t>
            </a:r>
            <a:r>
              <a:rPr lang="el-GR" sz="1800" u="sng" dirty="0"/>
              <a:t>και ελέγξαμε </a:t>
            </a:r>
            <a:r>
              <a:rPr lang="el-GR" sz="1800" b="1" u="sng" dirty="0"/>
              <a:t>τα κρίσιμα στοιχεία τους</a:t>
            </a:r>
          </a:p>
          <a:p>
            <a:pPr marL="898525">
              <a:lnSpc>
                <a:spcPct val="100000"/>
              </a:lnSpc>
              <a:buFont typeface="Wingdings" panose="05000000000000000000" pitchFamily="2" charset="2"/>
              <a:buChar char="Ø"/>
            </a:pPr>
            <a:r>
              <a:rPr lang="el-GR" sz="1800" b="1" u="sng" dirty="0"/>
              <a:t> Δ. </a:t>
            </a:r>
            <a:r>
              <a:rPr lang="el-GR" sz="1800" u="sng" dirty="0"/>
              <a:t>Καταγράψαμε και αναλύσαμε </a:t>
            </a:r>
            <a:r>
              <a:rPr lang="el-GR" sz="1800" b="1" u="sng" dirty="0"/>
              <a:t>τους υφιστάμενους Υποδοχείς</a:t>
            </a:r>
            <a:r>
              <a:rPr lang="el-GR" sz="1800" u="sng" dirty="0"/>
              <a:t> που βρίσκονται σε λειτουργία</a:t>
            </a:r>
          </a:p>
          <a:p>
            <a:pPr marL="1790700" lvl="1" indent="-174625" fontAlgn="ctr">
              <a:lnSpc>
                <a:spcPct val="100000"/>
              </a:lnSpc>
            </a:pPr>
            <a:r>
              <a:rPr lang="el-GR" sz="1400" b="1" dirty="0"/>
              <a:t>Αστακού ΝΑ.ΒΙ.ΠΕ </a:t>
            </a:r>
          </a:p>
          <a:p>
            <a:pPr marL="1790700" lvl="1" indent="-174625" fontAlgn="ctr">
              <a:lnSpc>
                <a:spcPct val="100000"/>
              </a:lnSpc>
            </a:pPr>
            <a:r>
              <a:rPr lang="el-GR" sz="1400" b="1" dirty="0"/>
              <a:t>ΒΙ.ΠΕ Πατρών </a:t>
            </a:r>
          </a:p>
          <a:p>
            <a:pPr marL="1790700" lvl="1" indent="-174625" fontAlgn="ctr">
              <a:lnSpc>
                <a:spcPct val="100000"/>
              </a:lnSpc>
            </a:pPr>
            <a:r>
              <a:rPr lang="el-GR" sz="1400" b="1" dirty="0"/>
              <a:t>ΒΙΟ.ΠΑ</a:t>
            </a:r>
            <a:r>
              <a:rPr lang="el-GR" sz="1400" dirty="0"/>
              <a:t> </a:t>
            </a:r>
            <a:r>
              <a:rPr lang="el-GR" sz="1400" b="1" dirty="0"/>
              <a:t>Γλαύκου Πάτρας</a:t>
            </a:r>
            <a:r>
              <a:rPr lang="el-GR" sz="1400" dirty="0"/>
              <a:t> </a:t>
            </a:r>
          </a:p>
          <a:p>
            <a:pPr marL="1790700" lvl="1" indent="-174625" fontAlgn="ctr">
              <a:lnSpc>
                <a:spcPct val="100000"/>
              </a:lnSpc>
            </a:pPr>
            <a:r>
              <a:rPr lang="el-GR" sz="1400" b="1" dirty="0"/>
              <a:t>Επιστημονικό Πάρκο του Πανεπιστημίου Πατρών</a:t>
            </a:r>
          </a:p>
          <a:p>
            <a:pPr marL="895350" lvl="1" indent="-285750" defTabSz="250825" fontAlgn="ctr">
              <a:lnSpc>
                <a:spcPct val="100000"/>
              </a:lnSpc>
              <a:buFont typeface="Wingdings" panose="05000000000000000000" pitchFamily="2" charset="2"/>
              <a:buChar char="Ø"/>
            </a:pPr>
            <a:r>
              <a:rPr lang="el-GR" sz="1800" b="1" u="sng" dirty="0"/>
              <a:t>Ε. </a:t>
            </a:r>
            <a:r>
              <a:rPr lang="el-GR" sz="1800" u="sng" dirty="0"/>
              <a:t>Μελετήσαμε εστιάζοντας στην </a:t>
            </a:r>
            <a:r>
              <a:rPr lang="el-GR" sz="1800" b="1" u="sng" dirty="0"/>
              <a:t>Περιφέρεια της Δυτικής Ελλάδας το Εθνικό Σχέδιο Δράσης (Ε.Σ.Δ) της ΚΕΕ 2018 – 2040</a:t>
            </a:r>
            <a:r>
              <a:rPr lang="el-GR" sz="1800" b="1" dirty="0"/>
              <a:t> </a:t>
            </a:r>
            <a:r>
              <a:rPr lang="el-GR" sz="1600" dirty="0"/>
              <a:t>και αξιολογήσαμε τις προτάσεις του για την ανάπτυξη ΕΠ στην περιοχή. </a:t>
            </a:r>
          </a:p>
          <a:p>
            <a:pPr marL="895350" indent="-285750">
              <a:lnSpc>
                <a:spcPct val="100000"/>
              </a:lnSpc>
              <a:buFont typeface="Wingdings" panose="05000000000000000000" pitchFamily="2" charset="2"/>
              <a:buChar char="Ø"/>
            </a:pPr>
            <a:r>
              <a:rPr lang="el-GR" sz="1800" b="1" u="sng" dirty="0"/>
              <a:t>ΣΤ. </a:t>
            </a:r>
            <a:r>
              <a:rPr lang="el-GR" sz="1800" u="sng" dirty="0"/>
              <a:t>Μελετήσαμε εστιάζοντας στην </a:t>
            </a:r>
            <a:r>
              <a:rPr lang="el-GR" sz="1800" b="1" u="sng" dirty="0"/>
              <a:t>Περιφέρεια της Δυτικής Ελλάδας το Επιχειρησιακό Σχέδιο Ανάπτυξης ΕΠ στην Ελληνική Επικράτεια της ΓΓΒ</a:t>
            </a:r>
            <a:r>
              <a:rPr lang="el-GR" sz="1800" dirty="0"/>
              <a:t> και αξιολογήσαμε συγκριτικά με το Ε.Σ.Δ τις προτάσεις του.</a:t>
            </a:r>
          </a:p>
          <a:p>
            <a:pPr marL="0" indent="0">
              <a:lnSpc>
                <a:spcPct val="100000"/>
              </a:lnSpc>
              <a:buNone/>
            </a:pPr>
            <a:endParaRPr lang="el-GR" sz="1800" u="sng" dirty="0">
              <a:solidFill>
                <a:schemeClr val="accent1">
                  <a:lumMod val="75000"/>
                </a:schemeClr>
              </a:solidFill>
              <a:effectLst>
                <a:outerShdw blurRad="38100" dist="38100" dir="2700000" algn="tl">
                  <a:srgbClr val="000000">
                    <a:alpha val="43137"/>
                  </a:srgbClr>
                </a:outerShdw>
              </a:effectLst>
            </a:endParaRPr>
          </a:p>
          <a:p>
            <a:pPr marL="182563" indent="0">
              <a:lnSpc>
                <a:spcPct val="100000"/>
              </a:lnSpc>
              <a:buNone/>
            </a:pPr>
            <a:r>
              <a:rPr lang="el-GR" sz="1800" u="sng" dirty="0">
                <a:solidFill>
                  <a:schemeClr val="accent1">
                    <a:lumMod val="75000"/>
                  </a:schemeClr>
                </a:solidFill>
                <a:effectLst>
                  <a:outerShdw blurRad="38100" dist="38100" dir="2700000" algn="tl">
                    <a:srgbClr val="000000">
                      <a:alpha val="43137"/>
                    </a:srgbClr>
                  </a:outerShdw>
                </a:effectLst>
              </a:rPr>
              <a:t>Ως αποτέλεσμα όλων των παραπάνω ενεργειών:</a:t>
            </a:r>
          </a:p>
          <a:p>
            <a:pPr marL="182563" indent="0">
              <a:lnSpc>
                <a:spcPct val="100000"/>
              </a:lnSpc>
              <a:buNone/>
            </a:pPr>
            <a:r>
              <a:rPr lang="el-GR" sz="1800" b="1" u="none" dirty="0">
                <a:solidFill>
                  <a:schemeClr val="accent1">
                    <a:lumMod val="75000"/>
                  </a:schemeClr>
                </a:solidFill>
                <a:effectLst>
                  <a:outerShdw blurRad="38100" dist="38100" dir="2700000" algn="tl">
                    <a:srgbClr val="000000">
                      <a:alpha val="43137"/>
                    </a:srgbClr>
                  </a:outerShdw>
                </a:effectLst>
              </a:rPr>
              <a:t>Διαπιστώσαμε  όλες τις  δυνατότητες χωροθέτησης ΕΠ </a:t>
            </a:r>
            <a:r>
              <a:rPr lang="el-GR" sz="1800" b="1" dirty="0">
                <a:solidFill>
                  <a:schemeClr val="accent1">
                    <a:lumMod val="75000"/>
                  </a:schemeClr>
                </a:solidFill>
                <a:effectLst>
                  <a:outerShdw blurRad="38100" dist="38100" dir="2700000" algn="tl">
                    <a:srgbClr val="000000">
                      <a:alpha val="43137"/>
                    </a:srgbClr>
                  </a:outerShdw>
                </a:effectLst>
              </a:rPr>
              <a:t>στις περιοχές επιλογής που προέκυψαν.</a:t>
            </a:r>
            <a:endParaRPr lang="el-GR" sz="1800" u="none" dirty="0">
              <a:solidFill>
                <a:schemeClr val="accent1">
                  <a:lumMod val="75000"/>
                </a:schemeClr>
              </a:solidFill>
              <a:effectLst>
                <a:outerShdw blurRad="38100" dist="38100" dir="2700000" algn="tl">
                  <a:srgbClr val="000000">
                    <a:alpha val="43137"/>
                  </a:srgbClr>
                </a:outerShdw>
              </a:effectLst>
            </a:endParaRPr>
          </a:p>
          <a:p>
            <a:pPr marL="0" indent="0">
              <a:lnSpc>
                <a:spcPct val="100000"/>
              </a:lnSpc>
              <a:buNone/>
            </a:pPr>
            <a:endParaRPr lang="el-GR" sz="1800" b="1" u="sng" dirty="0"/>
          </a:p>
          <a:p>
            <a:pPr marL="0" indent="0">
              <a:lnSpc>
                <a:spcPct val="100000"/>
              </a:lnSpc>
              <a:buNone/>
            </a:pPr>
            <a:endParaRPr lang="el-GR" altLang="el-GR" sz="1400" dirty="0"/>
          </a:p>
        </p:txBody>
      </p:sp>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Τίτλος 1">
            <a:extLst>
              <a:ext uri="{FF2B5EF4-FFF2-40B4-BE49-F238E27FC236}">
                <a16:creationId xmlns="" xmlns:a16="http://schemas.microsoft.com/office/drawing/2014/main" id="{11CE1309-2DFC-4ABB-83C0-3A385FCFF8D0}"/>
              </a:ext>
            </a:extLst>
          </p:cNvPr>
          <p:cNvSpPr txBox="1">
            <a:spLocks/>
          </p:cNvSpPr>
          <p:nvPr/>
        </p:nvSpPr>
        <p:spPr>
          <a:xfrm>
            <a:off x="1" y="-3"/>
            <a:ext cx="10020617" cy="754065"/>
          </a:xfrm>
          <a:prstGeom prst="rect">
            <a:avLst/>
          </a:prstGeom>
          <a:solidFill>
            <a:srgbClr val="5B9BD5">
              <a:lumMod val="40000"/>
              <a:lumOff val="6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65225" fontAlgn="base">
              <a:spcAft>
                <a:spcPct val="0"/>
              </a:spcAft>
            </a:pPr>
            <a:r>
              <a:rPr lang="el-GR" sz="3200" b="1" dirty="0"/>
              <a:t>ΑΠΟΤΥΠΩΣΗ ΤΗΣ  ΥΦΙΣΤΑΜΕΝΗΣ  ΚΑΤΑΣΤΑΣΗΣ</a:t>
            </a:r>
          </a:p>
        </p:txBody>
      </p:sp>
    </p:spTree>
    <p:extLst>
      <p:ext uri="{BB962C8B-B14F-4D97-AF65-F5344CB8AC3E}">
        <p14:creationId xmlns:p14="http://schemas.microsoft.com/office/powerpoint/2010/main" val="91907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4356" y="0"/>
            <a:ext cx="640047" cy="6858001"/>
          </a:xfrm>
          <a:prstGeom prst="rect">
            <a:avLst/>
          </a:prstGeom>
          <a:noFill/>
          <a:ln w="19050">
            <a:solidFill>
              <a:schemeClr val="tx1">
                <a:lumMod val="50000"/>
                <a:lumOff val="50000"/>
              </a:schemeClr>
            </a:solidFill>
          </a:ln>
        </p:spPr>
        <p:txBody>
          <a:bodyPr vert="vert270" wrap="square" rtlCol="0">
            <a:spAutoFit/>
          </a:bodyPr>
          <a:lstStyle>
            <a:defPPr>
              <a:defRPr lang="el-GR"/>
            </a:defPPr>
            <a:lvl1pPr marL="447675">
              <a:defRPr sz="2400" b="0"/>
            </a:lvl1pPr>
          </a:lstStyle>
          <a:p>
            <a:pPr>
              <a:lnSpc>
                <a:spcPct val="150000"/>
              </a:lnSpc>
            </a:pPr>
            <a:r>
              <a:rPr lang="el-GR" sz="2200" dirty="0"/>
              <a:t>Διερεύνηση δυνατότητας χωροθέτησης ΕΠ</a:t>
            </a:r>
          </a:p>
        </p:txBody>
      </p:sp>
      <p:pic>
        <p:nvPicPr>
          <p:cNvPr id="3" name="Picture 2" descr="\\LL042GR01\Work\ΠΕΛΑΤΕΣ\Β.Ε.ΠΕ\ΧΩΡΟΘΕΤΗΣΗ ΕΠΙΧΕΙΠΑ ΔΥΤΙΚΗΣ ΕΛΛΑΔΑΣ\ΥΛΟΠΟΙΗΣΗ\Π.1\2020 10 27\ΕΠ_06_v3.tif">
            <a:extLst>
              <a:ext uri="{FF2B5EF4-FFF2-40B4-BE49-F238E27FC236}">
                <a16:creationId xmlns="" xmlns:a16="http://schemas.microsoft.com/office/drawing/2014/main" id="{DC4E458D-F962-4B07-A485-A7897D211A5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288" b="1306"/>
          <a:stretch/>
        </p:blipFill>
        <p:spPr bwMode="auto">
          <a:xfrm>
            <a:off x="7255039" y="2251000"/>
            <a:ext cx="4936961" cy="460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BEA2B4F5-87DC-4C78-A6D1-519624AF5F5A}"/>
              </a:ext>
            </a:extLst>
          </p:cNvPr>
          <p:cNvSpPr txBox="1">
            <a:spLocks noRot="1" noChangeArrowheads="1"/>
          </p:cNvSpPr>
          <p:nvPr/>
        </p:nvSpPr>
        <p:spPr>
          <a:xfrm>
            <a:off x="920750" y="849191"/>
            <a:ext cx="9404350" cy="58925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1800" b="1" dirty="0"/>
              <a:t>Κατ’ εφαρμογή της υφιστάμενης νομοθεσίας σχετικά με τα κριτήρια χωροθέτησης ΕΠ, προβήκαμε στην λεπτομερή ανάλυση όλων των κρίσιμων στοιχείων κάθε περιοχής. </a:t>
            </a:r>
          </a:p>
          <a:p>
            <a:pPr marL="0" indent="0">
              <a:buNone/>
            </a:pPr>
            <a:r>
              <a:rPr lang="el-GR" sz="1800" b="1" u="sng" dirty="0"/>
              <a:t>Ειδικότερα, μελετώντας τις συνθήκες (θεσμικό πλαίσιο, αποστάσεις, περιορισμοί κ</a:t>
            </a:r>
            <a:r>
              <a:rPr lang="en-US" sz="1800" b="1" u="sng" dirty="0"/>
              <a:t>.</a:t>
            </a:r>
            <a:r>
              <a:rPr lang="el-GR" sz="1800" b="1" u="sng" dirty="0" err="1"/>
              <a:t>λπ</a:t>
            </a:r>
            <a:r>
              <a:rPr lang="en-US" sz="1800" b="1" u="sng" dirty="0"/>
              <a:t>.</a:t>
            </a:r>
            <a:r>
              <a:rPr lang="el-GR" sz="1800" b="1" u="sng" dirty="0"/>
              <a:t>)</a:t>
            </a:r>
            <a:r>
              <a:rPr lang="el-GR" sz="1800" b="1" dirty="0"/>
              <a:t> </a:t>
            </a:r>
            <a:r>
              <a:rPr lang="el-GR" sz="1800" dirty="0"/>
              <a:t>εκπονήθηκαν με τη χρήση ειδικού λογισμικού Χάρτες </a:t>
            </a:r>
            <a:r>
              <a:rPr lang="el-GR" sz="1800" dirty="0" err="1"/>
              <a:t>Γεωαναφοράς</a:t>
            </a:r>
            <a:r>
              <a:rPr lang="el-GR" sz="1800" dirty="0"/>
              <a:t> των εξεταζόμενων περιοχών με εντοπισμό:</a:t>
            </a:r>
          </a:p>
          <a:p>
            <a:pPr>
              <a:lnSpc>
                <a:spcPct val="100000"/>
              </a:lnSpc>
            </a:pPr>
            <a:r>
              <a:rPr lang="el-GR" sz="1400" b="1" dirty="0"/>
              <a:t>οικισμών και αστικών κέντρων </a:t>
            </a:r>
          </a:p>
          <a:p>
            <a:pPr>
              <a:lnSpc>
                <a:spcPct val="100000"/>
              </a:lnSpc>
            </a:pPr>
            <a:r>
              <a:rPr lang="el-GR" sz="1400" b="1" dirty="0"/>
              <a:t>ασύμβατων χρήσεων </a:t>
            </a:r>
          </a:p>
          <a:p>
            <a:pPr>
              <a:lnSpc>
                <a:spcPct val="100000"/>
              </a:lnSpc>
            </a:pPr>
            <a:r>
              <a:rPr lang="el-GR" sz="1400" b="1" dirty="0"/>
              <a:t>ρηγμάτων </a:t>
            </a:r>
          </a:p>
          <a:p>
            <a:pPr>
              <a:lnSpc>
                <a:spcPct val="100000"/>
              </a:lnSpc>
            </a:pPr>
            <a:r>
              <a:rPr lang="el-GR" sz="1400" b="1" dirty="0"/>
              <a:t>υδάτινων πόρων </a:t>
            </a:r>
          </a:p>
          <a:p>
            <a:pPr>
              <a:lnSpc>
                <a:spcPct val="100000"/>
              </a:lnSpc>
            </a:pPr>
            <a:r>
              <a:rPr lang="el-GR" sz="1400" b="1" dirty="0"/>
              <a:t>φυσικών ορίων περιοχής</a:t>
            </a:r>
          </a:p>
          <a:p>
            <a:pPr>
              <a:lnSpc>
                <a:spcPct val="100000"/>
              </a:lnSpc>
            </a:pPr>
            <a:r>
              <a:rPr lang="el-GR" sz="1400" b="1" dirty="0"/>
              <a:t>κινδύνου  πλημμύρας - άλλων φυσικών καταστροφών</a:t>
            </a:r>
          </a:p>
          <a:p>
            <a:pPr>
              <a:lnSpc>
                <a:spcPct val="100000"/>
              </a:lnSpc>
            </a:pPr>
            <a:r>
              <a:rPr lang="el-GR" sz="1400" b="1" dirty="0"/>
              <a:t>ζωνών γεωργικής γης </a:t>
            </a:r>
          </a:p>
          <a:p>
            <a:pPr>
              <a:lnSpc>
                <a:spcPct val="100000"/>
              </a:lnSpc>
            </a:pPr>
            <a:r>
              <a:rPr lang="el-GR" sz="1400" b="1" dirty="0"/>
              <a:t>δασικών εκτάσεων</a:t>
            </a:r>
          </a:p>
          <a:p>
            <a:pPr>
              <a:lnSpc>
                <a:spcPct val="100000"/>
              </a:lnSpc>
            </a:pPr>
            <a:r>
              <a:rPr lang="el-GR" sz="1400" b="1" dirty="0"/>
              <a:t>σημαντικών οδικών </a:t>
            </a:r>
            <a:r>
              <a:rPr lang="el-GR" sz="1400" b="1" dirty="0" err="1"/>
              <a:t>δίκτυων</a:t>
            </a:r>
            <a:r>
              <a:rPr lang="el-GR" sz="1400" b="1" dirty="0"/>
              <a:t>, κόμβων, μέσων μεταφοράς</a:t>
            </a:r>
          </a:p>
          <a:p>
            <a:pPr>
              <a:lnSpc>
                <a:spcPct val="100000"/>
              </a:lnSpc>
            </a:pPr>
            <a:r>
              <a:rPr lang="el-GR" sz="1400" b="1" dirty="0"/>
              <a:t>αεροδρομίων, λιμενικών εγκαταστάσεων, δικτύων-υποδομών</a:t>
            </a:r>
          </a:p>
          <a:p>
            <a:pPr>
              <a:lnSpc>
                <a:spcPct val="100000"/>
              </a:lnSpc>
            </a:pPr>
            <a:r>
              <a:rPr lang="el-GR" sz="1400" b="1" dirty="0"/>
              <a:t>κηρυγμένων αρχαιολογικών χώρων, ιστορικών τόπων ή μνημείων</a:t>
            </a:r>
          </a:p>
          <a:p>
            <a:pPr>
              <a:lnSpc>
                <a:spcPct val="100000"/>
              </a:lnSpc>
            </a:pPr>
            <a:r>
              <a:rPr lang="el-GR" sz="1400" b="1" dirty="0"/>
              <a:t>περιοχών </a:t>
            </a:r>
            <a:r>
              <a:rPr lang="en-US" sz="1400" b="1" dirty="0"/>
              <a:t>Natura </a:t>
            </a:r>
            <a:r>
              <a:rPr lang="el-GR" sz="1400" b="1" dirty="0"/>
              <a:t>2000, προστασίας τοπίου, ευαίσθητης οικολογικής ισορροπίας  </a:t>
            </a:r>
          </a:p>
          <a:p>
            <a:pPr>
              <a:lnSpc>
                <a:spcPct val="100000"/>
              </a:lnSpc>
            </a:pPr>
            <a:r>
              <a:rPr lang="el-GR" sz="1400" b="1" dirty="0"/>
              <a:t>Κ</a:t>
            </a:r>
            <a:r>
              <a:rPr lang="en-US" sz="1400" b="1" dirty="0"/>
              <a:t>.</a:t>
            </a:r>
            <a:r>
              <a:rPr lang="el-GR" sz="1400" b="1" dirty="0" err="1"/>
              <a:t>λπ</a:t>
            </a:r>
            <a:r>
              <a:rPr lang="en-US" sz="1400" b="1" dirty="0"/>
              <a:t>.</a:t>
            </a:r>
            <a:endParaRPr lang="el-GR" sz="1400" b="1" dirty="0"/>
          </a:p>
        </p:txBody>
      </p:sp>
      <p:pic>
        <p:nvPicPr>
          <p:cNvPr id="5" name="Εικόνα 2" descr="Η νέα ταυτότητα (brand) της Περιφέρειας Δυτικής Ελλάδας">
            <a:extLst>
              <a:ext uri="{FF2B5EF4-FFF2-40B4-BE49-F238E27FC236}">
                <a16:creationId xmlns="" xmlns:a16="http://schemas.microsoft.com/office/drawing/2014/main" id="{56C4E9F0-6F20-4A05-BDD7-193E2C6935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36188" y="2710"/>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 xmlns:a16="http://schemas.microsoft.com/office/drawing/2014/main" id="{1E437041-6CA9-4C66-947B-12F99726D7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2740" y="6059541"/>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Τίτλος 1">
            <a:extLst>
              <a:ext uri="{FF2B5EF4-FFF2-40B4-BE49-F238E27FC236}">
                <a16:creationId xmlns="" xmlns:a16="http://schemas.microsoft.com/office/drawing/2014/main" id="{912B2EC6-957A-4A86-9822-963D74827F0D}"/>
              </a:ext>
            </a:extLst>
          </p:cNvPr>
          <p:cNvSpPr txBox="1">
            <a:spLocks/>
          </p:cNvSpPr>
          <p:nvPr/>
        </p:nvSpPr>
        <p:spPr>
          <a:xfrm>
            <a:off x="1" y="10"/>
            <a:ext cx="10028237" cy="757741"/>
          </a:xfrm>
          <a:prstGeom prst="rect">
            <a:avLst/>
          </a:prstGeom>
          <a:solidFill>
            <a:schemeClr val="accent5">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3763" fontAlgn="base">
              <a:spcAft>
                <a:spcPct val="0"/>
              </a:spcAft>
            </a:pPr>
            <a:r>
              <a:rPr lang="el-GR" sz="3200" b="1" dirty="0"/>
              <a:t>  ΠΑΡΑΓΩΓΗ  ΧΑΡΤΩΝ  </a:t>
            </a:r>
            <a:r>
              <a:rPr lang="en-US" sz="3200" b="1" dirty="0"/>
              <a:t>GIS</a:t>
            </a:r>
            <a:endParaRPr lang="el-GR" sz="3200" b="1" dirty="0"/>
          </a:p>
        </p:txBody>
      </p:sp>
    </p:spTree>
    <p:extLst>
      <p:ext uri="{BB962C8B-B14F-4D97-AF65-F5344CB8AC3E}">
        <p14:creationId xmlns:p14="http://schemas.microsoft.com/office/powerpoint/2010/main" val="1949282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
        <p:nvSpPr>
          <p:cNvPr id="3" name="Θέση περιεχομένου 2">
            <a:extLst>
              <a:ext uri="{FF2B5EF4-FFF2-40B4-BE49-F238E27FC236}">
                <a16:creationId xmlns="" xmlns:a16="http://schemas.microsoft.com/office/drawing/2014/main" id="{3AED2337-E0FA-4EA5-A569-EA3C84C209EA}"/>
              </a:ext>
            </a:extLst>
          </p:cNvPr>
          <p:cNvSpPr>
            <a:spLocks noGrp="1"/>
          </p:cNvSpPr>
          <p:nvPr>
            <p:ph idx="1"/>
          </p:nvPr>
        </p:nvSpPr>
        <p:spPr>
          <a:xfrm>
            <a:off x="3810636" y="1206500"/>
            <a:ext cx="4638675" cy="508000"/>
          </a:xfrm>
        </p:spPr>
        <p:txBody>
          <a:bodyPr/>
          <a:lstStyle/>
          <a:p>
            <a:r>
              <a:rPr lang="el-GR" b="1" dirty="0"/>
              <a:t>ΝΑΙ! Έχουμε 371 περιοχές</a:t>
            </a:r>
          </a:p>
        </p:txBody>
      </p:sp>
      <p:pic>
        <p:nvPicPr>
          <p:cNvPr id="4" name="Εικόνα 3">
            <a:extLst>
              <a:ext uri="{FF2B5EF4-FFF2-40B4-BE49-F238E27FC236}">
                <a16:creationId xmlns="" xmlns:a16="http://schemas.microsoft.com/office/drawing/2014/main" id="{D8D7B3DC-3A25-4029-B4FF-4C7F99DB2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171" y="1990687"/>
            <a:ext cx="5233672" cy="3572595"/>
          </a:xfrm>
          <a:prstGeom prst="rect">
            <a:avLst/>
          </a:prstGeom>
        </p:spPr>
      </p:pic>
      <p:pic>
        <p:nvPicPr>
          <p:cNvPr id="5" name="Εικόνα 4">
            <a:extLst>
              <a:ext uri="{FF2B5EF4-FFF2-40B4-BE49-F238E27FC236}">
                <a16:creationId xmlns="" xmlns:a16="http://schemas.microsoft.com/office/drawing/2014/main" id="{086BB98D-AAF6-403E-B98F-44C4613D5568}"/>
              </a:ext>
            </a:extLst>
          </p:cNvPr>
          <p:cNvPicPr>
            <a:picLocks noChangeAspect="1"/>
          </p:cNvPicPr>
          <p:nvPr/>
        </p:nvPicPr>
        <p:blipFill rotWithShape="1">
          <a:blip r:embed="rId3">
            <a:extLst>
              <a:ext uri="{28A0092B-C50C-407E-A947-70E740481C1C}">
                <a14:useLocalDpi xmlns:a14="http://schemas.microsoft.com/office/drawing/2010/main" val="0"/>
              </a:ext>
            </a:extLst>
          </a:blip>
          <a:srcRect l="17059" r="23883"/>
          <a:stretch/>
        </p:blipFill>
        <p:spPr>
          <a:xfrm>
            <a:off x="6509237" y="1809031"/>
            <a:ext cx="4700411" cy="3935907"/>
          </a:xfrm>
          <a:prstGeom prst="rect">
            <a:avLst/>
          </a:prstGeom>
        </p:spPr>
      </p:pic>
      <p:sp>
        <p:nvSpPr>
          <p:cNvPr id="6" name="TextBox 5">
            <a:extLst>
              <a:ext uri="{FF2B5EF4-FFF2-40B4-BE49-F238E27FC236}">
                <a16:creationId xmlns="" xmlns:a16="http://schemas.microsoft.com/office/drawing/2014/main" id="{7449360D-BAA6-4644-8BAA-538B4C543BF5}"/>
              </a:ext>
            </a:extLst>
          </p:cNvPr>
          <p:cNvSpPr txBox="1"/>
          <p:nvPr/>
        </p:nvSpPr>
        <p:spPr>
          <a:xfrm>
            <a:off x="3073456" y="5967226"/>
            <a:ext cx="6719165" cy="461665"/>
          </a:xfrm>
          <a:prstGeom prst="rect">
            <a:avLst/>
          </a:prstGeom>
          <a:noFill/>
        </p:spPr>
        <p:txBody>
          <a:bodyPr wrap="square" rtlCol="0">
            <a:spAutoFit/>
          </a:bodyPr>
          <a:lstStyle/>
          <a:p>
            <a:r>
              <a:rPr lang="el-GR" sz="2400" b="1" u="sng" dirty="0"/>
              <a:t>Εδώ «ανθίζουν» οι βιομηχανίες και τα </a:t>
            </a:r>
            <a:r>
              <a:rPr lang="en-US" sz="2400" b="1" u="sng" dirty="0"/>
              <a:t>logistics</a:t>
            </a:r>
            <a:endParaRPr lang="el-GR" sz="2400" b="1" u="sng" dirty="0"/>
          </a:p>
        </p:txBody>
      </p:sp>
      <p:sp>
        <p:nvSpPr>
          <p:cNvPr id="11" name="1 - Τίτλος"/>
          <p:cNvSpPr txBox="1">
            <a:spLocks/>
          </p:cNvSpPr>
          <p:nvPr/>
        </p:nvSpPr>
        <p:spPr>
          <a:xfrm>
            <a:off x="1" y="0"/>
            <a:ext cx="10028238" cy="752475"/>
          </a:xfrm>
          <a:prstGeom prst="rect">
            <a:avLst/>
          </a:prstGeom>
          <a:solidFill>
            <a:schemeClr val="accent5">
              <a:lumMod val="40000"/>
              <a:lumOff val="60000"/>
            </a:schemeClr>
          </a:solidFill>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808038" algn="l" eaLnBrk="1" hangingPunct="1">
              <a:defRPr/>
            </a:pPr>
            <a:r>
              <a:rPr lang="el-GR" sz="3200" b="1" dirty="0"/>
              <a:t>ΕΧΟΥΜΕ ΧΡΗΣΕΙΣ ΓΙΑ ΤΗ ΒΙΟΜΗΧΑΝΙΑ ΣΤΗΝ ΕΛΛΑΔΑ;</a:t>
            </a:r>
          </a:p>
        </p:txBody>
      </p:sp>
      <p:pic>
        <p:nvPicPr>
          <p:cNvPr id="14" name="Εικόνα 2" descr="Η νέα ταυτότητα (brand) της Περιφέρειας Δυτικής Ελλάδας"/>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555" b="20557"/>
          <a:stretch/>
        </p:blipFill>
        <p:spPr bwMode="auto">
          <a:xfrm>
            <a:off x="10079992" y="-7606"/>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150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2 - Θέση περιεχομένου"/>
          <p:cNvSpPr txBox="1">
            <a:spLocks/>
          </p:cNvSpPr>
          <p:nvPr/>
        </p:nvSpPr>
        <p:spPr>
          <a:xfrm>
            <a:off x="10" y="3308786"/>
            <a:ext cx="12191999" cy="3549229"/>
          </a:xfrm>
          <a:prstGeom prst="rect">
            <a:avLst/>
          </a:prstGeom>
          <a:gradFill flip="none" rotWithShape="1">
            <a:lin ang="16200000" scaled="1"/>
            <a:tileRect/>
          </a:gradFill>
        </p:spPr>
        <p:style>
          <a:lnRef idx="0">
            <a:scrgbClr r="0" g="0" b="0"/>
          </a:lnRef>
          <a:fillRef idx="1003">
            <a:schemeClr val="lt1"/>
          </a:fillRef>
          <a:effectRef idx="0">
            <a:scrgbClr r="0" g="0" b="0"/>
          </a:effectRef>
          <a:fontRef idx="major"/>
        </p:style>
        <p:txBody>
          <a:bodyPr anchor="ctr"/>
          <a:lstStyle>
            <a:lvl1pPr marL="342900" indent="-342900" algn="l" rtl="0" eaLnBrk="0" fontAlgn="base" hangingPunct="0">
              <a:spcBef>
                <a:spcPct val="20000"/>
              </a:spcBef>
              <a:spcAft>
                <a:spcPct val="0"/>
              </a:spcAft>
              <a:buFont typeface="Arial" charset="0"/>
              <a:buChar char="•"/>
              <a:defRPr sz="3200" kern="1200">
                <a:solidFill>
                  <a:schemeClr val="tx1"/>
                </a:solidFill>
                <a:latin typeface="+mj-lt"/>
                <a:ea typeface="+mj-ea"/>
                <a:cs typeface="+mj-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j-lt"/>
                <a:ea typeface="+mj-ea"/>
                <a:cs typeface="+mj-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j-lt"/>
                <a:ea typeface="+mj-ea"/>
                <a:cs typeface="+mj-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j-ea"/>
                <a:cs typeface="+mj-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j-ea"/>
                <a:cs typeface="+mj-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9pPr>
          </a:lstStyle>
          <a:p>
            <a:pPr marL="1973263" indent="-266700">
              <a:lnSpc>
                <a:spcPct val="110000"/>
              </a:lnSpc>
              <a:spcBef>
                <a:spcPts val="600"/>
              </a:spcBef>
              <a:spcAft>
                <a:spcPts val="600"/>
              </a:spcAft>
              <a:defRPr/>
            </a:pPr>
            <a:endParaRPr lang="en-US" sz="2800" b="1" dirty="0"/>
          </a:p>
          <a:p>
            <a:pPr marL="0" indent="0" algn="ctr">
              <a:lnSpc>
                <a:spcPct val="110000"/>
              </a:lnSpc>
              <a:spcBef>
                <a:spcPts val="600"/>
              </a:spcBef>
              <a:spcAft>
                <a:spcPts val="600"/>
              </a:spcAft>
              <a:buNone/>
              <a:defRPr/>
            </a:pPr>
            <a:endParaRPr lang="el-GR" sz="2800" b="1" dirty="0"/>
          </a:p>
          <a:p>
            <a:pPr marL="0" indent="0" algn="ctr">
              <a:lnSpc>
                <a:spcPct val="110000"/>
              </a:lnSpc>
              <a:spcBef>
                <a:spcPts val="600"/>
              </a:spcBef>
              <a:spcAft>
                <a:spcPts val="600"/>
              </a:spcAft>
              <a:buNone/>
              <a:defRPr/>
            </a:pPr>
            <a:endParaRPr lang="el-GR" b="1" dirty="0"/>
          </a:p>
        </p:txBody>
      </p:sp>
      <p:sp>
        <p:nvSpPr>
          <p:cNvPr id="5" name="Τίτλος 1">
            <a:extLst>
              <a:ext uri="{FF2B5EF4-FFF2-40B4-BE49-F238E27FC236}">
                <a16:creationId xmlns="" xmlns:a16="http://schemas.microsoft.com/office/drawing/2014/main" id="{11CE1309-2DFC-4ABB-83C0-3A385FCFF8D0}"/>
              </a:ext>
            </a:extLst>
          </p:cNvPr>
          <p:cNvSpPr txBox="1">
            <a:spLocks/>
          </p:cNvSpPr>
          <p:nvPr/>
        </p:nvSpPr>
        <p:spPr>
          <a:xfrm>
            <a:off x="0" y="2025650"/>
            <a:ext cx="12192000" cy="1283126"/>
          </a:xfrm>
          <a:prstGeom prst="rect">
            <a:avLst/>
          </a:prstGeom>
          <a:solidFill>
            <a:schemeClr val="accent5">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l-GR" sz="3600" b="1" dirty="0"/>
              <a:t>Αξιολόγηση  των περιοχών αναφοράς </a:t>
            </a:r>
          </a:p>
        </p:txBody>
      </p:sp>
      <p:pic>
        <p:nvPicPr>
          <p:cNvPr id="7"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9583890" y="10"/>
            <a:ext cx="2608119" cy="155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0995" y="5801374"/>
            <a:ext cx="2150196" cy="89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385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80323" y="0"/>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Διάγραμμα 5"/>
          <p:cNvGraphicFramePr/>
          <p:nvPr>
            <p:extLst>
              <p:ext uri="{D42A27DB-BD31-4B8C-83A1-F6EECF244321}">
                <p14:modId xmlns:p14="http://schemas.microsoft.com/office/powerpoint/2010/main" val="3941034133"/>
              </p:ext>
            </p:extLst>
          </p:nvPr>
        </p:nvGraphicFramePr>
        <p:xfrm>
          <a:off x="763961" y="1322897"/>
          <a:ext cx="11306315" cy="4384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6068" y="604664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Δεξιό βέλος 1"/>
          <p:cNvSpPr/>
          <p:nvPr/>
        </p:nvSpPr>
        <p:spPr>
          <a:xfrm>
            <a:off x="1345692" y="5642610"/>
            <a:ext cx="5166360" cy="1063341"/>
          </a:xfrm>
          <a:prstGeom prst="rightArrow">
            <a:avLst>
              <a:gd name="adj1" fmla="val 56623"/>
              <a:gd name="adj2" fmla="val 394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l-GR" sz="1600" dirty="0"/>
              <a:t>Βαθμολόγηση βάσει </a:t>
            </a:r>
            <a:r>
              <a:rPr lang="el-GR" sz="1600" dirty="0" err="1"/>
              <a:t>γεωχωρικών</a:t>
            </a:r>
            <a:r>
              <a:rPr lang="el-GR" sz="1600" dirty="0"/>
              <a:t> δεδομένων (0-10)</a:t>
            </a:r>
          </a:p>
          <a:p>
            <a:pPr marL="285750" lvl="0" indent="-285750">
              <a:buFont typeface="Arial" panose="020B0604020202020204" pitchFamily="34" charset="0"/>
              <a:buChar char="•"/>
            </a:pPr>
            <a:r>
              <a:rPr lang="el-GR" sz="1600" dirty="0"/>
              <a:t>Στάθμιση βαρύτητας κριτηρίων</a:t>
            </a:r>
          </a:p>
        </p:txBody>
      </p:sp>
      <p:sp>
        <p:nvSpPr>
          <p:cNvPr id="4" name="TextBox 3">
            <a:extLst>
              <a:ext uri="{FF2B5EF4-FFF2-40B4-BE49-F238E27FC236}">
                <a16:creationId xmlns="" xmlns:a16="http://schemas.microsoft.com/office/drawing/2014/main" id="{FB0F6EA9-D5E3-48D9-AF60-8B92B173C18F}"/>
              </a:ext>
            </a:extLst>
          </p:cNvPr>
          <p:cNvSpPr txBox="1"/>
          <p:nvPr/>
        </p:nvSpPr>
        <p:spPr>
          <a:xfrm>
            <a:off x="6906129" y="5820337"/>
            <a:ext cx="3122110"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l-GR" sz="2000" dirty="0"/>
              <a:t>Κατάταξη – </a:t>
            </a:r>
          </a:p>
          <a:p>
            <a:r>
              <a:rPr lang="el-GR" sz="2000" dirty="0" err="1"/>
              <a:t>προτεραιοποίηση</a:t>
            </a:r>
            <a:r>
              <a:rPr lang="el-GR" sz="2000" dirty="0"/>
              <a:t> περιοχών</a:t>
            </a:r>
          </a:p>
        </p:txBody>
      </p:sp>
      <p:sp>
        <p:nvSpPr>
          <p:cNvPr id="12" name="TextBox 11"/>
          <p:cNvSpPr txBox="1"/>
          <p:nvPr/>
        </p:nvSpPr>
        <p:spPr>
          <a:xfrm>
            <a:off x="-116205" y="7542"/>
            <a:ext cx="681405" cy="6850458"/>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pPr>
              <a:lnSpc>
                <a:spcPct val="150000"/>
              </a:lnSpc>
            </a:pPr>
            <a:r>
              <a:rPr lang="el-GR" dirty="0"/>
              <a:t>    Αξιολόγηση των περιοχών αναφοράς</a:t>
            </a:r>
          </a:p>
        </p:txBody>
      </p:sp>
      <p:sp>
        <p:nvSpPr>
          <p:cNvPr id="14" name="TextBox 13">
            <a:extLst>
              <a:ext uri="{FF2B5EF4-FFF2-40B4-BE49-F238E27FC236}">
                <a16:creationId xmlns="" xmlns:a16="http://schemas.microsoft.com/office/drawing/2014/main" id="{F9DFF040-BDEA-47CD-80CC-75F10AA3D908}"/>
              </a:ext>
            </a:extLst>
          </p:cNvPr>
          <p:cNvSpPr txBox="1"/>
          <p:nvPr/>
        </p:nvSpPr>
        <p:spPr>
          <a:xfrm>
            <a:off x="0" y="-78"/>
            <a:ext cx="10028238" cy="954107"/>
          </a:xfrm>
          <a:prstGeom prst="rect">
            <a:avLst/>
          </a:prstGeom>
          <a:solidFill>
            <a:schemeClr val="accent5">
              <a:lumMod val="40000"/>
              <a:lumOff val="60000"/>
            </a:schemeClr>
          </a:solidFill>
        </p:spPr>
        <p:txBody>
          <a:bodyPr wrap="square">
            <a:spAutoFit/>
          </a:bodyPr>
          <a:lstStyle/>
          <a:p>
            <a:pPr marL="1431925" marR="0" lvl="0" indent="0" algn="l" defTabSz="914400" rtl="0" eaLnBrk="1" fontAlgn="base" latinLnBrk="0" hangingPunct="1">
              <a:spcBef>
                <a:spcPct val="0"/>
              </a:spcBef>
              <a:spcAft>
                <a:spcPct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Light" panose="020F0302020204030204"/>
                <a:ea typeface="+mj-ea"/>
                <a:cs typeface="+mj-cs"/>
              </a:rPr>
              <a:t>ΑΞΙΟΛΟΓΗΣΗ ΒΑΣΕΙ ΠΟΛΥΚΡΙΤΗΡΙΑΚΟΥ ΜΟΝΤΕΛΟΥ</a:t>
            </a:r>
          </a:p>
          <a:p>
            <a:pPr marL="1431925" marR="0" lvl="0" indent="0" algn="l" defTabSz="914400" rtl="0" eaLnBrk="1" fontAlgn="base" latinLnBrk="0" hangingPunct="1">
              <a:spcBef>
                <a:spcPct val="0"/>
              </a:spcBef>
              <a:spcAft>
                <a:spcPct val="0"/>
              </a:spcAft>
              <a:buClrTx/>
              <a:buSzTx/>
              <a:buFontTx/>
              <a:buNone/>
              <a:tabLst/>
              <a:defRPr/>
            </a:pPr>
            <a:r>
              <a:rPr lang="el-GR" sz="2800" b="1" dirty="0">
                <a:solidFill>
                  <a:prstClr val="black"/>
                </a:solidFill>
                <a:latin typeface="Calibri Light" panose="020F0302020204030204"/>
                <a:ea typeface="+mj-ea"/>
                <a:cs typeface="+mj-cs"/>
              </a:rPr>
              <a:t>ΣΤΟ ΥΠΟΒΑΘΡΟ ΤΩΝ </a:t>
            </a:r>
            <a:r>
              <a:rPr lang="el-GR" sz="2800" b="1" dirty="0">
                <a:latin typeface="+mj-lt"/>
                <a:ea typeface="+mj-ea"/>
                <a:cs typeface="+mj-cs"/>
              </a:rPr>
              <a:t>ΧΑΡΤΩΝ</a:t>
            </a:r>
            <a:r>
              <a:rPr lang="el-GR" sz="2800" b="1" dirty="0">
                <a:solidFill>
                  <a:prstClr val="black"/>
                </a:solidFill>
                <a:latin typeface="Calibri Light" panose="020F0302020204030204"/>
                <a:ea typeface="+mj-ea"/>
                <a:cs typeface="+mj-cs"/>
              </a:rPr>
              <a:t> </a:t>
            </a:r>
            <a:r>
              <a:rPr lang="en-US" sz="2800" b="1" dirty="0">
                <a:solidFill>
                  <a:prstClr val="black"/>
                </a:solidFill>
                <a:latin typeface="Calibri Light" panose="020F0302020204030204"/>
                <a:ea typeface="+mj-ea"/>
                <a:cs typeface="+mj-cs"/>
              </a:rPr>
              <a:t>GIS</a:t>
            </a:r>
            <a:endParaRPr kumimoji="0" lang="el-GR"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4895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241280" y="0"/>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Στρογγυλεμένο ορθογώνιο 26"/>
          <p:cNvSpPr/>
          <p:nvPr/>
        </p:nvSpPr>
        <p:spPr>
          <a:xfrm>
            <a:off x="8260089" y="1977324"/>
            <a:ext cx="3393439" cy="3666907"/>
          </a:xfrm>
          <a:prstGeom prst="roundRect">
            <a:avLst>
              <a:gd name="adj" fmla="val 26709"/>
            </a:avLst>
          </a:prstGeom>
          <a:solidFill>
            <a:schemeClr val="bg1">
              <a:lumMod val="8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93663" algn="ctr">
              <a:tabLst>
                <a:tab pos="1795463" algn="l"/>
              </a:tabLst>
            </a:pPr>
            <a:r>
              <a:rPr lang="el-GR" sz="2400" dirty="0">
                <a:solidFill>
                  <a:schemeClr val="accent5">
                    <a:lumMod val="75000"/>
                  </a:schemeClr>
                </a:solidFill>
              </a:rPr>
              <a:t>Κατάλογος προτεινομένων περιοχών για ανάπτυξη ΕΠ ανά Περιφερειακή Ενότητα</a:t>
            </a:r>
          </a:p>
        </p:txBody>
      </p:sp>
      <p:graphicFrame>
        <p:nvGraphicFramePr>
          <p:cNvPr id="26" name="Διάγραμμα 25"/>
          <p:cNvGraphicFramePr/>
          <p:nvPr>
            <p:extLst>
              <p:ext uri="{D42A27DB-BD31-4B8C-83A1-F6EECF244321}">
                <p14:modId xmlns:p14="http://schemas.microsoft.com/office/powerpoint/2010/main" val="2876639409"/>
              </p:ext>
            </p:extLst>
          </p:nvPr>
        </p:nvGraphicFramePr>
        <p:xfrm>
          <a:off x="961885" y="1162446"/>
          <a:ext cx="8227835" cy="5518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6068" y="604664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16205" y="7542"/>
            <a:ext cx="681405" cy="6850458"/>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pPr>
              <a:lnSpc>
                <a:spcPct val="150000"/>
              </a:lnSpc>
            </a:pPr>
            <a:r>
              <a:rPr lang="el-GR" dirty="0"/>
              <a:t>       Αξιολόγηση των περιοχών αναφοράς</a:t>
            </a:r>
          </a:p>
        </p:txBody>
      </p:sp>
      <p:sp>
        <p:nvSpPr>
          <p:cNvPr id="14" name="Τίτλος 1">
            <a:extLst>
              <a:ext uri="{FF2B5EF4-FFF2-40B4-BE49-F238E27FC236}">
                <a16:creationId xmlns="" xmlns:a16="http://schemas.microsoft.com/office/drawing/2014/main" id="{11CE1309-2DFC-4ABB-83C0-3A385FCFF8D0}"/>
              </a:ext>
            </a:extLst>
          </p:cNvPr>
          <p:cNvSpPr txBox="1">
            <a:spLocks/>
          </p:cNvSpPr>
          <p:nvPr/>
        </p:nvSpPr>
        <p:spPr>
          <a:xfrm>
            <a:off x="0" y="-2"/>
            <a:ext cx="10033000" cy="930277"/>
          </a:xfrm>
          <a:prstGeom prst="rect">
            <a:avLst/>
          </a:prstGeom>
          <a:solidFill>
            <a:srgbClr val="5B9BD5">
              <a:lumMod val="40000"/>
              <a:lumOff val="6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3763" fontAlgn="base">
              <a:spcAft>
                <a:spcPct val="0"/>
              </a:spcAft>
            </a:pPr>
            <a:r>
              <a:rPr lang="el-GR" sz="2800" b="1" dirty="0"/>
              <a:t>ΕΛΕΓΧΟΣ ΒΙΩΣΙΜΟΤΗΤΑΣ ΚΑΙ ΑΠΟΤΕΛΕΣΜΑΤΑ ΔΙΑΒΟΥΛΕΥΣΗΣ</a:t>
            </a:r>
          </a:p>
        </p:txBody>
      </p:sp>
    </p:spTree>
    <p:extLst>
      <p:ext uri="{BB962C8B-B14F-4D97-AF65-F5344CB8AC3E}">
        <p14:creationId xmlns:p14="http://schemas.microsoft.com/office/powerpoint/2010/main" val="161170253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 xmlns:a16="http://schemas.microsoft.com/office/drawing/2014/main" id="{09EDEA94-ECAA-4002-8A49-5AC74AAD0410}"/>
              </a:ext>
            </a:extLst>
          </p:cNvPr>
          <p:cNvSpPr txBox="1">
            <a:spLocks noRot="1" noChangeArrowheads="1"/>
          </p:cNvSpPr>
          <p:nvPr/>
        </p:nvSpPr>
        <p:spPr>
          <a:xfrm>
            <a:off x="920757" y="1229441"/>
            <a:ext cx="10390825" cy="54155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000" b="1" dirty="0"/>
              <a:t>Α. </a:t>
            </a:r>
            <a:r>
              <a:rPr lang="el-GR" sz="2000" b="1" u="sng" dirty="0"/>
              <a:t>Μελετήθηκαν :</a:t>
            </a:r>
          </a:p>
          <a:p>
            <a:pPr>
              <a:lnSpc>
                <a:spcPct val="150000"/>
              </a:lnSpc>
            </a:pPr>
            <a:r>
              <a:rPr lang="el-GR" sz="1800" b="1" u="sng" dirty="0"/>
              <a:t>70 νομοθετικές χωροταξικές ρυθμίσεις </a:t>
            </a:r>
            <a:r>
              <a:rPr lang="el-GR" sz="1800" u="sng" dirty="0"/>
              <a:t>(ΓΠΣ, ΣΧΟΟΑΠ, ΖΟΕ κ.λπ.)  για τους </a:t>
            </a:r>
            <a:r>
              <a:rPr lang="el-GR" sz="1800" b="1" u="sng" dirty="0"/>
              <a:t>19 ΟΤΑ </a:t>
            </a:r>
            <a:r>
              <a:rPr lang="el-GR" sz="1800" u="sng" dirty="0"/>
              <a:t>της ΠΔΕ</a:t>
            </a:r>
          </a:p>
          <a:p>
            <a:pPr>
              <a:lnSpc>
                <a:spcPct val="150000"/>
              </a:lnSpc>
            </a:pPr>
            <a:r>
              <a:rPr lang="el-GR" sz="1800" b="1" u="sng" dirty="0"/>
              <a:t>11 περιοχές  Άτυπων Βιομηχανικών Συγκεντρώσεων</a:t>
            </a:r>
            <a:r>
              <a:rPr lang="el-GR" sz="1800" b="1" dirty="0"/>
              <a:t> </a:t>
            </a:r>
            <a:r>
              <a:rPr lang="el-GR" sz="1800" dirty="0"/>
              <a:t> (που εντοπίστηκαν ή υποδείχτηκαν από στελέχη τοπικών φορέων ή επισημαίνονται βιβλιογραφικά)</a:t>
            </a:r>
          </a:p>
          <a:p>
            <a:pPr>
              <a:lnSpc>
                <a:spcPct val="150000"/>
              </a:lnSpc>
            </a:pPr>
            <a:r>
              <a:rPr lang="el-GR" sz="1800" b="1" u="sng" dirty="0"/>
              <a:t>5 περιοχές ενδιαφέροντος </a:t>
            </a:r>
            <a:r>
              <a:rPr lang="el-GR" sz="1800" b="1" dirty="0"/>
              <a:t>που προτάθηκαν κατά τη διάρκεια των διαβουλεύσεων.</a:t>
            </a:r>
          </a:p>
          <a:p>
            <a:endParaRPr lang="el-GR" sz="1800" b="1" dirty="0"/>
          </a:p>
          <a:p>
            <a:pPr marL="0" indent="0">
              <a:lnSpc>
                <a:spcPct val="150000"/>
              </a:lnSpc>
              <a:buNone/>
              <a:defRPr/>
            </a:pPr>
            <a:r>
              <a:rPr lang="el-GR" sz="2000" b="1" dirty="0"/>
              <a:t>Β. </a:t>
            </a:r>
            <a:r>
              <a:rPr lang="el-GR" sz="2000" b="1" u="sng" dirty="0"/>
              <a:t>Μετά από τις σχετική μελέτη και έλεγχο:</a:t>
            </a:r>
          </a:p>
          <a:p>
            <a:pPr marL="266700" indent="0">
              <a:buNone/>
              <a:defRPr/>
            </a:pPr>
            <a:r>
              <a:rPr lang="el-GR" sz="2400" b="1" dirty="0">
                <a:solidFill>
                  <a:schemeClr val="accent5">
                    <a:lumMod val="75000"/>
                  </a:schemeClr>
                </a:solidFill>
              </a:rPr>
              <a:t>ΑΝΕΔΕΙΧΘΗΣΑΝ ΠΡΟΣ ΤΕΛΙΚΗ ΑΞΙΟΛΟΓΗΣΗ </a:t>
            </a:r>
            <a:r>
              <a:rPr lang="el-GR" sz="2400" b="1" u="sng" dirty="0">
                <a:solidFill>
                  <a:schemeClr val="accent5">
                    <a:lumMod val="75000"/>
                  </a:schemeClr>
                </a:solidFill>
              </a:rPr>
              <a:t>30 ΠΕΡΙΟΧΕΣ</a:t>
            </a:r>
          </a:p>
          <a:p>
            <a:pPr marL="266700" indent="0">
              <a:lnSpc>
                <a:spcPct val="150000"/>
              </a:lnSpc>
              <a:buNone/>
              <a:defRPr/>
            </a:pPr>
            <a:r>
              <a:rPr lang="el-GR" sz="2400" b="1" dirty="0">
                <a:solidFill>
                  <a:schemeClr val="accent5">
                    <a:lumMod val="75000"/>
                  </a:schemeClr>
                </a:solidFill>
              </a:rPr>
              <a:t>ΚΑΙ </a:t>
            </a:r>
            <a:r>
              <a:rPr lang="el-GR" sz="2400" b="1" u="sng" dirty="0">
                <a:solidFill>
                  <a:schemeClr val="accent5">
                    <a:lumMod val="75000"/>
                  </a:schemeClr>
                </a:solidFill>
              </a:rPr>
              <a:t>ΠΡΟΚΡΙΘΗΚΑΝ 13 (ΠΕΡΙΟΧΕΣ) </a:t>
            </a:r>
            <a:r>
              <a:rPr lang="el-GR" sz="2400" b="1" dirty="0">
                <a:solidFill>
                  <a:schemeClr val="accent5">
                    <a:lumMod val="75000"/>
                  </a:schemeClr>
                </a:solidFill>
              </a:rPr>
              <a:t>ΓΙΑ ΤΗΝ ΑΝΑΠΤΥΞΗ ΕΠ ΣΤΗΝ ΠΔΕ:</a:t>
            </a:r>
          </a:p>
          <a:p>
            <a:pPr marL="368300" lvl="1" indent="-9525" algn="l" rtl="0"/>
            <a:r>
              <a:rPr lang="el-GR" sz="1800" dirty="0"/>
              <a:t>   Δύο (2) στην Π.Ε. </a:t>
            </a:r>
            <a:r>
              <a:rPr lang="el-GR" sz="1800" dirty="0" err="1"/>
              <a:t>Αιτωλ</a:t>
            </a:r>
            <a:r>
              <a:rPr lang="el-GR" sz="1800" dirty="0"/>
              <a:t>/</a:t>
            </a:r>
            <a:r>
              <a:rPr lang="el-GR" sz="1800" dirty="0" err="1"/>
              <a:t>νανίας</a:t>
            </a:r>
            <a:endParaRPr lang="el-GR" sz="1800" dirty="0"/>
          </a:p>
          <a:p>
            <a:pPr marL="552450" lvl="2" indent="-184150" algn="l" rtl="0"/>
            <a:r>
              <a:rPr lang="el-GR" sz="1800" dirty="0"/>
              <a:t> Πέντε (5) στην Π.Ε. Ηλείας</a:t>
            </a:r>
          </a:p>
          <a:p>
            <a:pPr marL="368300" lvl="1" indent="-9525" algn="l" rtl="0"/>
            <a:r>
              <a:rPr lang="el-GR" sz="1800" dirty="0"/>
              <a:t>   Έξι (6) στην Π.Ε. Αχαΐας</a:t>
            </a:r>
          </a:p>
          <a:p>
            <a:pPr marL="266700" indent="0">
              <a:buNone/>
              <a:defRPr/>
            </a:pPr>
            <a:endParaRPr lang="el-GR" sz="2400" b="1" dirty="0">
              <a:solidFill>
                <a:schemeClr val="accent5">
                  <a:lumMod val="75000"/>
                </a:schemeClr>
              </a:solidFill>
            </a:endParaRPr>
          </a:p>
        </p:txBody>
      </p:sp>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650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 xmlns:a16="http://schemas.microsoft.com/office/drawing/2014/main" id="{10720BA3-125D-4F25-A03C-081C2AAFD20A}"/>
              </a:ext>
            </a:extLst>
          </p:cNvPr>
          <p:cNvSpPr txBox="1"/>
          <p:nvPr/>
        </p:nvSpPr>
        <p:spPr>
          <a:xfrm>
            <a:off x="-85692" y="0"/>
            <a:ext cx="640047" cy="6858001"/>
          </a:xfrm>
          <a:prstGeom prst="rect">
            <a:avLst/>
          </a:prstGeom>
          <a:noFill/>
          <a:ln w="19050">
            <a:solidFill>
              <a:schemeClr val="tx1">
                <a:lumMod val="50000"/>
                <a:lumOff val="50000"/>
              </a:schemeClr>
            </a:solidFill>
          </a:ln>
        </p:spPr>
        <p:txBody>
          <a:bodyPr vert="vert270" wrap="square" rtlCol="0">
            <a:spAutoFit/>
          </a:bodyPr>
          <a:lstStyle/>
          <a:p>
            <a:pPr marL="358775">
              <a:lnSpc>
                <a:spcPct val="150000"/>
              </a:lnSpc>
            </a:pPr>
            <a:r>
              <a:rPr lang="el-GR" sz="2200" dirty="0"/>
              <a:t>Σχέδιο Δράσης Περιφέρειας Δυτικής Ελλάδας</a:t>
            </a:r>
          </a:p>
        </p:txBody>
      </p:sp>
      <p:sp>
        <p:nvSpPr>
          <p:cNvPr id="16" name="Τίτλος 1">
            <a:extLst>
              <a:ext uri="{FF2B5EF4-FFF2-40B4-BE49-F238E27FC236}">
                <a16:creationId xmlns="" xmlns:a16="http://schemas.microsoft.com/office/drawing/2014/main" id="{11CE1309-2DFC-4ABB-83C0-3A385FCFF8D0}"/>
              </a:ext>
            </a:extLst>
          </p:cNvPr>
          <p:cNvSpPr txBox="1">
            <a:spLocks/>
          </p:cNvSpPr>
          <p:nvPr/>
        </p:nvSpPr>
        <p:spPr>
          <a:xfrm>
            <a:off x="1" y="-2"/>
            <a:ext cx="10028237" cy="930277"/>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5350" fontAlgn="base">
              <a:spcAft>
                <a:spcPct val="0"/>
              </a:spcAft>
            </a:pPr>
            <a:r>
              <a:rPr lang="el-GR" sz="2800" b="1" dirty="0"/>
              <a:t>ΤΑ  ΑΠΟΤΕΛΕΣΜΑΤΑ  ΤΩΝ  ΕΡΓΑΣΙΩΝ  ΜΑΣ</a:t>
            </a:r>
          </a:p>
        </p:txBody>
      </p:sp>
    </p:spTree>
    <p:extLst>
      <p:ext uri="{BB962C8B-B14F-4D97-AF65-F5344CB8AC3E}">
        <p14:creationId xmlns:p14="http://schemas.microsoft.com/office/powerpoint/2010/main" val="3492833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650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60999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 xmlns:a16="http://schemas.microsoft.com/office/drawing/2014/main" id="{10720BA3-125D-4F25-A03C-081C2AAFD20A}"/>
              </a:ext>
            </a:extLst>
          </p:cNvPr>
          <p:cNvSpPr txBox="1"/>
          <p:nvPr/>
        </p:nvSpPr>
        <p:spPr>
          <a:xfrm>
            <a:off x="-85692" y="0"/>
            <a:ext cx="640047" cy="6858001"/>
          </a:xfrm>
          <a:prstGeom prst="rect">
            <a:avLst/>
          </a:prstGeom>
          <a:noFill/>
          <a:ln w="19050">
            <a:solidFill>
              <a:schemeClr val="tx1">
                <a:lumMod val="50000"/>
                <a:lumOff val="50000"/>
              </a:schemeClr>
            </a:solidFill>
          </a:ln>
        </p:spPr>
        <p:txBody>
          <a:bodyPr vert="vert270" wrap="square" rtlCol="0">
            <a:spAutoFit/>
          </a:bodyPr>
          <a:lstStyle/>
          <a:p>
            <a:pPr marL="358775">
              <a:lnSpc>
                <a:spcPct val="150000"/>
              </a:lnSpc>
            </a:pPr>
            <a:r>
              <a:rPr lang="el-GR" sz="2200" dirty="0"/>
              <a:t>Σχέδιο Δράσης Περιφέρειας Δυτικής Ελλάδας</a:t>
            </a:r>
          </a:p>
        </p:txBody>
      </p:sp>
      <p:graphicFrame>
        <p:nvGraphicFramePr>
          <p:cNvPr id="2" name="Πίνακας 1"/>
          <p:cNvGraphicFramePr>
            <a:graphicFrameLocks noGrp="1"/>
          </p:cNvGraphicFramePr>
          <p:nvPr>
            <p:extLst>
              <p:ext uri="{D42A27DB-BD31-4B8C-83A1-F6EECF244321}">
                <p14:modId xmlns:p14="http://schemas.microsoft.com/office/powerpoint/2010/main" val="3949666287"/>
              </p:ext>
            </p:extLst>
          </p:nvPr>
        </p:nvGraphicFramePr>
        <p:xfrm>
          <a:off x="4562112" y="1256498"/>
          <a:ext cx="3507468" cy="5009982"/>
        </p:xfrm>
        <a:graphic>
          <a:graphicData uri="http://schemas.openxmlformats.org/drawingml/2006/table">
            <a:tbl>
              <a:tblPr firstRow="1" firstCol="1" bandRow="1">
                <a:tableStyleId>{5C22544A-7EE6-4342-B048-85BDC9FD1C3A}</a:tableStyleId>
              </a:tblPr>
              <a:tblGrid>
                <a:gridCol w="477313">
                  <a:extLst>
                    <a:ext uri="{9D8B030D-6E8A-4147-A177-3AD203B41FA5}">
                      <a16:colId xmlns="" xmlns:a16="http://schemas.microsoft.com/office/drawing/2014/main" val="20000"/>
                    </a:ext>
                  </a:extLst>
                </a:gridCol>
                <a:gridCol w="751744">
                  <a:extLst>
                    <a:ext uri="{9D8B030D-6E8A-4147-A177-3AD203B41FA5}">
                      <a16:colId xmlns="" xmlns:a16="http://schemas.microsoft.com/office/drawing/2014/main" val="20001"/>
                    </a:ext>
                  </a:extLst>
                </a:gridCol>
                <a:gridCol w="1453637">
                  <a:extLst>
                    <a:ext uri="{9D8B030D-6E8A-4147-A177-3AD203B41FA5}">
                      <a16:colId xmlns="" xmlns:a16="http://schemas.microsoft.com/office/drawing/2014/main" val="20002"/>
                    </a:ext>
                  </a:extLst>
                </a:gridCol>
                <a:gridCol w="824774">
                  <a:extLst>
                    <a:ext uri="{9D8B030D-6E8A-4147-A177-3AD203B41FA5}">
                      <a16:colId xmlns="" xmlns:a16="http://schemas.microsoft.com/office/drawing/2014/main" val="20003"/>
                    </a:ext>
                  </a:extLst>
                </a:gridCol>
              </a:tblGrid>
              <a:tr h="357654">
                <a:tc gridSpan="4">
                  <a:txBody>
                    <a:bodyPr/>
                    <a:lstStyle/>
                    <a:p>
                      <a:pPr algn="just">
                        <a:lnSpc>
                          <a:spcPts val="1600"/>
                        </a:lnSpc>
                        <a:spcBef>
                          <a:spcPts val="600"/>
                        </a:spcBef>
                        <a:spcAft>
                          <a:spcPts val="600"/>
                        </a:spcAft>
                      </a:pPr>
                      <a:r>
                        <a:rPr lang="el-GR" sz="1400" dirty="0">
                          <a:effectLst/>
                        </a:rPr>
                        <a:t>Π.Ε. Αχαΐας</a:t>
                      </a:r>
                      <a:endParaRPr lang="el-GR" sz="1400" dirty="0">
                        <a:effectLst/>
                        <a:latin typeface="Calibri"/>
                        <a:ea typeface="Calibri"/>
                        <a:cs typeface="Times New Roman"/>
                      </a:endParaRPr>
                    </a:p>
                  </a:txBody>
                  <a:tcPr marL="43912" marR="43912" marT="0" marB="0" anchor="ctr">
                    <a:solidFill>
                      <a:schemeClr val="accent5">
                        <a:lumMod val="60000"/>
                        <a:lumOff val="4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0"/>
                  </a:ext>
                </a:extLst>
              </a:tr>
              <a:tr h="749749">
                <a:tc>
                  <a:txBody>
                    <a:bodyPr/>
                    <a:lstStyle/>
                    <a:p>
                      <a:pPr algn="just">
                        <a:lnSpc>
                          <a:spcPts val="1600"/>
                        </a:lnSpc>
                        <a:spcBef>
                          <a:spcPts val="600"/>
                        </a:spcBef>
                        <a:spcAft>
                          <a:spcPts val="600"/>
                        </a:spcAft>
                      </a:pPr>
                      <a:r>
                        <a:rPr lang="el-GR" sz="1000" dirty="0">
                          <a:effectLst/>
                        </a:rPr>
                        <a:t>α/α</a:t>
                      </a:r>
                      <a:endParaRPr lang="el-GR" sz="1000" dirty="0">
                        <a:effectLst/>
                        <a:latin typeface="+mn-lt"/>
                        <a:ea typeface="Calibri"/>
                        <a:cs typeface="Times New Roman"/>
                      </a:endParaRPr>
                    </a:p>
                  </a:txBody>
                  <a:tcPr marL="43912" marR="43912" marT="0" marB="0" anchor="ctr">
                    <a:solidFill>
                      <a:schemeClr val="accent5">
                        <a:lumMod val="60000"/>
                        <a:lumOff val="40000"/>
                      </a:schemeClr>
                    </a:solidFill>
                  </a:tcPr>
                </a:tc>
                <a:tc>
                  <a:txBody>
                    <a:bodyPr/>
                    <a:lstStyle/>
                    <a:p>
                      <a:pPr algn="just">
                        <a:lnSpc>
                          <a:spcPts val="1600"/>
                        </a:lnSpc>
                        <a:spcBef>
                          <a:spcPts val="600"/>
                        </a:spcBef>
                        <a:spcAft>
                          <a:spcPts val="600"/>
                        </a:spcAft>
                      </a:pPr>
                      <a:r>
                        <a:rPr lang="el-GR" sz="1000" dirty="0">
                          <a:effectLst/>
                        </a:rPr>
                        <a:t>ΟΤΑ</a:t>
                      </a:r>
                      <a:endParaRPr lang="el-GR" sz="1000" dirty="0">
                        <a:effectLst/>
                        <a:latin typeface="Calibri"/>
                        <a:ea typeface="Calibri"/>
                        <a:cs typeface="Times New Roman"/>
                      </a:endParaRPr>
                    </a:p>
                  </a:txBody>
                  <a:tcPr marL="43912" marR="43912" marT="0" marB="0" anchor="ctr">
                    <a:solidFill>
                      <a:schemeClr val="accent3">
                        <a:lumMod val="40000"/>
                        <a:lumOff val="60000"/>
                      </a:schemeClr>
                    </a:solidFill>
                  </a:tcPr>
                </a:tc>
                <a:tc>
                  <a:txBody>
                    <a:bodyPr/>
                    <a:lstStyle/>
                    <a:p>
                      <a:pPr algn="just">
                        <a:lnSpc>
                          <a:spcPts val="1600"/>
                        </a:lnSpc>
                        <a:spcBef>
                          <a:spcPts val="600"/>
                        </a:spcBef>
                        <a:spcAft>
                          <a:spcPts val="600"/>
                        </a:spcAft>
                      </a:pPr>
                      <a:r>
                        <a:rPr lang="el-GR" sz="1000" dirty="0">
                          <a:effectLst/>
                        </a:rPr>
                        <a:t>ΠΕΡΙΟΧΗ/ ΘΕΣΗ</a:t>
                      </a:r>
                      <a:endParaRPr lang="el-GR" sz="1000" dirty="0">
                        <a:effectLst/>
                        <a:latin typeface="Calibri"/>
                        <a:ea typeface="Calibri"/>
                        <a:cs typeface="Times New Roman"/>
                      </a:endParaRPr>
                    </a:p>
                  </a:txBody>
                  <a:tcPr marL="43912" marR="43912" marT="0" marB="0" anchor="ctr">
                    <a:solidFill>
                      <a:schemeClr val="accent3">
                        <a:lumMod val="40000"/>
                        <a:lumOff val="60000"/>
                      </a:schemeClr>
                    </a:solidFill>
                  </a:tcPr>
                </a:tc>
                <a:tc>
                  <a:txBody>
                    <a:bodyPr/>
                    <a:lstStyle/>
                    <a:p>
                      <a:pPr algn="ctr">
                        <a:lnSpc>
                          <a:spcPts val="1600"/>
                        </a:lnSpc>
                        <a:spcBef>
                          <a:spcPts val="600"/>
                        </a:spcBef>
                        <a:spcAft>
                          <a:spcPts val="600"/>
                        </a:spcAft>
                      </a:pPr>
                      <a:r>
                        <a:rPr lang="el-GR" sz="1000" dirty="0">
                          <a:effectLst/>
                        </a:rPr>
                        <a:t>ΕΚΤΑΣΗ (στρ.) </a:t>
                      </a:r>
                      <a:endParaRPr lang="el-GR" sz="1000" dirty="0">
                        <a:effectLst/>
                        <a:latin typeface="Calibri"/>
                        <a:ea typeface="Calibri"/>
                        <a:cs typeface="Times New Roman"/>
                      </a:endParaRPr>
                    </a:p>
                  </a:txBody>
                  <a:tcPr marL="43912" marR="43912" marT="0" marB="0" anchor="ctr">
                    <a:solidFill>
                      <a:schemeClr val="accent3">
                        <a:lumMod val="40000"/>
                        <a:lumOff val="60000"/>
                      </a:schemeClr>
                    </a:solidFill>
                  </a:tcPr>
                </a:tc>
                <a:extLst>
                  <a:ext uri="{0D108BD9-81ED-4DB2-BD59-A6C34878D82A}">
                    <a16:rowId xmlns="" xmlns:a16="http://schemas.microsoft.com/office/drawing/2014/main" val="10001"/>
                  </a:ext>
                </a:extLst>
              </a:tr>
              <a:tr h="245014">
                <a:tc>
                  <a:txBody>
                    <a:bodyPr/>
                    <a:lstStyle/>
                    <a:p>
                      <a:pPr algn="just">
                        <a:lnSpc>
                          <a:spcPts val="1600"/>
                        </a:lnSpc>
                        <a:spcBef>
                          <a:spcPts val="600"/>
                        </a:spcBef>
                        <a:spcAft>
                          <a:spcPts val="600"/>
                        </a:spcAft>
                      </a:pPr>
                      <a:r>
                        <a:rPr lang="el-GR" sz="1000" dirty="0">
                          <a:effectLst/>
                        </a:rPr>
                        <a:t>11</a:t>
                      </a:r>
                      <a:endParaRPr lang="el-GR" sz="1000" dirty="0">
                        <a:effectLst/>
                        <a:latin typeface="Calibri"/>
                        <a:ea typeface="Calibri"/>
                        <a:cs typeface="Times New Roman"/>
                      </a:endParaRPr>
                    </a:p>
                  </a:txBody>
                  <a:tcPr marL="43912" marR="43912" marT="0" marB="0" anchor="ctr">
                    <a:solidFill>
                      <a:schemeClr val="accent5">
                        <a:lumMod val="60000"/>
                        <a:lumOff val="40000"/>
                      </a:schemeClr>
                    </a:solidFill>
                  </a:tcPr>
                </a:tc>
                <a:tc rowSpan="5">
                  <a:txBody>
                    <a:bodyPr/>
                    <a:lstStyle/>
                    <a:p>
                      <a:pPr algn="just">
                        <a:lnSpc>
                          <a:spcPts val="1600"/>
                        </a:lnSpc>
                        <a:spcBef>
                          <a:spcPts val="600"/>
                        </a:spcBef>
                        <a:spcAft>
                          <a:spcPts val="600"/>
                        </a:spcAft>
                      </a:pPr>
                      <a:r>
                        <a:rPr lang="el-GR" sz="900" dirty="0">
                          <a:effectLst/>
                        </a:rPr>
                        <a:t>ΠΑΤΡΕΩΝ</a:t>
                      </a:r>
                      <a:endParaRPr lang="el-GR" sz="900" dirty="0">
                        <a:effectLst/>
                        <a:latin typeface="Calibri"/>
                        <a:ea typeface="Calibri"/>
                        <a:cs typeface="Times New Roman"/>
                      </a:endParaRPr>
                    </a:p>
                  </a:txBody>
                  <a:tcPr marL="43912" marR="43912" marT="0" marB="0" anchor="ctr">
                    <a:solidFill>
                      <a:schemeClr val="accent3">
                        <a:lumMod val="20000"/>
                        <a:lumOff val="80000"/>
                      </a:schemeClr>
                    </a:solidFill>
                  </a:tcPr>
                </a:tc>
                <a:tc>
                  <a:txBody>
                    <a:bodyPr/>
                    <a:lstStyle/>
                    <a:p>
                      <a:pPr algn="just">
                        <a:lnSpc>
                          <a:spcPts val="1600"/>
                        </a:lnSpc>
                        <a:spcBef>
                          <a:spcPts val="600"/>
                        </a:spcBef>
                        <a:spcAft>
                          <a:spcPts val="600"/>
                        </a:spcAft>
                      </a:pPr>
                      <a:r>
                        <a:rPr lang="el-GR" sz="1000">
                          <a:effectLst/>
                        </a:rPr>
                        <a:t>ΧΑΡΑΔΡΟΣ</a:t>
                      </a:r>
                      <a:endParaRPr lang="el-GR" sz="1000">
                        <a:effectLst/>
                        <a:latin typeface="Calibri"/>
                        <a:ea typeface="Calibri"/>
                        <a:cs typeface="Times New Roman"/>
                      </a:endParaRPr>
                    </a:p>
                  </a:txBody>
                  <a:tcPr marL="43912" marR="43912"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470</a:t>
                      </a:r>
                      <a:endParaRPr lang="el-GR" sz="1000" dirty="0">
                        <a:effectLst/>
                        <a:latin typeface="Calibri"/>
                        <a:ea typeface="Calibri"/>
                        <a:cs typeface="Times New Roman"/>
                      </a:endParaRPr>
                    </a:p>
                  </a:txBody>
                  <a:tcPr marL="43912" marR="43912" marT="0" marB="0" anchor="ctr">
                    <a:solidFill>
                      <a:schemeClr val="accent3">
                        <a:lumMod val="20000"/>
                        <a:lumOff val="80000"/>
                      </a:schemeClr>
                    </a:solidFill>
                  </a:tcPr>
                </a:tc>
                <a:extLst>
                  <a:ext uri="{0D108BD9-81ED-4DB2-BD59-A6C34878D82A}">
                    <a16:rowId xmlns="" xmlns:a16="http://schemas.microsoft.com/office/drawing/2014/main" val="10002"/>
                  </a:ext>
                </a:extLst>
              </a:tr>
              <a:tr h="307154">
                <a:tc>
                  <a:txBody>
                    <a:bodyPr/>
                    <a:lstStyle/>
                    <a:p>
                      <a:pPr algn="just">
                        <a:lnSpc>
                          <a:spcPts val="1600"/>
                        </a:lnSpc>
                        <a:spcBef>
                          <a:spcPts val="600"/>
                        </a:spcBef>
                        <a:spcAft>
                          <a:spcPts val="600"/>
                        </a:spcAft>
                      </a:pPr>
                      <a:r>
                        <a:rPr lang="el-GR" sz="1000" dirty="0">
                          <a:effectLst/>
                        </a:rPr>
                        <a:t>12</a:t>
                      </a:r>
                      <a:endParaRPr lang="el-GR" sz="1000" dirty="0">
                        <a:effectLst/>
                        <a:latin typeface="Calibri"/>
                        <a:ea typeface="Calibri"/>
                        <a:cs typeface="Times New Roman"/>
                      </a:endParaRPr>
                    </a:p>
                  </a:txBody>
                  <a:tcPr marL="43912" marR="43912" marT="0" marB="0" anchor="ctr">
                    <a:solidFill>
                      <a:schemeClr val="accent5">
                        <a:lumMod val="60000"/>
                        <a:lumOff val="40000"/>
                      </a:schemeClr>
                    </a:solidFill>
                  </a:tcPr>
                </a:tc>
                <a:tc vMerge="1">
                  <a:txBody>
                    <a:bodyPr/>
                    <a:lstStyle/>
                    <a:p>
                      <a:endParaRPr lang="el-GR"/>
                    </a:p>
                  </a:txBody>
                  <a:tcPr/>
                </a:tc>
                <a:tc>
                  <a:txBody>
                    <a:bodyPr/>
                    <a:lstStyle/>
                    <a:p>
                      <a:pPr algn="just">
                        <a:lnSpc>
                          <a:spcPts val="1600"/>
                        </a:lnSpc>
                        <a:spcBef>
                          <a:spcPts val="600"/>
                        </a:spcBef>
                        <a:spcAft>
                          <a:spcPts val="600"/>
                        </a:spcAft>
                      </a:pPr>
                      <a:r>
                        <a:rPr lang="el-GR" sz="1000" b="1" dirty="0">
                          <a:effectLst/>
                        </a:rPr>
                        <a:t>ΑΒΣ ΑΓ. ΒΑΣΙΛΕΙΟΣ</a:t>
                      </a:r>
                      <a:endParaRPr lang="el-GR" sz="1000" b="1" dirty="0">
                        <a:effectLst/>
                        <a:latin typeface="Calibri"/>
                        <a:ea typeface="Calibri"/>
                        <a:cs typeface="Times New Roman"/>
                      </a:endParaRPr>
                    </a:p>
                  </a:txBody>
                  <a:tcPr marL="43912" marR="4391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a:effectLst/>
                        </a:rPr>
                        <a:t>370</a:t>
                      </a:r>
                      <a:endParaRPr lang="el-GR" sz="1000" dirty="0">
                        <a:effectLst/>
                        <a:latin typeface="Calibri"/>
                        <a:ea typeface="Calibri"/>
                        <a:cs typeface="Times New Roman"/>
                      </a:endParaRPr>
                    </a:p>
                  </a:txBody>
                  <a:tcPr marL="43912" marR="43912" marT="0" marB="0" anchor="ctr">
                    <a:solidFill>
                      <a:schemeClr val="accent5">
                        <a:lumMod val="20000"/>
                        <a:lumOff val="80000"/>
                      </a:schemeClr>
                    </a:solidFill>
                  </a:tcPr>
                </a:tc>
                <a:extLst>
                  <a:ext uri="{0D108BD9-81ED-4DB2-BD59-A6C34878D82A}">
                    <a16:rowId xmlns="" xmlns:a16="http://schemas.microsoft.com/office/drawing/2014/main" val="10003"/>
                  </a:ext>
                </a:extLst>
              </a:tr>
              <a:tr h="263084">
                <a:tc>
                  <a:txBody>
                    <a:bodyPr/>
                    <a:lstStyle/>
                    <a:p>
                      <a:pPr algn="just">
                        <a:lnSpc>
                          <a:spcPts val="1600"/>
                        </a:lnSpc>
                        <a:spcBef>
                          <a:spcPts val="600"/>
                        </a:spcBef>
                        <a:spcAft>
                          <a:spcPts val="600"/>
                        </a:spcAft>
                      </a:pPr>
                      <a:r>
                        <a:rPr lang="el-GR" sz="1000" dirty="0">
                          <a:effectLst/>
                        </a:rPr>
                        <a:t>13</a:t>
                      </a:r>
                      <a:endParaRPr lang="el-GR" sz="1000" dirty="0">
                        <a:effectLst/>
                        <a:latin typeface="Calibri"/>
                        <a:ea typeface="Calibri"/>
                        <a:cs typeface="Times New Roman"/>
                      </a:endParaRPr>
                    </a:p>
                  </a:txBody>
                  <a:tcPr marL="43912" marR="43912" marT="0" marB="0" anchor="ctr">
                    <a:solidFill>
                      <a:schemeClr val="accent5">
                        <a:lumMod val="60000"/>
                        <a:lumOff val="40000"/>
                      </a:schemeClr>
                    </a:solidFill>
                  </a:tcPr>
                </a:tc>
                <a:tc vMerge="1">
                  <a:txBody>
                    <a:bodyPr/>
                    <a:lstStyle/>
                    <a:p>
                      <a:endParaRPr lang="el-GR"/>
                    </a:p>
                  </a:txBody>
                  <a:tcPr/>
                </a:tc>
                <a:tc>
                  <a:txBody>
                    <a:bodyPr/>
                    <a:lstStyle/>
                    <a:p>
                      <a:pPr algn="just">
                        <a:lnSpc>
                          <a:spcPts val="1600"/>
                        </a:lnSpc>
                        <a:spcBef>
                          <a:spcPts val="600"/>
                        </a:spcBef>
                        <a:spcAft>
                          <a:spcPts val="600"/>
                        </a:spcAft>
                      </a:pPr>
                      <a:r>
                        <a:rPr lang="el-GR" sz="1000" dirty="0">
                          <a:effectLst/>
                        </a:rPr>
                        <a:t>ΑΒΣ ΘΕΡΙΑΝΟ</a:t>
                      </a:r>
                      <a:endParaRPr lang="el-GR" sz="1000" dirty="0">
                        <a:effectLst/>
                        <a:latin typeface="Calibri"/>
                        <a:ea typeface="Calibri"/>
                        <a:cs typeface="Times New Roman"/>
                      </a:endParaRPr>
                    </a:p>
                  </a:txBody>
                  <a:tcPr marL="43912" marR="43912"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155</a:t>
                      </a:r>
                      <a:endParaRPr lang="el-GR" sz="1000" dirty="0">
                        <a:effectLst/>
                        <a:latin typeface="Calibri"/>
                        <a:ea typeface="Calibri"/>
                        <a:cs typeface="Times New Roman"/>
                      </a:endParaRPr>
                    </a:p>
                  </a:txBody>
                  <a:tcPr marL="43912" marR="43912" marT="0" marB="0" anchor="ctr">
                    <a:solidFill>
                      <a:schemeClr val="accent3">
                        <a:lumMod val="20000"/>
                        <a:lumOff val="80000"/>
                      </a:schemeClr>
                    </a:solidFill>
                  </a:tcPr>
                </a:tc>
                <a:extLst>
                  <a:ext uri="{0D108BD9-81ED-4DB2-BD59-A6C34878D82A}">
                    <a16:rowId xmlns="" xmlns:a16="http://schemas.microsoft.com/office/drawing/2014/main" val="10005"/>
                  </a:ext>
                </a:extLst>
              </a:tr>
              <a:tr h="357391">
                <a:tc>
                  <a:txBody>
                    <a:bodyPr/>
                    <a:lstStyle/>
                    <a:p>
                      <a:pPr algn="just">
                        <a:lnSpc>
                          <a:spcPts val="1600"/>
                        </a:lnSpc>
                        <a:spcBef>
                          <a:spcPts val="600"/>
                        </a:spcBef>
                        <a:spcAft>
                          <a:spcPts val="600"/>
                        </a:spcAft>
                      </a:pPr>
                      <a:r>
                        <a:rPr lang="el-GR" sz="1000" dirty="0">
                          <a:effectLst/>
                        </a:rPr>
                        <a:t>14</a:t>
                      </a:r>
                      <a:endParaRPr lang="el-GR" sz="1000" dirty="0">
                        <a:effectLst/>
                        <a:latin typeface="Calibri"/>
                        <a:ea typeface="Calibri"/>
                        <a:cs typeface="Times New Roman"/>
                      </a:endParaRPr>
                    </a:p>
                  </a:txBody>
                  <a:tcPr marL="43912" marR="43912" marT="0" marB="0" anchor="ctr">
                    <a:solidFill>
                      <a:schemeClr val="accent5">
                        <a:lumMod val="60000"/>
                        <a:lumOff val="40000"/>
                      </a:schemeClr>
                    </a:solidFill>
                  </a:tcPr>
                </a:tc>
                <a:tc vMerge="1">
                  <a:txBody>
                    <a:bodyPr/>
                    <a:lstStyle/>
                    <a:p>
                      <a:endParaRPr lang="el-GR"/>
                    </a:p>
                  </a:txBody>
                  <a:tcPr/>
                </a:tc>
                <a:tc>
                  <a:txBody>
                    <a:bodyPr/>
                    <a:lstStyle/>
                    <a:p>
                      <a:pPr algn="just">
                        <a:lnSpc>
                          <a:spcPts val="1600"/>
                        </a:lnSpc>
                        <a:spcBef>
                          <a:spcPts val="600"/>
                        </a:spcBef>
                        <a:spcAft>
                          <a:spcPts val="600"/>
                        </a:spcAft>
                      </a:pPr>
                      <a:r>
                        <a:rPr lang="el-GR" sz="1000" b="1" dirty="0">
                          <a:effectLst/>
                        </a:rPr>
                        <a:t>ΑΒΣ ΚΑΤΩ ΑΡΑΧΩΒΙΤΙΚΑ</a:t>
                      </a:r>
                      <a:endParaRPr lang="el-GR" sz="1000" b="1" dirty="0">
                        <a:effectLst/>
                        <a:latin typeface="Calibri"/>
                        <a:ea typeface="Calibri"/>
                        <a:cs typeface="Times New Roman"/>
                      </a:endParaRPr>
                    </a:p>
                  </a:txBody>
                  <a:tcPr marL="43912" marR="4391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a:effectLst/>
                        </a:rPr>
                        <a:t>720</a:t>
                      </a:r>
                      <a:endParaRPr lang="el-GR" sz="1000" dirty="0">
                        <a:effectLst/>
                        <a:latin typeface="Calibri"/>
                        <a:ea typeface="Calibri"/>
                        <a:cs typeface="Times New Roman"/>
                      </a:endParaRPr>
                    </a:p>
                  </a:txBody>
                  <a:tcPr marL="43912" marR="43912" marT="0" marB="0" anchor="ctr">
                    <a:solidFill>
                      <a:schemeClr val="accent5">
                        <a:lumMod val="20000"/>
                        <a:lumOff val="80000"/>
                      </a:schemeClr>
                    </a:solidFill>
                  </a:tcPr>
                </a:tc>
                <a:extLst>
                  <a:ext uri="{0D108BD9-81ED-4DB2-BD59-A6C34878D82A}">
                    <a16:rowId xmlns="" xmlns:a16="http://schemas.microsoft.com/office/drawing/2014/main" val="10006"/>
                  </a:ext>
                </a:extLst>
              </a:tr>
              <a:tr h="357391">
                <a:tc>
                  <a:txBody>
                    <a:bodyPr/>
                    <a:lstStyle/>
                    <a:p>
                      <a:pPr algn="just">
                        <a:lnSpc>
                          <a:spcPts val="1600"/>
                        </a:lnSpc>
                        <a:spcBef>
                          <a:spcPts val="600"/>
                        </a:spcBef>
                        <a:spcAft>
                          <a:spcPts val="600"/>
                        </a:spcAft>
                      </a:pPr>
                      <a:r>
                        <a:rPr lang="el-GR" sz="1000" dirty="0">
                          <a:effectLst/>
                        </a:rPr>
                        <a:t>15</a:t>
                      </a:r>
                      <a:endParaRPr lang="el-GR" sz="1000" dirty="0">
                        <a:effectLst/>
                        <a:latin typeface="Calibri"/>
                        <a:ea typeface="Calibri"/>
                        <a:cs typeface="Times New Roman"/>
                      </a:endParaRPr>
                    </a:p>
                  </a:txBody>
                  <a:tcPr marL="43912" marR="43912" marT="0" marB="0" anchor="ctr">
                    <a:solidFill>
                      <a:schemeClr val="accent5">
                        <a:lumMod val="60000"/>
                        <a:lumOff val="40000"/>
                      </a:schemeClr>
                    </a:solidFill>
                  </a:tcPr>
                </a:tc>
                <a:tc vMerge="1">
                  <a:txBody>
                    <a:bodyPr/>
                    <a:lstStyle/>
                    <a:p>
                      <a:endParaRPr lang="el-GR"/>
                    </a:p>
                  </a:txBody>
                  <a:tcPr/>
                </a:tc>
                <a:tc>
                  <a:txBody>
                    <a:bodyPr/>
                    <a:lstStyle/>
                    <a:p>
                      <a:pPr algn="just">
                        <a:lnSpc>
                          <a:spcPts val="1600"/>
                        </a:lnSpc>
                        <a:spcBef>
                          <a:spcPts val="600"/>
                        </a:spcBef>
                        <a:spcAft>
                          <a:spcPts val="600"/>
                        </a:spcAft>
                      </a:pPr>
                      <a:r>
                        <a:rPr lang="el-GR" sz="1000" b="1" dirty="0" err="1">
                          <a:effectLst/>
                        </a:rPr>
                        <a:t>Ρηγανόκαμπος</a:t>
                      </a:r>
                      <a:r>
                        <a:rPr lang="el-GR" sz="1000" b="1" dirty="0">
                          <a:effectLst/>
                        </a:rPr>
                        <a:t> Πατρών</a:t>
                      </a:r>
                      <a:endParaRPr lang="el-GR" sz="1000" b="1" dirty="0">
                        <a:effectLst/>
                        <a:latin typeface="Calibri"/>
                        <a:ea typeface="Calibri"/>
                        <a:cs typeface="Times New Roman"/>
                      </a:endParaRPr>
                    </a:p>
                  </a:txBody>
                  <a:tcPr marL="43912" marR="4391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a:effectLst/>
                        </a:rPr>
                        <a:t>(60)</a:t>
                      </a:r>
                      <a:endParaRPr lang="el-GR" sz="1000" dirty="0">
                        <a:effectLst/>
                        <a:latin typeface="Calibri"/>
                        <a:ea typeface="Calibri"/>
                        <a:cs typeface="Times New Roman"/>
                      </a:endParaRPr>
                    </a:p>
                  </a:txBody>
                  <a:tcPr marL="43912" marR="43912" marT="0" marB="0" anchor="ctr">
                    <a:solidFill>
                      <a:schemeClr val="accent5">
                        <a:lumMod val="20000"/>
                        <a:lumOff val="80000"/>
                      </a:schemeClr>
                    </a:solidFill>
                  </a:tcPr>
                </a:tc>
                <a:extLst>
                  <a:ext uri="{0D108BD9-81ED-4DB2-BD59-A6C34878D82A}">
                    <a16:rowId xmlns="" xmlns:a16="http://schemas.microsoft.com/office/drawing/2014/main" val="10007"/>
                  </a:ext>
                </a:extLst>
              </a:tr>
              <a:tr h="357391">
                <a:tc>
                  <a:txBody>
                    <a:bodyPr/>
                    <a:lstStyle/>
                    <a:p>
                      <a:pPr algn="just">
                        <a:lnSpc>
                          <a:spcPts val="1600"/>
                        </a:lnSpc>
                        <a:spcBef>
                          <a:spcPts val="600"/>
                        </a:spcBef>
                        <a:spcAft>
                          <a:spcPts val="600"/>
                        </a:spcAft>
                      </a:pPr>
                      <a:r>
                        <a:rPr lang="el-GR" sz="1000" dirty="0">
                          <a:effectLst/>
                        </a:rPr>
                        <a:t>16</a:t>
                      </a:r>
                      <a:endParaRPr lang="el-GR" sz="1000" dirty="0">
                        <a:effectLst/>
                        <a:latin typeface="Calibri"/>
                        <a:ea typeface="Calibri"/>
                        <a:cs typeface="Times New Roman"/>
                      </a:endParaRPr>
                    </a:p>
                  </a:txBody>
                  <a:tcPr marL="43912" marR="43912" marT="0" marB="0" anchor="ctr">
                    <a:solidFill>
                      <a:schemeClr val="accent5">
                        <a:lumMod val="60000"/>
                        <a:lumOff val="40000"/>
                      </a:schemeClr>
                    </a:solidFill>
                  </a:tcPr>
                </a:tc>
                <a:tc rowSpan="6">
                  <a:txBody>
                    <a:bodyPr/>
                    <a:lstStyle/>
                    <a:p>
                      <a:pPr algn="just">
                        <a:lnSpc>
                          <a:spcPts val="1600"/>
                        </a:lnSpc>
                        <a:spcBef>
                          <a:spcPts val="600"/>
                        </a:spcBef>
                        <a:spcAft>
                          <a:spcPts val="600"/>
                        </a:spcAft>
                      </a:pPr>
                      <a:r>
                        <a:rPr lang="el-GR" sz="900" dirty="0">
                          <a:effectLst/>
                        </a:rPr>
                        <a:t>ΑΙΓΙΑΛΕΙΑΣ</a:t>
                      </a:r>
                      <a:endParaRPr lang="el-GR" sz="900" dirty="0">
                        <a:effectLst/>
                        <a:latin typeface="Calibri"/>
                        <a:ea typeface="Calibri"/>
                        <a:cs typeface="Times New Roman"/>
                      </a:endParaRPr>
                    </a:p>
                  </a:txBody>
                  <a:tcPr marL="43912" marR="43912" marT="0" marB="0" anchor="ctr">
                    <a:solidFill>
                      <a:schemeClr val="accent3">
                        <a:lumMod val="20000"/>
                        <a:lumOff val="80000"/>
                      </a:schemeClr>
                    </a:solidFill>
                  </a:tcPr>
                </a:tc>
                <a:tc>
                  <a:txBody>
                    <a:bodyPr/>
                    <a:lstStyle/>
                    <a:p>
                      <a:pPr algn="just">
                        <a:lnSpc>
                          <a:spcPts val="1600"/>
                        </a:lnSpc>
                        <a:spcBef>
                          <a:spcPts val="600"/>
                        </a:spcBef>
                        <a:spcAft>
                          <a:spcPts val="600"/>
                        </a:spcAft>
                      </a:pPr>
                      <a:r>
                        <a:rPr lang="el-GR" sz="1000" dirty="0">
                          <a:effectLst/>
                        </a:rPr>
                        <a:t>ΒΙ.ΠΑ Σελινούντος</a:t>
                      </a:r>
                      <a:endParaRPr lang="el-GR" sz="1000" dirty="0">
                        <a:effectLst/>
                        <a:latin typeface="Calibri"/>
                        <a:ea typeface="Calibri"/>
                        <a:cs typeface="Times New Roman"/>
                      </a:endParaRPr>
                    </a:p>
                  </a:txBody>
                  <a:tcPr marL="43912" marR="43912"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79</a:t>
                      </a:r>
                      <a:endParaRPr lang="el-GR" sz="1000" dirty="0">
                        <a:effectLst/>
                        <a:latin typeface="Calibri"/>
                        <a:ea typeface="Calibri"/>
                        <a:cs typeface="Times New Roman"/>
                      </a:endParaRPr>
                    </a:p>
                  </a:txBody>
                  <a:tcPr marL="43912" marR="43912" marT="0" marB="0" anchor="ctr">
                    <a:solidFill>
                      <a:schemeClr val="accent3">
                        <a:lumMod val="20000"/>
                        <a:lumOff val="80000"/>
                      </a:schemeClr>
                    </a:solidFill>
                  </a:tcPr>
                </a:tc>
                <a:extLst>
                  <a:ext uri="{0D108BD9-81ED-4DB2-BD59-A6C34878D82A}">
                    <a16:rowId xmlns="" xmlns:a16="http://schemas.microsoft.com/office/drawing/2014/main" val="10008"/>
                  </a:ext>
                </a:extLst>
              </a:tr>
              <a:tr h="374730">
                <a:tc>
                  <a:txBody>
                    <a:bodyPr/>
                    <a:lstStyle/>
                    <a:p>
                      <a:pPr algn="just">
                        <a:lnSpc>
                          <a:spcPts val="1600"/>
                        </a:lnSpc>
                        <a:spcBef>
                          <a:spcPts val="600"/>
                        </a:spcBef>
                        <a:spcAft>
                          <a:spcPts val="600"/>
                        </a:spcAft>
                      </a:pPr>
                      <a:r>
                        <a:rPr lang="el-GR" sz="1000" dirty="0">
                          <a:effectLst/>
                        </a:rPr>
                        <a:t>17</a:t>
                      </a:r>
                      <a:endParaRPr lang="el-GR" sz="1000" dirty="0">
                        <a:effectLst/>
                        <a:latin typeface="Calibri"/>
                        <a:ea typeface="Calibri"/>
                        <a:cs typeface="Times New Roman"/>
                      </a:endParaRPr>
                    </a:p>
                  </a:txBody>
                  <a:tcPr marL="43912" marR="43912" marT="0" marB="0" anchor="ctr">
                    <a:solidFill>
                      <a:schemeClr val="accent5">
                        <a:lumMod val="60000"/>
                        <a:lumOff val="40000"/>
                      </a:schemeClr>
                    </a:solidFill>
                  </a:tcPr>
                </a:tc>
                <a:tc vMerge="1">
                  <a:txBody>
                    <a:bodyPr/>
                    <a:lstStyle/>
                    <a:p>
                      <a:endParaRPr lang="el-GR"/>
                    </a:p>
                  </a:txBody>
                  <a:tcPr/>
                </a:tc>
                <a:tc>
                  <a:txBody>
                    <a:bodyPr/>
                    <a:lstStyle/>
                    <a:p>
                      <a:pPr algn="just">
                        <a:lnSpc>
                          <a:spcPts val="1600"/>
                        </a:lnSpc>
                        <a:spcBef>
                          <a:spcPts val="600"/>
                        </a:spcBef>
                        <a:spcAft>
                          <a:spcPts val="600"/>
                        </a:spcAft>
                      </a:pPr>
                      <a:r>
                        <a:rPr lang="el-GR" sz="1000" dirty="0">
                          <a:effectLst/>
                        </a:rPr>
                        <a:t>ΒΙ.ΠΕ Βουλωμένου</a:t>
                      </a:r>
                      <a:endParaRPr lang="el-GR" sz="1000" dirty="0">
                        <a:effectLst/>
                        <a:latin typeface="Calibri"/>
                        <a:ea typeface="Calibri"/>
                        <a:cs typeface="Times New Roman"/>
                      </a:endParaRPr>
                    </a:p>
                  </a:txBody>
                  <a:tcPr marL="43912" marR="43912"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160</a:t>
                      </a:r>
                      <a:endParaRPr lang="el-GR" sz="1000" dirty="0">
                        <a:effectLst/>
                        <a:latin typeface="Calibri"/>
                        <a:ea typeface="Calibri"/>
                        <a:cs typeface="Times New Roman"/>
                      </a:endParaRPr>
                    </a:p>
                  </a:txBody>
                  <a:tcPr marL="43912" marR="43912" marT="0" marB="0" anchor="ctr">
                    <a:solidFill>
                      <a:schemeClr val="accent3">
                        <a:lumMod val="20000"/>
                        <a:lumOff val="80000"/>
                      </a:schemeClr>
                    </a:solidFill>
                  </a:tcPr>
                </a:tc>
                <a:extLst>
                  <a:ext uri="{0D108BD9-81ED-4DB2-BD59-A6C34878D82A}">
                    <a16:rowId xmlns="" xmlns:a16="http://schemas.microsoft.com/office/drawing/2014/main" val="10009"/>
                  </a:ext>
                </a:extLst>
              </a:tr>
              <a:tr h="357391">
                <a:tc>
                  <a:txBody>
                    <a:bodyPr/>
                    <a:lstStyle/>
                    <a:p>
                      <a:pPr algn="just">
                        <a:lnSpc>
                          <a:spcPts val="1600"/>
                        </a:lnSpc>
                        <a:spcBef>
                          <a:spcPts val="600"/>
                        </a:spcBef>
                        <a:spcAft>
                          <a:spcPts val="600"/>
                        </a:spcAft>
                      </a:pPr>
                      <a:r>
                        <a:rPr lang="el-GR" sz="1000" dirty="0">
                          <a:effectLst/>
                        </a:rPr>
                        <a:t>18</a:t>
                      </a:r>
                      <a:endParaRPr lang="el-GR" sz="1000" dirty="0">
                        <a:effectLst/>
                        <a:latin typeface="Calibri"/>
                        <a:ea typeface="Calibri"/>
                        <a:cs typeface="Times New Roman"/>
                      </a:endParaRPr>
                    </a:p>
                  </a:txBody>
                  <a:tcPr marL="43912" marR="43912" marT="0" marB="0" anchor="ctr">
                    <a:solidFill>
                      <a:schemeClr val="accent5">
                        <a:lumMod val="60000"/>
                        <a:lumOff val="40000"/>
                      </a:schemeClr>
                    </a:solidFill>
                  </a:tcPr>
                </a:tc>
                <a:tc vMerge="1">
                  <a:txBody>
                    <a:bodyPr/>
                    <a:lstStyle/>
                    <a:p>
                      <a:endParaRPr lang="el-GR"/>
                    </a:p>
                  </a:txBody>
                  <a:tcPr/>
                </a:tc>
                <a:tc>
                  <a:txBody>
                    <a:bodyPr/>
                    <a:lstStyle/>
                    <a:p>
                      <a:pPr algn="just">
                        <a:lnSpc>
                          <a:spcPts val="1600"/>
                        </a:lnSpc>
                        <a:spcBef>
                          <a:spcPts val="600"/>
                        </a:spcBef>
                        <a:spcAft>
                          <a:spcPts val="600"/>
                        </a:spcAft>
                      </a:pPr>
                      <a:r>
                        <a:rPr lang="el-GR" sz="1000" dirty="0">
                          <a:effectLst/>
                        </a:rPr>
                        <a:t>ΒΙΟ.ΠΑ Αιγίου –Σμυρτιάς</a:t>
                      </a:r>
                      <a:endParaRPr lang="el-GR" sz="1000" dirty="0">
                        <a:effectLst/>
                        <a:latin typeface="Calibri"/>
                        <a:ea typeface="Calibri"/>
                        <a:cs typeface="Times New Roman"/>
                      </a:endParaRPr>
                    </a:p>
                  </a:txBody>
                  <a:tcPr marL="43912" marR="43912"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160</a:t>
                      </a:r>
                      <a:endParaRPr lang="el-GR" sz="1000" dirty="0">
                        <a:effectLst/>
                        <a:latin typeface="Calibri"/>
                        <a:ea typeface="Calibri"/>
                        <a:cs typeface="Times New Roman"/>
                      </a:endParaRPr>
                    </a:p>
                  </a:txBody>
                  <a:tcPr marL="43912" marR="43912" marT="0" marB="0" anchor="ctr">
                    <a:solidFill>
                      <a:schemeClr val="accent3">
                        <a:lumMod val="20000"/>
                        <a:lumOff val="80000"/>
                      </a:schemeClr>
                    </a:solidFill>
                  </a:tcPr>
                </a:tc>
                <a:extLst>
                  <a:ext uri="{0D108BD9-81ED-4DB2-BD59-A6C34878D82A}">
                    <a16:rowId xmlns="" xmlns:a16="http://schemas.microsoft.com/office/drawing/2014/main" val="10011"/>
                  </a:ext>
                </a:extLst>
              </a:tr>
              <a:tr h="251193">
                <a:tc>
                  <a:txBody>
                    <a:bodyPr/>
                    <a:lstStyle/>
                    <a:p>
                      <a:pPr algn="just">
                        <a:lnSpc>
                          <a:spcPts val="1600"/>
                        </a:lnSpc>
                        <a:spcBef>
                          <a:spcPts val="600"/>
                        </a:spcBef>
                        <a:spcAft>
                          <a:spcPts val="600"/>
                        </a:spcAft>
                      </a:pPr>
                      <a:r>
                        <a:rPr lang="el-GR" sz="1000" dirty="0">
                          <a:effectLst/>
                        </a:rPr>
                        <a:t>19</a:t>
                      </a:r>
                      <a:endParaRPr lang="el-GR" sz="1000" dirty="0">
                        <a:effectLst/>
                        <a:latin typeface="Calibri"/>
                        <a:ea typeface="Calibri"/>
                        <a:cs typeface="Times New Roman"/>
                      </a:endParaRPr>
                    </a:p>
                  </a:txBody>
                  <a:tcPr marL="43912" marR="43912" marT="0" marB="0" anchor="ctr">
                    <a:solidFill>
                      <a:schemeClr val="accent5">
                        <a:lumMod val="60000"/>
                        <a:lumOff val="40000"/>
                      </a:schemeClr>
                    </a:solidFill>
                  </a:tcPr>
                </a:tc>
                <a:tc vMerge="1">
                  <a:txBody>
                    <a:bodyPr/>
                    <a:lstStyle/>
                    <a:p>
                      <a:endParaRPr lang="el-GR"/>
                    </a:p>
                  </a:txBody>
                  <a:tcPr/>
                </a:tc>
                <a:tc>
                  <a:txBody>
                    <a:bodyPr/>
                    <a:lstStyle/>
                    <a:p>
                      <a:pPr algn="just">
                        <a:lnSpc>
                          <a:spcPts val="1600"/>
                        </a:lnSpc>
                        <a:spcBef>
                          <a:spcPts val="600"/>
                        </a:spcBef>
                        <a:spcAft>
                          <a:spcPts val="600"/>
                        </a:spcAft>
                      </a:pPr>
                      <a:r>
                        <a:rPr lang="el-GR" sz="1000" b="1" dirty="0">
                          <a:effectLst/>
                        </a:rPr>
                        <a:t>ΑΒΣ ΜΕΓΑΝΕΙΤΗ</a:t>
                      </a:r>
                      <a:endParaRPr lang="el-GR" sz="1000" b="1" dirty="0">
                        <a:effectLst/>
                        <a:latin typeface="Calibri"/>
                        <a:ea typeface="Calibri"/>
                        <a:cs typeface="Times New Roman"/>
                      </a:endParaRPr>
                    </a:p>
                  </a:txBody>
                  <a:tcPr marL="43912" marR="4391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a:effectLst/>
                        </a:rPr>
                        <a:t>380</a:t>
                      </a:r>
                      <a:endParaRPr lang="el-GR" sz="1000" dirty="0">
                        <a:effectLst/>
                        <a:latin typeface="Calibri"/>
                        <a:ea typeface="Calibri"/>
                        <a:cs typeface="Times New Roman"/>
                      </a:endParaRPr>
                    </a:p>
                  </a:txBody>
                  <a:tcPr marL="43912" marR="43912" marT="0" marB="0" anchor="ctr">
                    <a:solidFill>
                      <a:schemeClr val="accent5">
                        <a:lumMod val="20000"/>
                        <a:lumOff val="80000"/>
                      </a:schemeClr>
                    </a:solidFill>
                  </a:tcPr>
                </a:tc>
                <a:extLst>
                  <a:ext uri="{0D108BD9-81ED-4DB2-BD59-A6C34878D82A}">
                    <a16:rowId xmlns="" xmlns:a16="http://schemas.microsoft.com/office/drawing/2014/main" val="10012"/>
                  </a:ext>
                </a:extLst>
              </a:tr>
              <a:tr h="312720">
                <a:tc>
                  <a:txBody>
                    <a:bodyPr/>
                    <a:lstStyle/>
                    <a:p>
                      <a:pPr algn="just">
                        <a:lnSpc>
                          <a:spcPts val="1600"/>
                        </a:lnSpc>
                        <a:spcBef>
                          <a:spcPts val="600"/>
                        </a:spcBef>
                        <a:spcAft>
                          <a:spcPts val="600"/>
                        </a:spcAft>
                      </a:pPr>
                      <a:r>
                        <a:rPr lang="el-GR" sz="1000" dirty="0">
                          <a:effectLst/>
                        </a:rPr>
                        <a:t>20</a:t>
                      </a:r>
                      <a:endParaRPr lang="el-GR" sz="1000" dirty="0">
                        <a:effectLst/>
                        <a:latin typeface="Calibri"/>
                        <a:ea typeface="Calibri"/>
                        <a:cs typeface="Times New Roman"/>
                      </a:endParaRPr>
                    </a:p>
                  </a:txBody>
                  <a:tcPr marL="43912" marR="43912" marT="0" marB="0" anchor="ctr">
                    <a:solidFill>
                      <a:schemeClr val="accent5">
                        <a:lumMod val="60000"/>
                        <a:lumOff val="40000"/>
                      </a:schemeClr>
                    </a:solidFill>
                  </a:tcPr>
                </a:tc>
                <a:tc vMerge="1">
                  <a:txBody>
                    <a:bodyPr/>
                    <a:lstStyle/>
                    <a:p>
                      <a:endParaRPr lang="el-GR"/>
                    </a:p>
                  </a:txBody>
                  <a:tcPr/>
                </a:tc>
                <a:tc>
                  <a:txBody>
                    <a:bodyPr/>
                    <a:lstStyle/>
                    <a:p>
                      <a:pPr algn="just">
                        <a:lnSpc>
                          <a:spcPts val="1600"/>
                        </a:lnSpc>
                        <a:spcBef>
                          <a:spcPts val="600"/>
                        </a:spcBef>
                        <a:spcAft>
                          <a:spcPts val="600"/>
                        </a:spcAft>
                      </a:pPr>
                      <a:r>
                        <a:rPr lang="el-GR" sz="1000" b="1" dirty="0">
                          <a:effectLst/>
                        </a:rPr>
                        <a:t>ΑΒΣ ΣΕΛΙΝΟΥΝΤΑ</a:t>
                      </a:r>
                      <a:endParaRPr lang="el-GR" sz="1000" b="1" dirty="0">
                        <a:effectLst/>
                        <a:latin typeface="Calibri"/>
                        <a:ea typeface="Calibri"/>
                        <a:cs typeface="Times New Roman"/>
                      </a:endParaRPr>
                    </a:p>
                  </a:txBody>
                  <a:tcPr marL="43912" marR="4391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a:effectLst/>
                        </a:rPr>
                        <a:t>380</a:t>
                      </a:r>
                      <a:endParaRPr lang="el-GR" sz="1000" dirty="0">
                        <a:effectLst/>
                        <a:latin typeface="Calibri"/>
                        <a:ea typeface="Calibri"/>
                        <a:cs typeface="Times New Roman"/>
                      </a:endParaRPr>
                    </a:p>
                  </a:txBody>
                  <a:tcPr marL="43912" marR="43912" marT="0" marB="0" anchor="ctr">
                    <a:solidFill>
                      <a:schemeClr val="accent5">
                        <a:lumMod val="20000"/>
                        <a:lumOff val="80000"/>
                      </a:schemeClr>
                    </a:solidFill>
                  </a:tcPr>
                </a:tc>
                <a:extLst>
                  <a:ext uri="{0D108BD9-81ED-4DB2-BD59-A6C34878D82A}">
                    <a16:rowId xmlns="" xmlns:a16="http://schemas.microsoft.com/office/drawing/2014/main" val="10013"/>
                  </a:ext>
                </a:extLst>
              </a:tr>
              <a:tr h="312720">
                <a:tc>
                  <a:txBody>
                    <a:bodyPr/>
                    <a:lstStyle/>
                    <a:p>
                      <a:pPr algn="just">
                        <a:lnSpc>
                          <a:spcPts val="1600"/>
                        </a:lnSpc>
                        <a:spcBef>
                          <a:spcPts val="600"/>
                        </a:spcBef>
                        <a:spcAft>
                          <a:spcPts val="600"/>
                        </a:spcAft>
                      </a:pPr>
                      <a:r>
                        <a:rPr lang="el-GR" sz="1000" dirty="0">
                          <a:effectLst/>
                          <a:latin typeface="Calibri"/>
                          <a:ea typeface="Calibri"/>
                          <a:cs typeface="Times New Roman"/>
                        </a:rPr>
                        <a:t>21</a:t>
                      </a:r>
                    </a:p>
                  </a:txBody>
                  <a:tcPr marL="43912" marR="43912" marT="0" marB="0" anchor="ctr">
                    <a:solidFill>
                      <a:schemeClr val="accent5">
                        <a:lumMod val="60000"/>
                        <a:lumOff val="40000"/>
                      </a:schemeClr>
                    </a:solidFill>
                  </a:tcPr>
                </a:tc>
                <a:tc vMerge="1">
                  <a:txBody>
                    <a:bodyPr/>
                    <a:lstStyle/>
                    <a:p>
                      <a:pPr algn="just">
                        <a:lnSpc>
                          <a:spcPts val="1600"/>
                        </a:lnSpc>
                        <a:spcBef>
                          <a:spcPts val="600"/>
                        </a:spcBef>
                        <a:spcAft>
                          <a:spcPts val="600"/>
                        </a:spcAft>
                      </a:pPr>
                      <a:endParaRPr lang="el-GR" sz="900" dirty="0">
                        <a:effectLst/>
                        <a:latin typeface="Calibri"/>
                        <a:ea typeface="Calibri"/>
                        <a:cs typeface="Times New Roman"/>
                      </a:endParaRPr>
                    </a:p>
                  </a:txBody>
                  <a:tcPr marL="43912" marR="43912" marT="0" marB="0" anchor="ctr">
                    <a:solidFill>
                      <a:schemeClr val="accent3">
                        <a:lumMod val="20000"/>
                        <a:lumOff val="80000"/>
                      </a:schemeClr>
                    </a:solidFill>
                  </a:tcPr>
                </a:tc>
                <a:tc>
                  <a:txBody>
                    <a:bodyPr/>
                    <a:lstStyle/>
                    <a:p>
                      <a:pPr algn="just">
                        <a:lnSpc>
                          <a:spcPts val="1600"/>
                        </a:lnSpc>
                        <a:spcBef>
                          <a:spcPts val="600"/>
                        </a:spcBef>
                        <a:spcAft>
                          <a:spcPts val="600"/>
                        </a:spcAft>
                      </a:pPr>
                      <a:r>
                        <a:rPr lang="el-GR" sz="1000" b="1" dirty="0">
                          <a:effectLst/>
                          <a:latin typeface="Calibri"/>
                          <a:ea typeface="Calibri"/>
                          <a:cs typeface="Times New Roman"/>
                        </a:rPr>
                        <a:t>ΠΑΛΑΙΑ</a:t>
                      </a:r>
                      <a:r>
                        <a:rPr lang="el-GR" sz="1000" b="1" baseline="0" dirty="0">
                          <a:effectLst/>
                          <a:latin typeface="Calibri"/>
                          <a:ea typeface="Calibri"/>
                          <a:cs typeface="Times New Roman"/>
                        </a:rPr>
                        <a:t> ΚΟΥΛΟΥΡΑ</a:t>
                      </a:r>
                      <a:endParaRPr lang="el-GR" sz="1000" b="1" dirty="0">
                        <a:effectLst/>
                        <a:latin typeface="Calibri"/>
                        <a:ea typeface="Calibri"/>
                        <a:cs typeface="Times New Roman"/>
                      </a:endParaRPr>
                    </a:p>
                  </a:txBody>
                  <a:tcPr marL="43912" marR="4391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a:effectLst/>
                          <a:latin typeface="Calibri"/>
                          <a:ea typeface="Calibri"/>
                          <a:cs typeface="Times New Roman"/>
                        </a:rPr>
                        <a:t>195</a:t>
                      </a:r>
                    </a:p>
                  </a:txBody>
                  <a:tcPr marL="43912" marR="43912" marT="0" marB="0" anchor="ctr">
                    <a:solidFill>
                      <a:schemeClr val="accent5">
                        <a:lumMod val="20000"/>
                        <a:lumOff val="80000"/>
                      </a:schemeClr>
                    </a:solidFill>
                  </a:tcPr>
                </a:tc>
                <a:extLst>
                  <a:ext uri="{0D108BD9-81ED-4DB2-BD59-A6C34878D82A}">
                    <a16:rowId xmlns="" xmlns:a16="http://schemas.microsoft.com/office/drawing/2014/main" val="10014"/>
                  </a:ext>
                </a:extLst>
              </a:tr>
              <a:tr h="319632">
                <a:tc>
                  <a:txBody>
                    <a:bodyPr/>
                    <a:lstStyle/>
                    <a:p>
                      <a:pPr algn="just">
                        <a:lnSpc>
                          <a:spcPts val="1600"/>
                        </a:lnSpc>
                        <a:spcBef>
                          <a:spcPts val="600"/>
                        </a:spcBef>
                        <a:spcAft>
                          <a:spcPts val="600"/>
                        </a:spcAft>
                      </a:pPr>
                      <a:r>
                        <a:rPr lang="el-GR" sz="1000" dirty="0">
                          <a:effectLst/>
                        </a:rPr>
                        <a:t>22</a:t>
                      </a:r>
                      <a:endParaRPr lang="el-GR" sz="1000" dirty="0">
                        <a:effectLst/>
                        <a:latin typeface="Calibri"/>
                        <a:ea typeface="Calibri"/>
                        <a:cs typeface="Times New Roman"/>
                      </a:endParaRPr>
                    </a:p>
                  </a:txBody>
                  <a:tcPr marL="43912" marR="43912" marT="0" marB="0" anchor="ctr">
                    <a:solidFill>
                      <a:schemeClr val="accent5">
                        <a:lumMod val="60000"/>
                        <a:lumOff val="40000"/>
                      </a:schemeClr>
                    </a:solidFill>
                  </a:tcPr>
                </a:tc>
                <a:tc>
                  <a:txBody>
                    <a:bodyPr/>
                    <a:lstStyle/>
                    <a:p>
                      <a:pPr algn="just">
                        <a:lnSpc>
                          <a:spcPts val="1600"/>
                        </a:lnSpc>
                        <a:spcBef>
                          <a:spcPts val="600"/>
                        </a:spcBef>
                        <a:spcAft>
                          <a:spcPts val="600"/>
                        </a:spcAft>
                      </a:pPr>
                      <a:r>
                        <a:rPr lang="el-GR" sz="900" dirty="0">
                          <a:effectLst/>
                        </a:rPr>
                        <a:t>ΔΥΤΙΚΗΣ ΑΧΑΙΑΣ</a:t>
                      </a:r>
                      <a:endParaRPr lang="el-GR" sz="900" dirty="0">
                        <a:effectLst/>
                        <a:latin typeface="Calibri"/>
                        <a:ea typeface="Calibri"/>
                        <a:cs typeface="Times New Roman"/>
                      </a:endParaRPr>
                    </a:p>
                  </a:txBody>
                  <a:tcPr marL="43912" marR="43912" marT="0" marB="0" anchor="ctr">
                    <a:solidFill>
                      <a:schemeClr val="accent3">
                        <a:lumMod val="20000"/>
                        <a:lumOff val="80000"/>
                      </a:schemeClr>
                    </a:solidFill>
                  </a:tcPr>
                </a:tc>
                <a:tc>
                  <a:txBody>
                    <a:bodyPr/>
                    <a:lstStyle/>
                    <a:p>
                      <a:pPr algn="just">
                        <a:lnSpc>
                          <a:spcPts val="1600"/>
                        </a:lnSpc>
                        <a:spcBef>
                          <a:spcPts val="600"/>
                        </a:spcBef>
                        <a:spcAft>
                          <a:spcPts val="600"/>
                        </a:spcAft>
                      </a:pPr>
                      <a:r>
                        <a:rPr lang="el-GR" sz="1000" dirty="0">
                          <a:effectLst/>
                        </a:rPr>
                        <a:t>ΒΙΟ.ΠΑ. Δύμης</a:t>
                      </a:r>
                      <a:endParaRPr lang="el-GR" sz="1000" dirty="0">
                        <a:effectLst/>
                        <a:latin typeface="Calibri"/>
                        <a:ea typeface="Calibri"/>
                        <a:cs typeface="Times New Roman"/>
                      </a:endParaRPr>
                    </a:p>
                  </a:txBody>
                  <a:tcPr marL="43912" marR="43912"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130</a:t>
                      </a:r>
                      <a:endParaRPr lang="el-GR" sz="1000" dirty="0">
                        <a:effectLst/>
                        <a:latin typeface="Calibri"/>
                        <a:ea typeface="Calibri"/>
                        <a:cs typeface="Times New Roman"/>
                      </a:endParaRPr>
                    </a:p>
                  </a:txBody>
                  <a:tcPr marL="43912" marR="43912" marT="0" marB="0" anchor="ctr">
                    <a:solidFill>
                      <a:schemeClr val="accent3">
                        <a:lumMod val="20000"/>
                        <a:lumOff val="80000"/>
                      </a:schemeClr>
                    </a:solidFill>
                  </a:tcPr>
                </a:tc>
                <a:extLst>
                  <a:ext uri="{0D108BD9-81ED-4DB2-BD59-A6C34878D82A}">
                    <a16:rowId xmlns="" xmlns:a16="http://schemas.microsoft.com/office/drawing/2014/main" val="10015"/>
                  </a:ext>
                </a:extLst>
              </a:tr>
            </a:tbl>
          </a:graphicData>
        </a:graphic>
      </p:graphicFrame>
      <p:graphicFrame>
        <p:nvGraphicFramePr>
          <p:cNvPr id="6" name="Πίνακας 5"/>
          <p:cNvGraphicFramePr>
            <a:graphicFrameLocks noGrp="1"/>
          </p:cNvGraphicFramePr>
          <p:nvPr>
            <p:extLst>
              <p:ext uri="{D42A27DB-BD31-4B8C-83A1-F6EECF244321}">
                <p14:modId xmlns:p14="http://schemas.microsoft.com/office/powerpoint/2010/main" val="2305284643"/>
              </p:ext>
            </p:extLst>
          </p:nvPr>
        </p:nvGraphicFramePr>
        <p:xfrm>
          <a:off x="8279699" y="1257935"/>
          <a:ext cx="3751329" cy="4624753"/>
        </p:xfrm>
        <a:graphic>
          <a:graphicData uri="http://schemas.openxmlformats.org/drawingml/2006/table">
            <a:tbl>
              <a:tblPr firstRow="1" firstCol="1" bandRow="1">
                <a:tableStyleId>{5C22544A-7EE6-4342-B048-85BDC9FD1C3A}</a:tableStyleId>
              </a:tblPr>
              <a:tblGrid>
                <a:gridCol w="427493">
                  <a:extLst>
                    <a:ext uri="{9D8B030D-6E8A-4147-A177-3AD203B41FA5}">
                      <a16:colId xmlns="" xmlns:a16="http://schemas.microsoft.com/office/drawing/2014/main" val="20000"/>
                    </a:ext>
                  </a:extLst>
                </a:gridCol>
                <a:gridCol w="853020">
                  <a:extLst>
                    <a:ext uri="{9D8B030D-6E8A-4147-A177-3AD203B41FA5}">
                      <a16:colId xmlns="" xmlns:a16="http://schemas.microsoft.com/office/drawing/2014/main" val="20001"/>
                    </a:ext>
                  </a:extLst>
                </a:gridCol>
                <a:gridCol w="1738607">
                  <a:extLst>
                    <a:ext uri="{9D8B030D-6E8A-4147-A177-3AD203B41FA5}">
                      <a16:colId xmlns="" xmlns:a16="http://schemas.microsoft.com/office/drawing/2014/main" val="20002"/>
                    </a:ext>
                  </a:extLst>
                </a:gridCol>
                <a:gridCol w="732209">
                  <a:extLst>
                    <a:ext uri="{9D8B030D-6E8A-4147-A177-3AD203B41FA5}">
                      <a16:colId xmlns="" xmlns:a16="http://schemas.microsoft.com/office/drawing/2014/main" val="20003"/>
                    </a:ext>
                  </a:extLst>
                </a:gridCol>
              </a:tblGrid>
              <a:tr h="386082">
                <a:tc gridSpan="4">
                  <a:txBody>
                    <a:bodyPr/>
                    <a:lstStyle/>
                    <a:p>
                      <a:pPr algn="just">
                        <a:lnSpc>
                          <a:spcPts val="1600"/>
                        </a:lnSpc>
                        <a:spcBef>
                          <a:spcPts val="600"/>
                        </a:spcBef>
                        <a:spcAft>
                          <a:spcPts val="600"/>
                        </a:spcAft>
                      </a:pPr>
                      <a:r>
                        <a:rPr lang="el-GR" sz="1400" dirty="0">
                          <a:effectLst/>
                        </a:rPr>
                        <a:t>Π.Ε. Αιτωλοακαρνανίας</a:t>
                      </a:r>
                      <a:endParaRPr lang="el-GR" sz="1400" dirty="0">
                        <a:effectLst/>
                        <a:latin typeface="Calibri"/>
                        <a:ea typeface="Calibri"/>
                        <a:cs typeface="Times New Roman"/>
                      </a:endParaRPr>
                    </a:p>
                  </a:txBody>
                  <a:tcPr marL="50657" marR="50657" marT="0" marB="0" anchor="ctr">
                    <a:solidFill>
                      <a:schemeClr val="accent5">
                        <a:lumMod val="60000"/>
                        <a:lumOff val="4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0"/>
                  </a:ext>
                </a:extLst>
              </a:tr>
              <a:tr h="757208">
                <a:tc>
                  <a:txBody>
                    <a:bodyPr/>
                    <a:lstStyle/>
                    <a:p>
                      <a:pPr algn="just">
                        <a:lnSpc>
                          <a:spcPts val="1600"/>
                        </a:lnSpc>
                        <a:spcBef>
                          <a:spcPts val="600"/>
                        </a:spcBef>
                        <a:spcAft>
                          <a:spcPts val="600"/>
                        </a:spcAft>
                      </a:pPr>
                      <a:r>
                        <a:rPr lang="el-GR" sz="1000" dirty="0">
                          <a:effectLst/>
                        </a:rPr>
                        <a:t>α/α</a:t>
                      </a:r>
                      <a:endParaRPr lang="el-GR" sz="1000" dirty="0">
                        <a:effectLst/>
                        <a:latin typeface="+mn-lt"/>
                        <a:ea typeface="Calibri"/>
                        <a:cs typeface="Times New Roman"/>
                      </a:endParaRPr>
                    </a:p>
                  </a:txBody>
                  <a:tcPr marL="50657" marR="50657" marT="0" marB="0" anchor="ctr">
                    <a:solidFill>
                      <a:schemeClr val="accent5">
                        <a:lumMod val="60000"/>
                        <a:lumOff val="40000"/>
                      </a:schemeClr>
                    </a:solidFill>
                  </a:tcPr>
                </a:tc>
                <a:tc>
                  <a:txBody>
                    <a:bodyPr/>
                    <a:lstStyle/>
                    <a:p>
                      <a:pPr algn="just">
                        <a:lnSpc>
                          <a:spcPts val="1600"/>
                        </a:lnSpc>
                        <a:spcBef>
                          <a:spcPts val="600"/>
                        </a:spcBef>
                        <a:spcAft>
                          <a:spcPts val="600"/>
                        </a:spcAft>
                      </a:pPr>
                      <a:r>
                        <a:rPr lang="el-GR" sz="1000" dirty="0">
                          <a:effectLst/>
                        </a:rPr>
                        <a:t>ΟΤΑ</a:t>
                      </a:r>
                      <a:endParaRPr lang="el-GR" sz="1000" dirty="0">
                        <a:effectLst/>
                        <a:latin typeface="Calibri"/>
                        <a:ea typeface="Calibri"/>
                        <a:cs typeface="Times New Roman"/>
                      </a:endParaRPr>
                    </a:p>
                  </a:txBody>
                  <a:tcPr marL="50657" marR="50657" marT="0" marB="0" anchor="ctr">
                    <a:solidFill>
                      <a:schemeClr val="accent3">
                        <a:lumMod val="40000"/>
                        <a:lumOff val="60000"/>
                      </a:schemeClr>
                    </a:solidFill>
                  </a:tcPr>
                </a:tc>
                <a:tc>
                  <a:txBody>
                    <a:bodyPr/>
                    <a:lstStyle/>
                    <a:p>
                      <a:pPr algn="just">
                        <a:lnSpc>
                          <a:spcPts val="1600"/>
                        </a:lnSpc>
                        <a:spcBef>
                          <a:spcPts val="600"/>
                        </a:spcBef>
                        <a:spcAft>
                          <a:spcPts val="600"/>
                        </a:spcAft>
                      </a:pPr>
                      <a:r>
                        <a:rPr lang="el-GR" sz="1000" dirty="0">
                          <a:effectLst/>
                        </a:rPr>
                        <a:t>ΠΕΡΙΟΧΗ/ ΘΕΣΗ</a:t>
                      </a:r>
                      <a:endParaRPr lang="el-GR" sz="1000" dirty="0">
                        <a:effectLst/>
                        <a:latin typeface="Calibri"/>
                        <a:ea typeface="Calibri"/>
                        <a:cs typeface="Times New Roman"/>
                      </a:endParaRPr>
                    </a:p>
                  </a:txBody>
                  <a:tcPr marL="50657" marR="50657" marT="0" marB="0" anchor="ctr">
                    <a:solidFill>
                      <a:schemeClr val="accent3">
                        <a:lumMod val="40000"/>
                        <a:lumOff val="60000"/>
                      </a:schemeClr>
                    </a:solidFill>
                  </a:tcPr>
                </a:tc>
                <a:tc>
                  <a:txBody>
                    <a:bodyPr/>
                    <a:lstStyle/>
                    <a:p>
                      <a:pPr algn="ctr">
                        <a:lnSpc>
                          <a:spcPts val="1600"/>
                        </a:lnSpc>
                        <a:spcBef>
                          <a:spcPts val="600"/>
                        </a:spcBef>
                        <a:spcAft>
                          <a:spcPts val="600"/>
                        </a:spcAft>
                      </a:pPr>
                      <a:r>
                        <a:rPr lang="el-GR" sz="1000" dirty="0">
                          <a:effectLst/>
                        </a:rPr>
                        <a:t>ΕΚΤΑΣΗ (στρ.) </a:t>
                      </a:r>
                      <a:endParaRPr lang="el-GR" sz="1000" dirty="0">
                        <a:effectLst/>
                        <a:latin typeface="Calibri"/>
                        <a:ea typeface="Calibri"/>
                        <a:cs typeface="Times New Roman"/>
                      </a:endParaRPr>
                    </a:p>
                  </a:txBody>
                  <a:tcPr marL="50657" marR="50657" marT="0" marB="0" anchor="ctr">
                    <a:solidFill>
                      <a:schemeClr val="accent3">
                        <a:lumMod val="40000"/>
                        <a:lumOff val="60000"/>
                      </a:schemeClr>
                    </a:solidFill>
                  </a:tcPr>
                </a:tc>
                <a:extLst>
                  <a:ext uri="{0D108BD9-81ED-4DB2-BD59-A6C34878D82A}">
                    <a16:rowId xmlns="" xmlns:a16="http://schemas.microsoft.com/office/drawing/2014/main" val="10001"/>
                  </a:ext>
                </a:extLst>
              </a:tr>
              <a:tr h="402935">
                <a:tc rowSpan="2">
                  <a:txBody>
                    <a:bodyPr/>
                    <a:lstStyle/>
                    <a:p>
                      <a:pPr algn="just">
                        <a:lnSpc>
                          <a:spcPts val="1600"/>
                        </a:lnSpc>
                        <a:spcBef>
                          <a:spcPts val="600"/>
                        </a:spcBef>
                        <a:spcAft>
                          <a:spcPts val="600"/>
                        </a:spcAft>
                      </a:pPr>
                      <a:r>
                        <a:rPr lang="el-GR" sz="1000" dirty="0">
                          <a:effectLst/>
                        </a:rPr>
                        <a:t>23</a:t>
                      </a:r>
                      <a:endParaRPr lang="el-GR" sz="1000" dirty="0">
                        <a:effectLst/>
                        <a:latin typeface="Calibri"/>
                        <a:ea typeface="Calibri"/>
                        <a:cs typeface="Times New Roman"/>
                      </a:endParaRPr>
                    </a:p>
                  </a:txBody>
                  <a:tcPr marL="50657" marR="50657" marT="0" marB="0" anchor="ctr">
                    <a:solidFill>
                      <a:schemeClr val="accent5">
                        <a:lumMod val="60000"/>
                        <a:lumOff val="40000"/>
                      </a:schemeClr>
                    </a:solidFill>
                  </a:tcPr>
                </a:tc>
                <a:tc rowSpan="3">
                  <a:txBody>
                    <a:bodyPr/>
                    <a:lstStyle/>
                    <a:p>
                      <a:pPr algn="just">
                        <a:lnSpc>
                          <a:spcPts val="1600"/>
                        </a:lnSpc>
                        <a:spcBef>
                          <a:spcPts val="600"/>
                        </a:spcBef>
                        <a:spcAft>
                          <a:spcPts val="600"/>
                        </a:spcAft>
                      </a:pPr>
                      <a:r>
                        <a:rPr lang="el-GR" sz="900" dirty="0">
                          <a:effectLst/>
                        </a:rPr>
                        <a:t>ΝΑΥΠΑΚΤΟΥ</a:t>
                      </a:r>
                      <a:endParaRPr lang="el-GR" sz="900" dirty="0">
                        <a:effectLst/>
                        <a:latin typeface="Calibri"/>
                        <a:ea typeface="Calibri"/>
                        <a:cs typeface="Times New Roman"/>
                      </a:endParaRPr>
                    </a:p>
                  </a:txBody>
                  <a:tcPr marL="50657" marR="50657" marT="0" marB="0" anchor="ctr">
                    <a:solidFill>
                      <a:schemeClr val="accent3">
                        <a:lumMod val="20000"/>
                        <a:lumOff val="80000"/>
                      </a:schemeClr>
                    </a:solidFill>
                  </a:tcPr>
                </a:tc>
                <a:tc>
                  <a:txBody>
                    <a:bodyPr/>
                    <a:lstStyle/>
                    <a:p>
                      <a:pPr algn="l">
                        <a:lnSpc>
                          <a:spcPts val="1600"/>
                        </a:lnSpc>
                        <a:spcBef>
                          <a:spcPts val="600"/>
                        </a:spcBef>
                        <a:spcAft>
                          <a:spcPts val="600"/>
                        </a:spcAft>
                      </a:pPr>
                      <a:r>
                        <a:rPr lang="el-GR" sz="1000" dirty="0">
                          <a:effectLst/>
                        </a:rPr>
                        <a:t>ΒΙΟ.ΠΑ. Ναυπάκτου (A)</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67</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extLst>
                  <a:ext uri="{0D108BD9-81ED-4DB2-BD59-A6C34878D82A}">
                    <a16:rowId xmlns="" xmlns:a16="http://schemas.microsoft.com/office/drawing/2014/main" val="10002"/>
                  </a:ext>
                </a:extLst>
              </a:tr>
              <a:tr h="0">
                <a:tc vMerge="1">
                  <a:txBody>
                    <a:bodyPr/>
                    <a:lstStyle/>
                    <a:p>
                      <a:endParaRPr lang="el-GR"/>
                    </a:p>
                  </a:txBody>
                  <a:tcPr/>
                </a:tc>
                <a:tc vMerge="1">
                  <a:txBody>
                    <a:bodyPr/>
                    <a:lstStyle/>
                    <a:p>
                      <a:endParaRPr lang="el-GR"/>
                    </a:p>
                  </a:txBody>
                  <a:tcPr/>
                </a:tc>
                <a:tc rowSpan="2">
                  <a:txBody>
                    <a:bodyPr/>
                    <a:lstStyle/>
                    <a:p>
                      <a:pPr algn="l">
                        <a:lnSpc>
                          <a:spcPts val="1600"/>
                        </a:lnSpc>
                        <a:spcBef>
                          <a:spcPts val="600"/>
                        </a:spcBef>
                        <a:spcAft>
                          <a:spcPts val="600"/>
                        </a:spcAft>
                      </a:pPr>
                      <a:r>
                        <a:rPr lang="el-GR" sz="1000" dirty="0">
                          <a:effectLst/>
                        </a:rPr>
                        <a:t>ΒΙΟ.ΠΑ. Ναυπάκτου (B)</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tc rowSpan="2">
                  <a:txBody>
                    <a:bodyPr/>
                    <a:lstStyle/>
                    <a:p>
                      <a:pPr algn="ctr">
                        <a:lnSpc>
                          <a:spcPts val="1600"/>
                        </a:lnSpc>
                        <a:spcBef>
                          <a:spcPts val="600"/>
                        </a:spcBef>
                        <a:spcAft>
                          <a:spcPts val="600"/>
                        </a:spcAft>
                      </a:pPr>
                      <a:r>
                        <a:rPr lang="el-GR" sz="1000" dirty="0">
                          <a:effectLst/>
                        </a:rPr>
                        <a:t>45</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extLst>
                  <a:ext uri="{0D108BD9-81ED-4DB2-BD59-A6C34878D82A}">
                    <a16:rowId xmlns="" xmlns:a16="http://schemas.microsoft.com/office/drawing/2014/main" val="10003"/>
                  </a:ext>
                </a:extLst>
              </a:tr>
              <a:tr h="419928">
                <a:tc>
                  <a:txBody>
                    <a:bodyPr/>
                    <a:lstStyle/>
                    <a:p>
                      <a:pPr algn="just">
                        <a:lnSpc>
                          <a:spcPts val="1600"/>
                        </a:lnSpc>
                        <a:spcBef>
                          <a:spcPts val="600"/>
                        </a:spcBef>
                        <a:spcAft>
                          <a:spcPts val="600"/>
                        </a:spcAft>
                      </a:pPr>
                      <a:r>
                        <a:rPr lang="el-GR" sz="1000" dirty="0">
                          <a:effectLst/>
                        </a:rPr>
                        <a:t>24</a:t>
                      </a:r>
                      <a:endParaRPr lang="el-GR" sz="1000" dirty="0">
                        <a:effectLst/>
                        <a:latin typeface="Calibri"/>
                        <a:ea typeface="Calibri"/>
                        <a:cs typeface="Times New Roman"/>
                      </a:endParaRPr>
                    </a:p>
                  </a:txBody>
                  <a:tcPr marL="50657" marR="50657" marT="0" marB="0" anchor="ctr">
                    <a:solidFill>
                      <a:schemeClr val="accent5">
                        <a:lumMod val="60000"/>
                        <a:lumOff val="40000"/>
                      </a:schemeClr>
                    </a:solidFill>
                  </a:tcPr>
                </a:tc>
                <a:tc vMerge="1">
                  <a:txBody>
                    <a:bodyPr/>
                    <a:lstStyle/>
                    <a:p>
                      <a:endParaRPr lang="el-GR"/>
                    </a:p>
                  </a:txBody>
                  <a:tcPr/>
                </a:tc>
                <a:tc vMerge="1">
                  <a:txBody>
                    <a:bodyPr/>
                    <a:lstStyle/>
                    <a:p>
                      <a:pPr algn="l">
                        <a:lnSpc>
                          <a:spcPts val="1600"/>
                        </a:lnSpc>
                        <a:spcBef>
                          <a:spcPts val="600"/>
                        </a:spcBef>
                        <a:spcAft>
                          <a:spcPts val="600"/>
                        </a:spcAft>
                      </a:pP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tc vMerge="1">
                  <a:txBody>
                    <a:bodyPr/>
                    <a:lstStyle/>
                    <a:p>
                      <a:pPr algn="just">
                        <a:lnSpc>
                          <a:spcPts val="1600"/>
                        </a:lnSpc>
                        <a:spcBef>
                          <a:spcPts val="600"/>
                        </a:spcBef>
                        <a:spcAft>
                          <a:spcPts val="600"/>
                        </a:spcAft>
                      </a:pP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extLst>
                  <a:ext uri="{0D108BD9-81ED-4DB2-BD59-A6C34878D82A}">
                    <a16:rowId xmlns="" xmlns:a16="http://schemas.microsoft.com/office/drawing/2014/main" val="10004"/>
                  </a:ext>
                </a:extLst>
              </a:tr>
              <a:tr h="496865">
                <a:tc>
                  <a:txBody>
                    <a:bodyPr/>
                    <a:lstStyle/>
                    <a:p>
                      <a:pPr algn="just">
                        <a:lnSpc>
                          <a:spcPts val="1600"/>
                        </a:lnSpc>
                        <a:spcBef>
                          <a:spcPts val="600"/>
                        </a:spcBef>
                        <a:spcAft>
                          <a:spcPts val="600"/>
                        </a:spcAft>
                      </a:pPr>
                      <a:r>
                        <a:rPr lang="el-GR" sz="1000" dirty="0">
                          <a:effectLst/>
                        </a:rPr>
                        <a:t>25</a:t>
                      </a:r>
                      <a:endParaRPr lang="el-GR" sz="1000" dirty="0">
                        <a:effectLst/>
                        <a:latin typeface="Calibri"/>
                        <a:ea typeface="Calibri"/>
                        <a:cs typeface="Times New Roman"/>
                      </a:endParaRPr>
                    </a:p>
                  </a:txBody>
                  <a:tcPr marL="50657" marR="50657" marT="0" marB="0" anchor="ctr">
                    <a:solidFill>
                      <a:schemeClr val="accent5">
                        <a:lumMod val="60000"/>
                        <a:lumOff val="40000"/>
                      </a:schemeClr>
                    </a:solidFill>
                  </a:tcPr>
                </a:tc>
                <a:tc rowSpan="6">
                  <a:txBody>
                    <a:bodyPr/>
                    <a:lstStyle/>
                    <a:p>
                      <a:pPr algn="just">
                        <a:lnSpc>
                          <a:spcPts val="1600"/>
                        </a:lnSpc>
                        <a:spcBef>
                          <a:spcPts val="600"/>
                        </a:spcBef>
                        <a:spcAft>
                          <a:spcPts val="600"/>
                        </a:spcAft>
                      </a:pPr>
                      <a:r>
                        <a:rPr lang="el-GR" sz="900" dirty="0">
                          <a:effectLst/>
                        </a:rPr>
                        <a:t>ΑΓΡΙΝΙΟΥ</a:t>
                      </a:r>
                      <a:endParaRPr lang="el-GR" sz="900" dirty="0">
                        <a:effectLst/>
                        <a:latin typeface="Calibri"/>
                        <a:ea typeface="Calibri"/>
                        <a:cs typeface="Times New Roman"/>
                      </a:endParaRPr>
                    </a:p>
                  </a:txBody>
                  <a:tcPr marL="50657" marR="50657" marT="0" marB="0" anchor="ctr">
                    <a:solidFill>
                      <a:schemeClr val="accent3">
                        <a:lumMod val="20000"/>
                        <a:lumOff val="80000"/>
                      </a:schemeClr>
                    </a:solidFill>
                  </a:tcPr>
                </a:tc>
                <a:tc>
                  <a:txBody>
                    <a:bodyPr/>
                    <a:lstStyle/>
                    <a:p>
                      <a:pPr algn="l">
                        <a:lnSpc>
                          <a:spcPts val="1600"/>
                        </a:lnSpc>
                        <a:spcBef>
                          <a:spcPts val="600"/>
                        </a:spcBef>
                        <a:spcAft>
                          <a:spcPts val="600"/>
                        </a:spcAft>
                      </a:pPr>
                      <a:r>
                        <a:rPr lang="el-GR" sz="1000" dirty="0">
                          <a:effectLst/>
                        </a:rPr>
                        <a:t>ΒΙΟ.ΠΑ. Νεάπολης</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315</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extLst>
                  <a:ext uri="{0D108BD9-81ED-4DB2-BD59-A6C34878D82A}">
                    <a16:rowId xmlns="" xmlns:a16="http://schemas.microsoft.com/office/drawing/2014/main" val="10005"/>
                  </a:ext>
                </a:extLst>
              </a:tr>
              <a:tr h="496865">
                <a:tc>
                  <a:txBody>
                    <a:bodyPr/>
                    <a:lstStyle/>
                    <a:p>
                      <a:pPr algn="just">
                        <a:lnSpc>
                          <a:spcPts val="1600"/>
                        </a:lnSpc>
                        <a:spcBef>
                          <a:spcPts val="600"/>
                        </a:spcBef>
                        <a:spcAft>
                          <a:spcPts val="600"/>
                        </a:spcAft>
                      </a:pPr>
                      <a:r>
                        <a:rPr lang="el-GR" sz="1000" dirty="0">
                          <a:effectLst/>
                        </a:rPr>
                        <a:t>26</a:t>
                      </a:r>
                      <a:endParaRPr lang="el-GR" sz="1000" dirty="0">
                        <a:effectLst/>
                        <a:latin typeface="Calibri"/>
                        <a:ea typeface="Calibri"/>
                        <a:cs typeface="Times New Roman"/>
                      </a:endParaRPr>
                    </a:p>
                  </a:txBody>
                  <a:tcPr marL="50657" marR="50657" marT="0" marB="0" anchor="ctr">
                    <a:solidFill>
                      <a:schemeClr val="accent5">
                        <a:lumMod val="60000"/>
                        <a:lumOff val="40000"/>
                      </a:schemeClr>
                    </a:solidFill>
                  </a:tcPr>
                </a:tc>
                <a:tc vMerge="1">
                  <a:txBody>
                    <a:bodyPr/>
                    <a:lstStyle/>
                    <a:p>
                      <a:endParaRPr lang="el-GR"/>
                    </a:p>
                  </a:txBody>
                  <a:tcPr/>
                </a:tc>
                <a:tc>
                  <a:txBody>
                    <a:bodyPr/>
                    <a:lstStyle/>
                    <a:p>
                      <a:pPr algn="l">
                        <a:lnSpc>
                          <a:spcPts val="1600"/>
                        </a:lnSpc>
                        <a:spcBef>
                          <a:spcPts val="600"/>
                        </a:spcBef>
                        <a:spcAft>
                          <a:spcPts val="600"/>
                        </a:spcAft>
                      </a:pPr>
                      <a:r>
                        <a:rPr lang="el-GR" sz="1000" dirty="0">
                          <a:effectLst/>
                        </a:rPr>
                        <a:t>Α. ΒΙΟ.ΠΑ Αγρινίου</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270</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extLst>
                  <a:ext uri="{0D108BD9-81ED-4DB2-BD59-A6C34878D82A}">
                    <a16:rowId xmlns="" xmlns:a16="http://schemas.microsoft.com/office/drawing/2014/main" val="10006"/>
                  </a:ext>
                </a:extLst>
              </a:tr>
              <a:tr h="404449">
                <a:tc>
                  <a:txBody>
                    <a:bodyPr/>
                    <a:lstStyle/>
                    <a:p>
                      <a:pPr algn="just">
                        <a:lnSpc>
                          <a:spcPts val="1600"/>
                        </a:lnSpc>
                        <a:spcBef>
                          <a:spcPts val="600"/>
                        </a:spcBef>
                        <a:spcAft>
                          <a:spcPts val="600"/>
                        </a:spcAft>
                      </a:pPr>
                      <a:r>
                        <a:rPr lang="el-GR" sz="1000" dirty="0">
                          <a:effectLst/>
                        </a:rPr>
                        <a:t>27</a:t>
                      </a:r>
                      <a:endParaRPr lang="el-GR" sz="1000" dirty="0">
                        <a:effectLst/>
                        <a:latin typeface="Calibri"/>
                        <a:ea typeface="Calibri"/>
                        <a:cs typeface="Times New Roman"/>
                      </a:endParaRPr>
                    </a:p>
                  </a:txBody>
                  <a:tcPr marL="50657" marR="50657" marT="0" marB="0" anchor="ctr">
                    <a:solidFill>
                      <a:schemeClr val="accent5">
                        <a:lumMod val="60000"/>
                        <a:lumOff val="40000"/>
                      </a:schemeClr>
                    </a:solidFill>
                  </a:tcPr>
                </a:tc>
                <a:tc vMerge="1">
                  <a:txBody>
                    <a:bodyPr/>
                    <a:lstStyle/>
                    <a:p>
                      <a:endParaRPr lang="el-GR"/>
                    </a:p>
                  </a:txBody>
                  <a:tcPr/>
                </a:tc>
                <a:tc>
                  <a:txBody>
                    <a:bodyPr/>
                    <a:lstStyle/>
                    <a:p>
                      <a:pPr algn="l">
                        <a:lnSpc>
                          <a:spcPts val="1600"/>
                        </a:lnSpc>
                        <a:spcBef>
                          <a:spcPts val="600"/>
                        </a:spcBef>
                        <a:spcAft>
                          <a:spcPts val="600"/>
                        </a:spcAft>
                      </a:pPr>
                      <a:r>
                        <a:rPr lang="el-GR" sz="1000" dirty="0">
                          <a:effectLst/>
                        </a:rPr>
                        <a:t>Β. ΒΙΟ.ΠΑ. Αγρινίου</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310</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extLst>
                  <a:ext uri="{0D108BD9-81ED-4DB2-BD59-A6C34878D82A}">
                    <a16:rowId xmlns="" xmlns:a16="http://schemas.microsoft.com/office/drawing/2014/main" val="10007"/>
                  </a:ext>
                </a:extLst>
              </a:tr>
              <a:tr h="432687">
                <a:tc>
                  <a:txBody>
                    <a:bodyPr/>
                    <a:lstStyle/>
                    <a:p>
                      <a:pPr algn="just">
                        <a:lnSpc>
                          <a:spcPts val="1600"/>
                        </a:lnSpc>
                        <a:spcBef>
                          <a:spcPts val="600"/>
                        </a:spcBef>
                        <a:spcAft>
                          <a:spcPts val="600"/>
                        </a:spcAft>
                      </a:pPr>
                      <a:r>
                        <a:rPr lang="el-GR" sz="1000" dirty="0">
                          <a:effectLst/>
                        </a:rPr>
                        <a:t>28</a:t>
                      </a:r>
                      <a:endParaRPr lang="el-GR" sz="1000" dirty="0">
                        <a:effectLst/>
                        <a:latin typeface="Calibri"/>
                        <a:ea typeface="Calibri"/>
                        <a:cs typeface="Times New Roman"/>
                      </a:endParaRPr>
                    </a:p>
                  </a:txBody>
                  <a:tcPr marL="50657" marR="50657" marT="0" marB="0" anchor="ctr">
                    <a:solidFill>
                      <a:schemeClr val="accent5">
                        <a:lumMod val="60000"/>
                        <a:lumOff val="40000"/>
                      </a:schemeClr>
                    </a:solidFill>
                  </a:tcPr>
                </a:tc>
                <a:tc vMerge="1">
                  <a:txBody>
                    <a:bodyPr/>
                    <a:lstStyle/>
                    <a:p>
                      <a:endParaRPr lang="el-GR"/>
                    </a:p>
                  </a:txBody>
                  <a:tcPr/>
                </a:tc>
                <a:tc>
                  <a:txBody>
                    <a:bodyPr/>
                    <a:lstStyle/>
                    <a:p>
                      <a:pPr algn="l">
                        <a:lnSpc>
                          <a:spcPts val="1600"/>
                        </a:lnSpc>
                        <a:spcBef>
                          <a:spcPts val="600"/>
                        </a:spcBef>
                        <a:spcAft>
                          <a:spcPts val="600"/>
                        </a:spcAft>
                      </a:pPr>
                      <a:r>
                        <a:rPr lang="el-GR" sz="1000" dirty="0">
                          <a:effectLst/>
                        </a:rPr>
                        <a:t>ΑΒΣ ΓΙΑΝΝΟΥΖΙ ΑΓΡΙΝΙΟΥ</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620</a:t>
                      </a:r>
                      <a:endParaRPr lang="el-GR" sz="1000" dirty="0">
                        <a:effectLst/>
                        <a:latin typeface="Calibri"/>
                        <a:ea typeface="Calibri"/>
                        <a:cs typeface="Times New Roman"/>
                      </a:endParaRPr>
                    </a:p>
                  </a:txBody>
                  <a:tcPr marL="50657" marR="50657" marT="0" marB="0" anchor="ctr">
                    <a:solidFill>
                      <a:schemeClr val="accent3">
                        <a:lumMod val="20000"/>
                        <a:lumOff val="80000"/>
                      </a:schemeClr>
                    </a:solidFill>
                  </a:tcPr>
                </a:tc>
                <a:extLst>
                  <a:ext uri="{0D108BD9-81ED-4DB2-BD59-A6C34878D82A}">
                    <a16:rowId xmlns="" xmlns:a16="http://schemas.microsoft.com/office/drawing/2014/main" val="10008"/>
                  </a:ext>
                </a:extLst>
              </a:tr>
              <a:tr h="422336">
                <a:tc>
                  <a:txBody>
                    <a:bodyPr/>
                    <a:lstStyle/>
                    <a:p>
                      <a:pPr algn="just">
                        <a:lnSpc>
                          <a:spcPts val="1600"/>
                        </a:lnSpc>
                        <a:spcBef>
                          <a:spcPts val="600"/>
                        </a:spcBef>
                        <a:spcAft>
                          <a:spcPts val="600"/>
                        </a:spcAft>
                      </a:pPr>
                      <a:r>
                        <a:rPr lang="el-GR" sz="1000" dirty="0">
                          <a:effectLst/>
                        </a:rPr>
                        <a:t>29</a:t>
                      </a:r>
                      <a:endParaRPr lang="el-GR" sz="1000" dirty="0">
                        <a:effectLst/>
                        <a:latin typeface="Calibri"/>
                        <a:ea typeface="Calibri"/>
                        <a:cs typeface="Times New Roman"/>
                      </a:endParaRPr>
                    </a:p>
                  </a:txBody>
                  <a:tcPr marL="50657" marR="50657" marT="0" marB="0" anchor="ctr">
                    <a:solidFill>
                      <a:schemeClr val="accent5">
                        <a:lumMod val="60000"/>
                        <a:lumOff val="40000"/>
                      </a:schemeClr>
                    </a:solidFill>
                  </a:tcPr>
                </a:tc>
                <a:tc vMerge="1">
                  <a:txBody>
                    <a:bodyPr/>
                    <a:lstStyle/>
                    <a:p>
                      <a:endParaRPr lang="el-GR"/>
                    </a:p>
                  </a:txBody>
                  <a:tcPr/>
                </a:tc>
                <a:tc>
                  <a:txBody>
                    <a:bodyPr/>
                    <a:lstStyle/>
                    <a:p>
                      <a:pPr algn="l">
                        <a:lnSpc>
                          <a:spcPts val="1600"/>
                        </a:lnSpc>
                        <a:spcBef>
                          <a:spcPts val="600"/>
                        </a:spcBef>
                        <a:spcAft>
                          <a:spcPts val="600"/>
                        </a:spcAft>
                      </a:pPr>
                      <a:r>
                        <a:rPr lang="el-GR" sz="1000" b="1" dirty="0">
                          <a:effectLst/>
                        </a:rPr>
                        <a:t>ΑΒΣ ΧΑΛΙΚΙ ΑΓΡΙΝΙΟΥ</a:t>
                      </a:r>
                      <a:endParaRPr lang="el-GR" sz="1000" b="1" dirty="0">
                        <a:effectLst/>
                        <a:latin typeface="Calibri"/>
                        <a:ea typeface="Calibri"/>
                        <a:cs typeface="Times New Roman"/>
                      </a:endParaRPr>
                    </a:p>
                  </a:txBody>
                  <a:tcPr marL="50657" marR="50657"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a:effectLst/>
                        </a:rPr>
                        <a:t>670</a:t>
                      </a:r>
                      <a:endParaRPr lang="el-GR" sz="1000" dirty="0">
                        <a:effectLst/>
                        <a:latin typeface="Calibri"/>
                        <a:ea typeface="Calibri"/>
                        <a:cs typeface="Times New Roman"/>
                      </a:endParaRPr>
                    </a:p>
                  </a:txBody>
                  <a:tcPr marL="50657" marR="50657" marT="0" marB="0" anchor="ctr">
                    <a:solidFill>
                      <a:schemeClr val="accent5">
                        <a:lumMod val="20000"/>
                        <a:lumOff val="80000"/>
                      </a:schemeClr>
                    </a:solidFill>
                  </a:tcPr>
                </a:tc>
                <a:extLst>
                  <a:ext uri="{0D108BD9-81ED-4DB2-BD59-A6C34878D82A}">
                    <a16:rowId xmlns="" xmlns:a16="http://schemas.microsoft.com/office/drawing/2014/main" val="10009"/>
                  </a:ext>
                </a:extLst>
              </a:tr>
              <a:tr h="379998">
                <a:tc>
                  <a:txBody>
                    <a:bodyPr/>
                    <a:lstStyle/>
                    <a:p>
                      <a:pPr algn="just">
                        <a:lnSpc>
                          <a:spcPts val="1600"/>
                        </a:lnSpc>
                        <a:spcBef>
                          <a:spcPts val="600"/>
                        </a:spcBef>
                        <a:spcAft>
                          <a:spcPts val="600"/>
                        </a:spcAft>
                      </a:pPr>
                      <a:r>
                        <a:rPr lang="el-GR" sz="1000" dirty="0">
                          <a:effectLst/>
                        </a:rPr>
                        <a:t>30</a:t>
                      </a:r>
                      <a:endParaRPr lang="el-GR" sz="1000" dirty="0">
                        <a:effectLst/>
                        <a:latin typeface="Calibri"/>
                        <a:ea typeface="Calibri"/>
                        <a:cs typeface="Times New Roman"/>
                      </a:endParaRPr>
                    </a:p>
                  </a:txBody>
                  <a:tcPr marL="50657" marR="50657" marT="0" marB="0" anchor="ctr">
                    <a:solidFill>
                      <a:schemeClr val="accent5">
                        <a:lumMod val="60000"/>
                        <a:lumOff val="40000"/>
                      </a:schemeClr>
                    </a:solidFill>
                  </a:tcPr>
                </a:tc>
                <a:tc vMerge="1">
                  <a:txBody>
                    <a:bodyPr/>
                    <a:lstStyle/>
                    <a:p>
                      <a:endParaRPr lang="el-GR"/>
                    </a:p>
                  </a:txBody>
                  <a:tcPr/>
                </a:tc>
                <a:tc>
                  <a:txBody>
                    <a:bodyPr/>
                    <a:lstStyle/>
                    <a:p>
                      <a:pPr algn="l">
                        <a:lnSpc>
                          <a:spcPts val="1600"/>
                        </a:lnSpc>
                        <a:spcBef>
                          <a:spcPts val="600"/>
                        </a:spcBef>
                        <a:spcAft>
                          <a:spcPts val="600"/>
                        </a:spcAft>
                      </a:pPr>
                      <a:r>
                        <a:rPr lang="el-GR" sz="1000" b="1" dirty="0">
                          <a:effectLst/>
                        </a:rPr>
                        <a:t>ΑΓΓΕΛΟΚΑΣΤΡΟ ΑΓΡΙΝΙΟΥ</a:t>
                      </a:r>
                      <a:endParaRPr lang="el-GR" sz="1000" b="1" dirty="0">
                        <a:effectLst/>
                        <a:latin typeface="Calibri"/>
                        <a:ea typeface="Calibri"/>
                        <a:cs typeface="Times New Roman"/>
                      </a:endParaRPr>
                    </a:p>
                  </a:txBody>
                  <a:tcPr marL="50657" marR="50657"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smtClean="0">
                          <a:effectLst/>
                        </a:rPr>
                        <a:t>240</a:t>
                      </a:r>
                      <a:endParaRPr lang="el-GR" sz="1000" dirty="0">
                        <a:effectLst/>
                        <a:latin typeface="Calibri"/>
                        <a:ea typeface="Calibri"/>
                        <a:cs typeface="Times New Roman"/>
                      </a:endParaRPr>
                    </a:p>
                  </a:txBody>
                  <a:tcPr marL="50657" marR="50657" marT="0" marB="0" anchor="ctr">
                    <a:solidFill>
                      <a:schemeClr val="accent5">
                        <a:lumMod val="20000"/>
                        <a:lumOff val="80000"/>
                      </a:schemeClr>
                    </a:solidFill>
                  </a:tcPr>
                </a:tc>
                <a:extLst>
                  <a:ext uri="{0D108BD9-81ED-4DB2-BD59-A6C34878D82A}">
                    <a16:rowId xmlns="" xmlns:a16="http://schemas.microsoft.com/office/drawing/2014/main" val="10010"/>
                  </a:ext>
                </a:extLst>
              </a:tr>
            </a:tbl>
          </a:graphicData>
        </a:graphic>
      </p:graphicFrame>
      <p:graphicFrame>
        <p:nvGraphicFramePr>
          <p:cNvPr id="9" name="Πίνακας 8"/>
          <p:cNvGraphicFramePr>
            <a:graphicFrameLocks noGrp="1"/>
          </p:cNvGraphicFramePr>
          <p:nvPr>
            <p:extLst>
              <p:ext uri="{D42A27DB-BD31-4B8C-83A1-F6EECF244321}">
                <p14:modId xmlns:p14="http://schemas.microsoft.com/office/powerpoint/2010/main" val="2623309377"/>
              </p:ext>
            </p:extLst>
          </p:nvPr>
        </p:nvGraphicFramePr>
        <p:xfrm>
          <a:off x="705485" y="1265236"/>
          <a:ext cx="3637914" cy="4999036"/>
        </p:xfrm>
        <a:graphic>
          <a:graphicData uri="http://schemas.openxmlformats.org/drawingml/2006/table">
            <a:tbl>
              <a:tblPr firstRow="1" firstCol="1" bandRow="1">
                <a:tableStyleId>{5C22544A-7EE6-4342-B048-85BDC9FD1C3A}</a:tableStyleId>
              </a:tblPr>
              <a:tblGrid>
                <a:gridCol w="504786">
                  <a:extLst>
                    <a:ext uri="{9D8B030D-6E8A-4147-A177-3AD203B41FA5}">
                      <a16:colId xmlns="" xmlns:a16="http://schemas.microsoft.com/office/drawing/2014/main" val="20000"/>
                    </a:ext>
                  </a:extLst>
                </a:gridCol>
                <a:gridCol w="830933">
                  <a:extLst>
                    <a:ext uri="{9D8B030D-6E8A-4147-A177-3AD203B41FA5}">
                      <a16:colId xmlns="" xmlns:a16="http://schemas.microsoft.com/office/drawing/2014/main" val="20001"/>
                    </a:ext>
                  </a:extLst>
                </a:gridCol>
                <a:gridCol w="1570307">
                  <a:extLst>
                    <a:ext uri="{9D8B030D-6E8A-4147-A177-3AD203B41FA5}">
                      <a16:colId xmlns="" xmlns:a16="http://schemas.microsoft.com/office/drawing/2014/main" val="20002"/>
                    </a:ext>
                  </a:extLst>
                </a:gridCol>
                <a:gridCol w="731888">
                  <a:extLst>
                    <a:ext uri="{9D8B030D-6E8A-4147-A177-3AD203B41FA5}">
                      <a16:colId xmlns="" xmlns:a16="http://schemas.microsoft.com/office/drawing/2014/main" val="20003"/>
                    </a:ext>
                  </a:extLst>
                </a:gridCol>
              </a:tblGrid>
              <a:tr h="399364">
                <a:tc gridSpan="4">
                  <a:txBody>
                    <a:bodyPr/>
                    <a:lstStyle/>
                    <a:p>
                      <a:pPr algn="just">
                        <a:lnSpc>
                          <a:spcPts val="1600"/>
                        </a:lnSpc>
                        <a:spcBef>
                          <a:spcPts val="600"/>
                        </a:spcBef>
                        <a:spcAft>
                          <a:spcPts val="600"/>
                        </a:spcAft>
                      </a:pPr>
                      <a:r>
                        <a:rPr lang="el-GR" sz="1400" dirty="0">
                          <a:effectLst/>
                        </a:rPr>
                        <a:t>Π.Ε. Ηλείας</a:t>
                      </a:r>
                      <a:endParaRPr lang="el-GR" sz="1400" dirty="0">
                        <a:effectLst/>
                        <a:latin typeface="Calibri"/>
                        <a:ea typeface="Calibri"/>
                        <a:cs typeface="Times New Roman"/>
                      </a:endParaRPr>
                    </a:p>
                  </a:txBody>
                  <a:tcPr marL="44842" marR="44842" marT="0" marB="0" anchor="ct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0"/>
                  </a:ext>
                </a:extLst>
              </a:tr>
              <a:tr h="926559">
                <a:tc>
                  <a:txBody>
                    <a:bodyPr/>
                    <a:lstStyle/>
                    <a:p>
                      <a:pPr algn="just">
                        <a:lnSpc>
                          <a:spcPts val="1600"/>
                        </a:lnSpc>
                        <a:spcBef>
                          <a:spcPts val="600"/>
                        </a:spcBef>
                        <a:spcAft>
                          <a:spcPts val="600"/>
                        </a:spcAft>
                      </a:pPr>
                      <a:r>
                        <a:rPr lang="el-GR" sz="1000" dirty="0">
                          <a:effectLst/>
                        </a:rPr>
                        <a:t>α/α</a:t>
                      </a:r>
                      <a:endParaRPr lang="el-GR" sz="1000" dirty="0">
                        <a:effectLst/>
                        <a:latin typeface="Calibri"/>
                        <a:ea typeface="Calibri"/>
                        <a:cs typeface="Times New Roman"/>
                      </a:endParaRPr>
                    </a:p>
                  </a:txBody>
                  <a:tcPr marL="44842" marR="44842" marT="0" marB="0" anchor="ctr"/>
                </a:tc>
                <a:tc>
                  <a:txBody>
                    <a:bodyPr/>
                    <a:lstStyle/>
                    <a:p>
                      <a:pPr algn="just">
                        <a:lnSpc>
                          <a:spcPts val="1600"/>
                        </a:lnSpc>
                        <a:spcBef>
                          <a:spcPts val="600"/>
                        </a:spcBef>
                        <a:spcAft>
                          <a:spcPts val="600"/>
                        </a:spcAft>
                      </a:pPr>
                      <a:r>
                        <a:rPr lang="el-GR" sz="1000" dirty="0">
                          <a:effectLst/>
                        </a:rPr>
                        <a:t>ΟΤΑ</a:t>
                      </a:r>
                      <a:endParaRPr lang="el-GR" sz="1000" dirty="0">
                        <a:effectLst/>
                        <a:latin typeface="Calibri"/>
                        <a:ea typeface="Calibri"/>
                        <a:cs typeface="Times New Roman"/>
                      </a:endParaRPr>
                    </a:p>
                  </a:txBody>
                  <a:tcPr marL="44842" marR="44842" marT="0" marB="0" anchor="ctr">
                    <a:solidFill>
                      <a:schemeClr val="accent3">
                        <a:lumMod val="40000"/>
                        <a:lumOff val="60000"/>
                      </a:schemeClr>
                    </a:solidFill>
                  </a:tcPr>
                </a:tc>
                <a:tc>
                  <a:txBody>
                    <a:bodyPr/>
                    <a:lstStyle/>
                    <a:p>
                      <a:pPr algn="just">
                        <a:lnSpc>
                          <a:spcPts val="1600"/>
                        </a:lnSpc>
                        <a:spcBef>
                          <a:spcPts val="600"/>
                        </a:spcBef>
                        <a:spcAft>
                          <a:spcPts val="600"/>
                        </a:spcAft>
                      </a:pPr>
                      <a:r>
                        <a:rPr lang="el-GR" sz="1000" dirty="0">
                          <a:effectLst/>
                        </a:rPr>
                        <a:t>ΠΕΡΙΟΧΗ/ ΘΕΣΗ</a:t>
                      </a:r>
                      <a:endParaRPr lang="el-GR" sz="1000" dirty="0">
                        <a:effectLst/>
                        <a:latin typeface="Calibri"/>
                        <a:ea typeface="Calibri"/>
                        <a:cs typeface="Times New Roman"/>
                      </a:endParaRPr>
                    </a:p>
                  </a:txBody>
                  <a:tcPr marL="44842" marR="44842" marT="0" marB="0" anchor="ctr">
                    <a:solidFill>
                      <a:schemeClr val="accent3">
                        <a:lumMod val="40000"/>
                        <a:lumOff val="60000"/>
                      </a:schemeClr>
                    </a:solidFill>
                  </a:tcPr>
                </a:tc>
                <a:tc>
                  <a:txBody>
                    <a:bodyPr/>
                    <a:lstStyle/>
                    <a:p>
                      <a:pPr algn="ctr">
                        <a:lnSpc>
                          <a:spcPts val="1600"/>
                        </a:lnSpc>
                        <a:spcBef>
                          <a:spcPts val="600"/>
                        </a:spcBef>
                        <a:spcAft>
                          <a:spcPts val="600"/>
                        </a:spcAft>
                      </a:pPr>
                      <a:r>
                        <a:rPr lang="el-GR" sz="1000" dirty="0">
                          <a:effectLst/>
                        </a:rPr>
                        <a:t>ΕΚΤΑΣΗ (στρ.) </a:t>
                      </a:r>
                      <a:endParaRPr lang="el-GR" sz="1000" dirty="0">
                        <a:effectLst/>
                        <a:latin typeface="Calibri"/>
                        <a:ea typeface="Calibri"/>
                        <a:cs typeface="Times New Roman"/>
                      </a:endParaRPr>
                    </a:p>
                  </a:txBody>
                  <a:tcPr marL="44842" marR="44842" marT="0" marB="0" anchor="ctr">
                    <a:solidFill>
                      <a:schemeClr val="accent3">
                        <a:lumMod val="40000"/>
                        <a:lumOff val="60000"/>
                      </a:schemeClr>
                    </a:solidFill>
                  </a:tcPr>
                </a:tc>
                <a:extLst>
                  <a:ext uri="{0D108BD9-81ED-4DB2-BD59-A6C34878D82A}">
                    <a16:rowId xmlns="" xmlns:a16="http://schemas.microsoft.com/office/drawing/2014/main" val="10001"/>
                  </a:ext>
                </a:extLst>
              </a:tr>
              <a:tr h="582280">
                <a:tc>
                  <a:txBody>
                    <a:bodyPr/>
                    <a:lstStyle/>
                    <a:p>
                      <a:pPr algn="just">
                        <a:lnSpc>
                          <a:spcPts val="1600"/>
                        </a:lnSpc>
                        <a:spcBef>
                          <a:spcPts val="600"/>
                        </a:spcBef>
                        <a:spcAft>
                          <a:spcPts val="600"/>
                        </a:spcAft>
                      </a:pPr>
                      <a:r>
                        <a:rPr lang="el-GR" sz="1000">
                          <a:effectLst/>
                        </a:rPr>
                        <a:t>1</a:t>
                      </a:r>
                      <a:endParaRPr lang="el-GR" sz="1000">
                        <a:effectLst/>
                        <a:latin typeface="Calibri"/>
                        <a:ea typeface="Calibri"/>
                        <a:cs typeface="Times New Roman"/>
                      </a:endParaRPr>
                    </a:p>
                  </a:txBody>
                  <a:tcPr marL="44842" marR="44842" marT="0" marB="0" anchor="ctr"/>
                </a:tc>
                <a:tc>
                  <a:txBody>
                    <a:bodyPr/>
                    <a:lstStyle/>
                    <a:p>
                      <a:pPr algn="just">
                        <a:lnSpc>
                          <a:spcPts val="1600"/>
                        </a:lnSpc>
                        <a:spcBef>
                          <a:spcPts val="600"/>
                        </a:spcBef>
                        <a:spcAft>
                          <a:spcPts val="600"/>
                        </a:spcAft>
                      </a:pPr>
                      <a:r>
                        <a:rPr lang="el-GR" sz="900" dirty="0">
                          <a:effectLst/>
                        </a:rPr>
                        <a:t>ΖΑΧΑΡΩΣ</a:t>
                      </a:r>
                      <a:endParaRPr lang="el-GR" sz="900" dirty="0">
                        <a:effectLst/>
                        <a:latin typeface="Calibri"/>
                        <a:ea typeface="Calibri"/>
                        <a:cs typeface="Times New Roman"/>
                      </a:endParaRPr>
                    </a:p>
                  </a:txBody>
                  <a:tcPr marL="44842" marR="44842" marT="0" marB="0" anchor="ctr">
                    <a:solidFill>
                      <a:schemeClr val="accent3">
                        <a:lumMod val="20000"/>
                        <a:lumOff val="80000"/>
                      </a:schemeClr>
                    </a:solidFill>
                  </a:tcPr>
                </a:tc>
                <a:tc>
                  <a:txBody>
                    <a:bodyPr/>
                    <a:lstStyle/>
                    <a:p>
                      <a:pPr algn="l">
                        <a:lnSpc>
                          <a:spcPts val="1600"/>
                        </a:lnSpc>
                        <a:spcBef>
                          <a:spcPts val="600"/>
                        </a:spcBef>
                        <a:spcAft>
                          <a:spcPts val="600"/>
                        </a:spcAft>
                      </a:pPr>
                      <a:r>
                        <a:rPr lang="el-GR" sz="1000" dirty="0">
                          <a:effectLst/>
                        </a:rPr>
                        <a:t>ΒΙΟ.ΠΑ. </a:t>
                      </a:r>
                      <a:r>
                        <a:rPr lang="el-GR" sz="1000" dirty="0" err="1">
                          <a:effectLst/>
                        </a:rPr>
                        <a:t>Ζαχάρως</a:t>
                      </a:r>
                      <a:endParaRPr lang="el-GR" sz="1000" dirty="0">
                        <a:effectLst/>
                        <a:latin typeface="Calibri"/>
                        <a:ea typeface="Calibri"/>
                        <a:cs typeface="Times New Roman"/>
                      </a:endParaRPr>
                    </a:p>
                  </a:txBody>
                  <a:tcPr marL="44842" marR="44842"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54</a:t>
                      </a:r>
                      <a:endParaRPr lang="el-GR" sz="1000" dirty="0">
                        <a:effectLst/>
                        <a:latin typeface="Calibri"/>
                        <a:ea typeface="Calibri"/>
                        <a:cs typeface="Times New Roman"/>
                      </a:endParaRPr>
                    </a:p>
                  </a:txBody>
                  <a:tcPr marL="44842" marR="44842" marT="0" marB="0" anchor="ctr">
                    <a:solidFill>
                      <a:schemeClr val="accent3">
                        <a:lumMod val="20000"/>
                        <a:lumOff val="80000"/>
                      </a:schemeClr>
                    </a:solidFill>
                  </a:tcPr>
                </a:tc>
                <a:extLst>
                  <a:ext uri="{0D108BD9-81ED-4DB2-BD59-A6C34878D82A}">
                    <a16:rowId xmlns="" xmlns:a16="http://schemas.microsoft.com/office/drawing/2014/main" val="10002"/>
                  </a:ext>
                </a:extLst>
              </a:tr>
              <a:tr h="294721">
                <a:tc>
                  <a:txBody>
                    <a:bodyPr/>
                    <a:lstStyle/>
                    <a:p>
                      <a:pPr algn="just">
                        <a:lnSpc>
                          <a:spcPts val="1600"/>
                        </a:lnSpc>
                        <a:spcBef>
                          <a:spcPts val="600"/>
                        </a:spcBef>
                        <a:spcAft>
                          <a:spcPts val="600"/>
                        </a:spcAft>
                      </a:pPr>
                      <a:r>
                        <a:rPr lang="el-GR" sz="1000" dirty="0">
                          <a:effectLst/>
                        </a:rPr>
                        <a:t>2</a:t>
                      </a:r>
                      <a:endParaRPr lang="el-GR" sz="1000" dirty="0">
                        <a:effectLst/>
                        <a:latin typeface="Calibri"/>
                        <a:ea typeface="Calibri"/>
                        <a:cs typeface="Times New Roman"/>
                      </a:endParaRPr>
                    </a:p>
                  </a:txBody>
                  <a:tcPr marL="44842" marR="44842" marT="0" marB="0" anchor="ctr"/>
                </a:tc>
                <a:tc rowSpan="2">
                  <a:txBody>
                    <a:bodyPr/>
                    <a:lstStyle/>
                    <a:p>
                      <a:pPr algn="just">
                        <a:lnSpc>
                          <a:spcPts val="1600"/>
                        </a:lnSpc>
                        <a:spcBef>
                          <a:spcPts val="600"/>
                        </a:spcBef>
                        <a:spcAft>
                          <a:spcPts val="600"/>
                        </a:spcAft>
                      </a:pPr>
                      <a:r>
                        <a:rPr lang="el-GR" sz="900" dirty="0">
                          <a:effectLst/>
                        </a:rPr>
                        <a:t>ΗΛΙΔΑΣ</a:t>
                      </a:r>
                      <a:endParaRPr lang="el-GR" sz="900" dirty="0">
                        <a:effectLst/>
                        <a:latin typeface="Calibri"/>
                        <a:ea typeface="Calibri"/>
                        <a:cs typeface="Times New Roman"/>
                      </a:endParaRPr>
                    </a:p>
                  </a:txBody>
                  <a:tcPr marL="44842" marR="44842" marT="0" marB="0" anchor="ctr">
                    <a:solidFill>
                      <a:schemeClr val="accent3">
                        <a:lumMod val="20000"/>
                        <a:lumOff val="80000"/>
                      </a:schemeClr>
                    </a:solidFill>
                  </a:tcPr>
                </a:tc>
                <a:tc>
                  <a:txBody>
                    <a:bodyPr/>
                    <a:lstStyle/>
                    <a:p>
                      <a:pPr algn="l">
                        <a:lnSpc>
                          <a:spcPts val="1600"/>
                        </a:lnSpc>
                        <a:spcBef>
                          <a:spcPts val="600"/>
                        </a:spcBef>
                        <a:spcAft>
                          <a:spcPts val="600"/>
                        </a:spcAft>
                      </a:pPr>
                      <a:r>
                        <a:rPr lang="el-GR" sz="1000" dirty="0">
                          <a:effectLst/>
                        </a:rPr>
                        <a:t>"ΒΙΟ.ΠΑ. Αμαλιάδος</a:t>
                      </a:r>
                    </a:p>
                  </a:txBody>
                  <a:tcPr marL="44842" marR="44842"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53</a:t>
                      </a:r>
                      <a:endParaRPr lang="el-GR" sz="1000" dirty="0">
                        <a:effectLst/>
                        <a:latin typeface="Calibri"/>
                        <a:ea typeface="Calibri"/>
                        <a:cs typeface="Times New Roman"/>
                      </a:endParaRPr>
                    </a:p>
                  </a:txBody>
                  <a:tcPr marL="44842" marR="44842" marT="0" marB="0" anchor="ctr">
                    <a:solidFill>
                      <a:schemeClr val="accent3">
                        <a:lumMod val="20000"/>
                        <a:lumOff val="80000"/>
                      </a:schemeClr>
                    </a:solidFill>
                  </a:tcPr>
                </a:tc>
                <a:extLst>
                  <a:ext uri="{0D108BD9-81ED-4DB2-BD59-A6C34878D82A}">
                    <a16:rowId xmlns="" xmlns:a16="http://schemas.microsoft.com/office/drawing/2014/main" val="10003"/>
                  </a:ext>
                </a:extLst>
              </a:tr>
              <a:tr h="390540">
                <a:tc>
                  <a:txBody>
                    <a:bodyPr/>
                    <a:lstStyle/>
                    <a:p>
                      <a:pPr algn="just">
                        <a:lnSpc>
                          <a:spcPts val="1600"/>
                        </a:lnSpc>
                        <a:spcBef>
                          <a:spcPts val="600"/>
                        </a:spcBef>
                        <a:spcAft>
                          <a:spcPts val="600"/>
                        </a:spcAft>
                      </a:pPr>
                      <a:r>
                        <a:rPr lang="el-GR" sz="1000" dirty="0">
                          <a:effectLst/>
                        </a:rPr>
                        <a:t>3</a:t>
                      </a:r>
                      <a:endParaRPr lang="el-GR" sz="1000" dirty="0">
                        <a:effectLst/>
                        <a:latin typeface="Calibri"/>
                        <a:ea typeface="Calibri"/>
                        <a:cs typeface="Times New Roman"/>
                      </a:endParaRPr>
                    </a:p>
                  </a:txBody>
                  <a:tcPr marL="44842" marR="44842" marT="0" marB="0" anchor="ctr"/>
                </a:tc>
                <a:tc vMerge="1">
                  <a:txBody>
                    <a:bodyPr/>
                    <a:lstStyle/>
                    <a:p>
                      <a:endParaRPr lang="el-GR"/>
                    </a:p>
                  </a:txBody>
                  <a:tcPr/>
                </a:tc>
                <a:tc>
                  <a:txBody>
                    <a:bodyPr/>
                    <a:lstStyle/>
                    <a:p>
                      <a:pPr algn="l">
                        <a:lnSpc>
                          <a:spcPts val="1600"/>
                        </a:lnSpc>
                        <a:spcBef>
                          <a:spcPts val="600"/>
                        </a:spcBef>
                        <a:spcAft>
                          <a:spcPts val="600"/>
                        </a:spcAft>
                      </a:pPr>
                      <a:r>
                        <a:rPr lang="el-GR" sz="1000" b="1" dirty="0">
                          <a:effectLst/>
                        </a:rPr>
                        <a:t>ΑΒΣ ΜΕΣΟΛΟΓΓΑΚΙ</a:t>
                      </a:r>
                      <a:endParaRPr lang="el-GR" sz="1000" b="1" dirty="0">
                        <a:effectLst/>
                        <a:latin typeface="Calibri"/>
                        <a:ea typeface="Calibri"/>
                        <a:cs typeface="Times New Roman"/>
                      </a:endParaRPr>
                    </a:p>
                  </a:txBody>
                  <a:tcPr marL="44842" marR="4484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a:effectLst/>
                        </a:rPr>
                        <a:t>155</a:t>
                      </a:r>
                      <a:endParaRPr lang="el-GR" sz="1000" dirty="0">
                        <a:effectLst/>
                        <a:latin typeface="Calibri"/>
                        <a:ea typeface="Calibri"/>
                        <a:cs typeface="Times New Roman"/>
                      </a:endParaRPr>
                    </a:p>
                  </a:txBody>
                  <a:tcPr marL="44842" marR="44842" marT="0" marB="0" anchor="ctr">
                    <a:solidFill>
                      <a:schemeClr val="accent5">
                        <a:lumMod val="20000"/>
                        <a:lumOff val="80000"/>
                      </a:schemeClr>
                    </a:solidFill>
                  </a:tcPr>
                </a:tc>
                <a:extLst>
                  <a:ext uri="{0D108BD9-81ED-4DB2-BD59-A6C34878D82A}">
                    <a16:rowId xmlns="" xmlns:a16="http://schemas.microsoft.com/office/drawing/2014/main" val="10004"/>
                  </a:ext>
                </a:extLst>
              </a:tr>
              <a:tr h="326358">
                <a:tc>
                  <a:txBody>
                    <a:bodyPr/>
                    <a:lstStyle/>
                    <a:p>
                      <a:pPr algn="just">
                        <a:lnSpc>
                          <a:spcPts val="1600"/>
                        </a:lnSpc>
                        <a:spcBef>
                          <a:spcPts val="600"/>
                        </a:spcBef>
                        <a:spcAft>
                          <a:spcPts val="600"/>
                        </a:spcAft>
                      </a:pPr>
                      <a:r>
                        <a:rPr lang="el-GR" sz="1000" dirty="0">
                          <a:effectLst/>
                        </a:rPr>
                        <a:t>4</a:t>
                      </a:r>
                      <a:endParaRPr lang="el-GR" sz="1000" dirty="0">
                        <a:effectLst/>
                        <a:latin typeface="Calibri"/>
                        <a:ea typeface="Calibri"/>
                        <a:cs typeface="Times New Roman"/>
                      </a:endParaRPr>
                    </a:p>
                  </a:txBody>
                  <a:tcPr marL="44842" marR="44842" marT="0" marB="0" anchor="ctr"/>
                </a:tc>
                <a:tc rowSpan="5">
                  <a:txBody>
                    <a:bodyPr/>
                    <a:lstStyle/>
                    <a:p>
                      <a:pPr algn="just">
                        <a:lnSpc>
                          <a:spcPts val="1600"/>
                        </a:lnSpc>
                        <a:spcBef>
                          <a:spcPts val="600"/>
                        </a:spcBef>
                        <a:spcAft>
                          <a:spcPts val="600"/>
                        </a:spcAft>
                      </a:pPr>
                      <a:r>
                        <a:rPr lang="el-GR" sz="900" dirty="0">
                          <a:effectLst/>
                        </a:rPr>
                        <a:t>ΠΗΝΕΙΟΥ</a:t>
                      </a:r>
                      <a:endParaRPr lang="el-GR" sz="900" dirty="0">
                        <a:effectLst/>
                        <a:latin typeface="Calibri"/>
                        <a:ea typeface="Calibri"/>
                        <a:cs typeface="Times New Roman"/>
                      </a:endParaRPr>
                    </a:p>
                  </a:txBody>
                  <a:tcPr marL="44842" marR="44842" marT="0" marB="0" anchor="ctr">
                    <a:solidFill>
                      <a:schemeClr val="accent3">
                        <a:lumMod val="20000"/>
                        <a:lumOff val="80000"/>
                      </a:schemeClr>
                    </a:solidFill>
                  </a:tcPr>
                </a:tc>
                <a:tc rowSpan="2">
                  <a:txBody>
                    <a:bodyPr/>
                    <a:lstStyle/>
                    <a:p>
                      <a:pPr algn="l">
                        <a:lnSpc>
                          <a:spcPts val="1600"/>
                        </a:lnSpc>
                        <a:spcBef>
                          <a:spcPts val="600"/>
                        </a:spcBef>
                        <a:spcAft>
                          <a:spcPts val="600"/>
                        </a:spcAft>
                      </a:pPr>
                      <a:r>
                        <a:rPr lang="el-GR" sz="1000" dirty="0">
                          <a:effectLst/>
                        </a:rPr>
                        <a:t>ΒΙΟ.ΠΑ. Γαστούνης</a:t>
                      </a:r>
                      <a:endParaRPr lang="el-GR" sz="1000" dirty="0">
                        <a:effectLst/>
                        <a:latin typeface="Calibri"/>
                        <a:ea typeface="Calibri"/>
                        <a:cs typeface="Times New Roman"/>
                      </a:endParaRPr>
                    </a:p>
                  </a:txBody>
                  <a:tcPr marL="44842" marR="44842" marT="0" marB="0" anchor="ctr">
                    <a:solidFill>
                      <a:schemeClr val="accent3">
                        <a:lumMod val="20000"/>
                        <a:lumOff val="80000"/>
                      </a:schemeClr>
                    </a:solidFill>
                  </a:tcPr>
                </a:tc>
                <a:tc rowSpan="2">
                  <a:txBody>
                    <a:bodyPr/>
                    <a:lstStyle/>
                    <a:p>
                      <a:pPr algn="ctr">
                        <a:lnSpc>
                          <a:spcPts val="1600"/>
                        </a:lnSpc>
                        <a:spcBef>
                          <a:spcPts val="600"/>
                        </a:spcBef>
                        <a:spcAft>
                          <a:spcPts val="600"/>
                        </a:spcAft>
                      </a:pPr>
                      <a:r>
                        <a:rPr lang="el-GR" sz="1000" dirty="0">
                          <a:effectLst/>
                        </a:rPr>
                        <a:t>184</a:t>
                      </a:r>
                      <a:endParaRPr lang="el-GR" sz="1000" dirty="0">
                        <a:effectLst/>
                        <a:latin typeface="Calibri"/>
                        <a:ea typeface="Calibri"/>
                        <a:cs typeface="Times New Roman"/>
                      </a:endParaRPr>
                    </a:p>
                  </a:txBody>
                  <a:tcPr marL="44842" marR="44842" marT="0" marB="0" anchor="ctr">
                    <a:solidFill>
                      <a:schemeClr val="accent3">
                        <a:lumMod val="20000"/>
                        <a:lumOff val="80000"/>
                      </a:schemeClr>
                    </a:solidFill>
                  </a:tcPr>
                </a:tc>
                <a:extLst>
                  <a:ext uri="{0D108BD9-81ED-4DB2-BD59-A6C34878D82A}">
                    <a16:rowId xmlns="" xmlns:a16="http://schemas.microsoft.com/office/drawing/2014/main" val="10005"/>
                  </a:ext>
                </a:extLst>
              </a:tr>
              <a:tr h="25629">
                <a:tc rowSpan="2">
                  <a:txBody>
                    <a:bodyPr/>
                    <a:lstStyle/>
                    <a:p>
                      <a:pPr marL="0" marR="0" indent="0" algn="just" defTabSz="914400" rtl="0" eaLnBrk="1" fontAlgn="auto" latinLnBrk="0" hangingPunct="1">
                        <a:lnSpc>
                          <a:spcPts val="1600"/>
                        </a:lnSpc>
                        <a:spcBef>
                          <a:spcPts val="600"/>
                        </a:spcBef>
                        <a:spcAft>
                          <a:spcPts val="600"/>
                        </a:spcAft>
                        <a:buClrTx/>
                        <a:buSzTx/>
                        <a:buFontTx/>
                        <a:buNone/>
                        <a:tabLst/>
                        <a:defRPr/>
                      </a:pPr>
                      <a:r>
                        <a:rPr lang="el-GR" sz="1000" dirty="0" smtClean="0">
                          <a:effectLst/>
                        </a:rPr>
                        <a:t>5</a:t>
                      </a:r>
                      <a:endParaRPr lang="el-GR" sz="1000" dirty="0" smtClean="0">
                        <a:effectLst/>
                        <a:latin typeface="+mn-lt"/>
                        <a:ea typeface="Calibri"/>
                        <a:cs typeface="Times New Roman"/>
                      </a:endParaRPr>
                    </a:p>
                  </a:txBody>
                  <a:tcPr marL="44842" marR="44842" marT="0" marB="0" anchor="ctr"/>
                </a:tc>
                <a:tc vMerge="1">
                  <a:txBody>
                    <a:bodyPr/>
                    <a:lstStyle/>
                    <a:p>
                      <a:endParaRPr lang="el-GR"/>
                    </a:p>
                  </a:txBody>
                  <a:tcPr/>
                </a:tc>
                <a:tc vMerge="1">
                  <a:txBody>
                    <a:bodyPr/>
                    <a:lstStyle/>
                    <a:p>
                      <a:endParaRPr lang="el-GR"/>
                    </a:p>
                  </a:txBody>
                  <a:tcPr/>
                </a:tc>
                <a:tc vMerge="1">
                  <a:txBody>
                    <a:bodyPr/>
                    <a:lstStyle/>
                    <a:p>
                      <a:endParaRPr lang="el-GR"/>
                    </a:p>
                  </a:txBody>
                  <a:tcPr/>
                </a:tc>
              </a:tr>
              <a:tr h="243582">
                <a:tc vMerge="1">
                  <a:txBody>
                    <a:bodyPr/>
                    <a:lstStyle/>
                    <a:p>
                      <a:pPr algn="just">
                        <a:lnSpc>
                          <a:spcPts val="1600"/>
                        </a:lnSpc>
                        <a:spcBef>
                          <a:spcPts val="600"/>
                        </a:spcBef>
                        <a:spcAft>
                          <a:spcPts val="600"/>
                        </a:spcAft>
                      </a:pPr>
                      <a:endParaRPr lang="el-GR" sz="1000" dirty="0">
                        <a:effectLst/>
                        <a:latin typeface="Calibri"/>
                        <a:ea typeface="Calibri"/>
                        <a:cs typeface="Times New Roman"/>
                      </a:endParaRPr>
                    </a:p>
                  </a:txBody>
                  <a:tcPr marL="44842" marR="44842" marT="0" marB="0" anchor="ctr"/>
                </a:tc>
                <a:tc vMerge="1">
                  <a:txBody>
                    <a:bodyPr/>
                    <a:lstStyle/>
                    <a:p>
                      <a:pPr algn="just">
                        <a:lnSpc>
                          <a:spcPts val="1600"/>
                        </a:lnSpc>
                        <a:spcBef>
                          <a:spcPts val="600"/>
                        </a:spcBef>
                        <a:spcAft>
                          <a:spcPts val="600"/>
                        </a:spcAft>
                      </a:pPr>
                      <a:endParaRPr lang="el-GR" sz="900" dirty="0">
                        <a:effectLst/>
                        <a:latin typeface="Calibri"/>
                        <a:ea typeface="Calibri"/>
                        <a:cs typeface="Times New Roman"/>
                      </a:endParaRPr>
                    </a:p>
                  </a:txBody>
                  <a:tcPr marL="44842" marR="44842" marT="0" marB="0" anchor="ctr">
                    <a:solidFill>
                      <a:schemeClr val="accent3">
                        <a:lumMod val="20000"/>
                        <a:lumOff val="80000"/>
                      </a:schemeClr>
                    </a:solidFill>
                  </a:tcPr>
                </a:tc>
                <a:tc rowSpan="2">
                  <a:txBody>
                    <a:bodyPr/>
                    <a:lstStyle/>
                    <a:p>
                      <a:pPr algn="l">
                        <a:lnSpc>
                          <a:spcPts val="1600"/>
                        </a:lnSpc>
                        <a:spcBef>
                          <a:spcPts val="600"/>
                        </a:spcBef>
                        <a:spcAft>
                          <a:spcPts val="600"/>
                        </a:spcAft>
                      </a:pPr>
                      <a:r>
                        <a:rPr lang="el-GR" sz="1000" b="1" dirty="0">
                          <a:effectLst/>
                        </a:rPr>
                        <a:t>ΑΒΣ ΤΡΑΓΑΝΟ Ι</a:t>
                      </a:r>
                      <a:endParaRPr lang="el-GR" sz="1000" b="1" dirty="0">
                        <a:effectLst/>
                        <a:latin typeface="Calibri"/>
                        <a:ea typeface="Calibri"/>
                        <a:cs typeface="Times New Roman"/>
                      </a:endParaRPr>
                    </a:p>
                  </a:txBody>
                  <a:tcPr marL="44842" marR="44842" marT="0" marB="0" anchor="ctr">
                    <a:solidFill>
                      <a:schemeClr val="accent5">
                        <a:lumMod val="20000"/>
                        <a:lumOff val="80000"/>
                      </a:schemeClr>
                    </a:solidFill>
                  </a:tcPr>
                </a:tc>
                <a:tc rowSpan="2">
                  <a:txBody>
                    <a:bodyPr/>
                    <a:lstStyle/>
                    <a:p>
                      <a:pPr algn="ctr">
                        <a:lnSpc>
                          <a:spcPts val="1600"/>
                        </a:lnSpc>
                        <a:spcBef>
                          <a:spcPts val="600"/>
                        </a:spcBef>
                        <a:spcAft>
                          <a:spcPts val="600"/>
                        </a:spcAft>
                      </a:pPr>
                      <a:r>
                        <a:rPr lang="el-GR" sz="1000" dirty="0">
                          <a:effectLst/>
                        </a:rPr>
                        <a:t>200</a:t>
                      </a:r>
                      <a:endParaRPr lang="el-GR" sz="1000" dirty="0">
                        <a:effectLst/>
                        <a:latin typeface="Calibri"/>
                        <a:ea typeface="Calibri"/>
                        <a:cs typeface="Times New Roman"/>
                      </a:endParaRPr>
                    </a:p>
                  </a:txBody>
                  <a:tcPr marL="44842" marR="44842" marT="0" marB="0" anchor="ctr">
                    <a:solidFill>
                      <a:schemeClr val="accent5">
                        <a:lumMod val="20000"/>
                        <a:lumOff val="80000"/>
                      </a:schemeClr>
                    </a:solidFill>
                  </a:tcPr>
                </a:tc>
              </a:tr>
              <a:tr h="25629">
                <a:tc rowSpan="2">
                  <a:txBody>
                    <a:bodyPr/>
                    <a:lstStyle/>
                    <a:p>
                      <a:pPr marL="0" marR="0" indent="0" algn="just" defTabSz="914400" rtl="0" eaLnBrk="1" fontAlgn="auto" latinLnBrk="0" hangingPunct="1">
                        <a:lnSpc>
                          <a:spcPts val="1600"/>
                        </a:lnSpc>
                        <a:spcBef>
                          <a:spcPts val="600"/>
                        </a:spcBef>
                        <a:spcAft>
                          <a:spcPts val="600"/>
                        </a:spcAft>
                        <a:buClrTx/>
                        <a:buSzTx/>
                        <a:buFontTx/>
                        <a:buNone/>
                        <a:tabLst/>
                        <a:defRPr/>
                      </a:pPr>
                      <a:r>
                        <a:rPr lang="el-GR" sz="1000" dirty="0" smtClean="0">
                          <a:effectLst/>
                        </a:rPr>
                        <a:t>6</a:t>
                      </a:r>
                      <a:endParaRPr lang="el-GR" sz="1000" dirty="0" smtClean="0">
                        <a:effectLst/>
                        <a:latin typeface="+mn-lt"/>
                        <a:ea typeface="Calibri"/>
                        <a:cs typeface="Times New Roman"/>
                      </a:endParaRPr>
                    </a:p>
                  </a:txBody>
                  <a:tcPr marL="44842" marR="44842" marT="0" marB="0" anchor="ctr"/>
                </a:tc>
                <a:tc vMerge="1">
                  <a:txBody>
                    <a:bodyPr/>
                    <a:lstStyle/>
                    <a:p>
                      <a:endParaRPr lang="el-GR"/>
                    </a:p>
                  </a:txBody>
                  <a:tcPr/>
                </a:tc>
                <a:tc vMerge="1">
                  <a:txBody>
                    <a:bodyPr/>
                    <a:lstStyle/>
                    <a:p>
                      <a:endParaRPr lang="el-GR"/>
                    </a:p>
                  </a:txBody>
                  <a:tcPr/>
                </a:tc>
                <a:tc vMerge="1">
                  <a:txBody>
                    <a:bodyPr/>
                    <a:lstStyle/>
                    <a:p>
                      <a:endParaRPr lang="el-GR"/>
                    </a:p>
                  </a:txBody>
                  <a:tcPr/>
                </a:tc>
              </a:tr>
              <a:tr h="312723">
                <a:tc vMerge="1">
                  <a:txBody>
                    <a:bodyPr/>
                    <a:lstStyle/>
                    <a:p>
                      <a:pPr marL="0" marR="0" indent="0" algn="just" defTabSz="914400" rtl="0" eaLnBrk="1" fontAlgn="auto" latinLnBrk="0" hangingPunct="1">
                        <a:lnSpc>
                          <a:spcPts val="1600"/>
                        </a:lnSpc>
                        <a:spcBef>
                          <a:spcPts val="600"/>
                        </a:spcBef>
                        <a:spcAft>
                          <a:spcPts val="600"/>
                        </a:spcAft>
                        <a:buClrTx/>
                        <a:buSzTx/>
                        <a:buFontTx/>
                        <a:buNone/>
                        <a:tabLst/>
                        <a:defRPr/>
                      </a:pPr>
                      <a:endParaRPr lang="el-GR" sz="1000" dirty="0" smtClean="0">
                        <a:effectLst/>
                        <a:latin typeface="+mn-lt"/>
                        <a:ea typeface="Calibri"/>
                        <a:cs typeface="Times New Roman"/>
                      </a:endParaRPr>
                    </a:p>
                  </a:txBody>
                  <a:tcPr marL="44842" marR="44842" marT="0" marB="0" anchor="ctr"/>
                </a:tc>
                <a:tc vMerge="1">
                  <a:txBody>
                    <a:bodyPr/>
                    <a:lstStyle/>
                    <a:p>
                      <a:pPr algn="just">
                        <a:lnSpc>
                          <a:spcPts val="1600"/>
                        </a:lnSpc>
                        <a:spcBef>
                          <a:spcPts val="600"/>
                        </a:spcBef>
                        <a:spcAft>
                          <a:spcPts val="600"/>
                        </a:spcAft>
                      </a:pPr>
                      <a:endParaRPr lang="el-GR" sz="900" dirty="0">
                        <a:effectLst/>
                        <a:latin typeface="Calibri"/>
                        <a:ea typeface="Calibri"/>
                        <a:cs typeface="Times New Roman"/>
                      </a:endParaRPr>
                    </a:p>
                  </a:txBody>
                  <a:tcPr marL="44842" marR="44842" marT="0" marB="0" anchor="ctr">
                    <a:solidFill>
                      <a:schemeClr val="accent3">
                        <a:lumMod val="20000"/>
                        <a:lumOff val="80000"/>
                      </a:schemeClr>
                    </a:solidFill>
                  </a:tcPr>
                </a:tc>
                <a:tc>
                  <a:txBody>
                    <a:bodyPr/>
                    <a:lstStyle/>
                    <a:p>
                      <a:pPr algn="l">
                        <a:lnSpc>
                          <a:spcPts val="1600"/>
                        </a:lnSpc>
                        <a:spcBef>
                          <a:spcPts val="600"/>
                        </a:spcBef>
                        <a:spcAft>
                          <a:spcPts val="600"/>
                        </a:spcAft>
                      </a:pPr>
                      <a:r>
                        <a:rPr lang="el-GR" sz="1000" b="1" dirty="0">
                          <a:effectLst/>
                        </a:rPr>
                        <a:t>ΑΒΣ ΤΡΑΓΑΝΟ ΙΙ</a:t>
                      </a:r>
                      <a:endParaRPr lang="el-GR" sz="1000" b="1" dirty="0">
                        <a:effectLst/>
                        <a:latin typeface="Calibri"/>
                        <a:ea typeface="Calibri"/>
                        <a:cs typeface="Times New Roman"/>
                      </a:endParaRPr>
                    </a:p>
                  </a:txBody>
                  <a:tcPr marL="44842" marR="4484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a:effectLst/>
                        </a:rPr>
                        <a:t>400</a:t>
                      </a:r>
                      <a:endParaRPr lang="el-GR" sz="1000" dirty="0">
                        <a:effectLst/>
                        <a:latin typeface="Calibri"/>
                        <a:ea typeface="Calibri"/>
                        <a:cs typeface="Times New Roman"/>
                      </a:endParaRPr>
                    </a:p>
                  </a:txBody>
                  <a:tcPr marL="44842" marR="44842" marT="0" marB="0" anchor="ctr">
                    <a:solidFill>
                      <a:schemeClr val="accent5">
                        <a:lumMod val="20000"/>
                        <a:lumOff val="80000"/>
                      </a:schemeClr>
                    </a:solidFill>
                  </a:tcPr>
                </a:tc>
              </a:tr>
              <a:tr h="368344">
                <a:tc>
                  <a:txBody>
                    <a:bodyPr/>
                    <a:lstStyle/>
                    <a:p>
                      <a:pPr marL="0" marR="0" indent="0" algn="just" defTabSz="914400" rtl="0" eaLnBrk="1" fontAlgn="auto" latinLnBrk="0" hangingPunct="1">
                        <a:lnSpc>
                          <a:spcPts val="1600"/>
                        </a:lnSpc>
                        <a:spcBef>
                          <a:spcPts val="600"/>
                        </a:spcBef>
                        <a:spcAft>
                          <a:spcPts val="600"/>
                        </a:spcAft>
                        <a:buClrTx/>
                        <a:buSzTx/>
                        <a:buFontTx/>
                        <a:buNone/>
                        <a:tabLst/>
                        <a:defRPr/>
                      </a:pPr>
                      <a:r>
                        <a:rPr lang="el-GR" sz="1000" dirty="0" smtClean="0">
                          <a:effectLst/>
                        </a:rPr>
                        <a:t>7</a:t>
                      </a:r>
                      <a:endParaRPr lang="el-GR" sz="1000" dirty="0" smtClean="0">
                        <a:effectLst/>
                        <a:latin typeface="+mn-lt"/>
                        <a:ea typeface="Calibri"/>
                        <a:cs typeface="Times New Roman"/>
                      </a:endParaRPr>
                    </a:p>
                  </a:txBody>
                  <a:tcPr marL="44842" marR="44842" marT="0" marB="0" anchor="ctr"/>
                </a:tc>
                <a:tc rowSpan="2">
                  <a:txBody>
                    <a:bodyPr/>
                    <a:lstStyle/>
                    <a:p>
                      <a:pPr algn="just">
                        <a:lnSpc>
                          <a:spcPts val="1600"/>
                        </a:lnSpc>
                        <a:spcBef>
                          <a:spcPts val="600"/>
                        </a:spcBef>
                        <a:spcAft>
                          <a:spcPts val="600"/>
                        </a:spcAft>
                      </a:pPr>
                      <a:r>
                        <a:rPr lang="el-GR" sz="900" dirty="0">
                          <a:effectLst/>
                        </a:rPr>
                        <a:t>ΠΥΡΓΟΥ</a:t>
                      </a:r>
                      <a:endParaRPr lang="el-GR" sz="900" dirty="0">
                        <a:effectLst/>
                        <a:latin typeface="Calibri"/>
                        <a:ea typeface="Calibri"/>
                        <a:cs typeface="Times New Roman"/>
                      </a:endParaRPr>
                    </a:p>
                  </a:txBody>
                  <a:tcPr marL="44842" marR="44842" marT="0" marB="0" anchor="ctr">
                    <a:solidFill>
                      <a:schemeClr val="accent3">
                        <a:lumMod val="20000"/>
                        <a:lumOff val="80000"/>
                      </a:schemeClr>
                    </a:solidFill>
                  </a:tcPr>
                </a:tc>
                <a:tc>
                  <a:txBody>
                    <a:bodyPr/>
                    <a:lstStyle/>
                    <a:p>
                      <a:pPr algn="l">
                        <a:lnSpc>
                          <a:spcPts val="1600"/>
                        </a:lnSpc>
                        <a:spcBef>
                          <a:spcPts val="600"/>
                        </a:spcBef>
                        <a:spcAft>
                          <a:spcPts val="600"/>
                        </a:spcAft>
                      </a:pPr>
                      <a:r>
                        <a:rPr lang="el-GR" sz="1000" dirty="0">
                          <a:effectLst/>
                        </a:rPr>
                        <a:t>ΒΙΟ.ΠΑ. Πύργου</a:t>
                      </a:r>
                      <a:endParaRPr lang="el-GR" sz="1000" dirty="0">
                        <a:effectLst/>
                        <a:latin typeface="Calibri"/>
                        <a:ea typeface="Calibri"/>
                        <a:cs typeface="Times New Roman"/>
                      </a:endParaRPr>
                    </a:p>
                  </a:txBody>
                  <a:tcPr marL="44842" marR="44842"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183</a:t>
                      </a:r>
                      <a:endParaRPr lang="el-GR" sz="1000" dirty="0">
                        <a:effectLst/>
                        <a:latin typeface="Calibri"/>
                        <a:ea typeface="Calibri"/>
                        <a:cs typeface="Times New Roman"/>
                      </a:endParaRPr>
                    </a:p>
                  </a:txBody>
                  <a:tcPr marL="44842" marR="44842" marT="0" marB="0" anchor="ctr">
                    <a:solidFill>
                      <a:schemeClr val="accent3">
                        <a:lumMod val="20000"/>
                        <a:lumOff val="80000"/>
                      </a:schemeClr>
                    </a:solidFill>
                  </a:tcPr>
                </a:tc>
                <a:extLst>
                  <a:ext uri="{0D108BD9-81ED-4DB2-BD59-A6C34878D82A}">
                    <a16:rowId xmlns="" xmlns:a16="http://schemas.microsoft.com/office/drawing/2014/main" val="10006"/>
                  </a:ext>
                </a:extLst>
              </a:tr>
              <a:tr h="313765">
                <a:tc>
                  <a:txBody>
                    <a:bodyPr/>
                    <a:lstStyle/>
                    <a:p>
                      <a:pPr algn="just">
                        <a:lnSpc>
                          <a:spcPts val="1600"/>
                        </a:lnSpc>
                        <a:spcBef>
                          <a:spcPts val="600"/>
                        </a:spcBef>
                        <a:spcAft>
                          <a:spcPts val="600"/>
                        </a:spcAft>
                      </a:pPr>
                      <a:r>
                        <a:rPr lang="el-GR" sz="1000" dirty="0" smtClean="0">
                          <a:effectLst/>
                          <a:latin typeface="Calibri"/>
                          <a:ea typeface="Calibri"/>
                          <a:cs typeface="Times New Roman"/>
                        </a:rPr>
                        <a:t>8</a:t>
                      </a:r>
                      <a:endParaRPr lang="el-GR" sz="1000" dirty="0">
                        <a:effectLst/>
                        <a:latin typeface="Calibri"/>
                        <a:ea typeface="Calibri"/>
                        <a:cs typeface="Times New Roman"/>
                      </a:endParaRPr>
                    </a:p>
                  </a:txBody>
                  <a:tcPr marL="44842" marR="44842" marT="0" marB="0" anchor="ctr"/>
                </a:tc>
                <a:tc vMerge="1">
                  <a:txBody>
                    <a:bodyPr/>
                    <a:lstStyle/>
                    <a:p>
                      <a:endParaRPr lang="el-GR"/>
                    </a:p>
                  </a:txBody>
                  <a:tcPr/>
                </a:tc>
                <a:tc>
                  <a:txBody>
                    <a:bodyPr/>
                    <a:lstStyle/>
                    <a:p>
                      <a:pPr algn="l">
                        <a:lnSpc>
                          <a:spcPts val="1600"/>
                        </a:lnSpc>
                        <a:spcBef>
                          <a:spcPts val="600"/>
                        </a:spcBef>
                        <a:spcAft>
                          <a:spcPts val="600"/>
                        </a:spcAft>
                      </a:pPr>
                      <a:r>
                        <a:rPr lang="el-GR" sz="1000" b="1" dirty="0">
                          <a:effectLst/>
                        </a:rPr>
                        <a:t>ΑΒΣ ΕΠΙΤΑΛΙΟ</a:t>
                      </a:r>
                      <a:endParaRPr lang="el-GR" sz="1000" b="1" dirty="0">
                        <a:effectLst/>
                        <a:latin typeface="Calibri"/>
                        <a:ea typeface="Calibri"/>
                        <a:cs typeface="Times New Roman"/>
                      </a:endParaRPr>
                    </a:p>
                  </a:txBody>
                  <a:tcPr marL="44842" marR="4484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a:effectLst/>
                        </a:rPr>
                        <a:t>170</a:t>
                      </a:r>
                      <a:endParaRPr lang="el-GR" sz="1000" dirty="0">
                        <a:effectLst/>
                        <a:latin typeface="Calibri"/>
                        <a:ea typeface="Calibri"/>
                        <a:cs typeface="Times New Roman"/>
                      </a:endParaRPr>
                    </a:p>
                  </a:txBody>
                  <a:tcPr marL="44842" marR="44842" marT="0" marB="0" anchor="ctr">
                    <a:solidFill>
                      <a:schemeClr val="accent5">
                        <a:lumMod val="20000"/>
                        <a:lumOff val="80000"/>
                      </a:schemeClr>
                    </a:solidFill>
                  </a:tcPr>
                </a:tc>
                <a:extLst>
                  <a:ext uri="{0D108BD9-81ED-4DB2-BD59-A6C34878D82A}">
                    <a16:rowId xmlns="" xmlns:a16="http://schemas.microsoft.com/office/drawing/2014/main" val="10007"/>
                  </a:ext>
                </a:extLst>
              </a:tr>
              <a:tr h="332912">
                <a:tc>
                  <a:txBody>
                    <a:bodyPr/>
                    <a:lstStyle/>
                    <a:p>
                      <a:pPr algn="just">
                        <a:lnSpc>
                          <a:spcPts val="1600"/>
                        </a:lnSpc>
                        <a:spcBef>
                          <a:spcPts val="600"/>
                        </a:spcBef>
                        <a:spcAft>
                          <a:spcPts val="600"/>
                        </a:spcAft>
                      </a:pPr>
                      <a:r>
                        <a:rPr lang="el-GR" sz="1000" dirty="0" smtClean="0">
                          <a:effectLst/>
                          <a:latin typeface="Calibri"/>
                          <a:ea typeface="Calibri"/>
                          <a:cs typeface="Times New Roman"/>
                        </a:rPr>
                        <a:t>9</a:t>
                      </a:r>
                      <a:endParaRPr lang="el-GR" sz="1000" dirty="0">
                        <a:effectLst/>
                        <a:latin typeface="Calibri"/>
                        <a:ea typeface="Calibri"/>
                        <a:cs typeface="Times New Roman"/>
                      </a:endParaRPr>
                    </a:p>
                  </a:txBody>
                  <a:tcPr marL="44842" marR="44842" marT="0" marB="0" anchor="ctr"/>
                </a:tc>
                <a:tc rowSpan="2">
                  <a:txBody>
                    <a:bodyPr/>
                    <a:lstStyle/>
                    <a:p>
                      <a:pPr algn="just">
                        <a:lnSpc>
                          <a:spcPts val="1600"/>
                        </a:lnSpc>
                        <a:spcBef>
                          <a:spcPts val="600"/>
                        </a:spcBef>
                        <a:spcAft>
                          <a:spcPts val="600"/>
                        </a:spcAft>
                      </a:pPr>
                      <a:r>
                        <a:rPr lang="el-GR" sz="900" dirty="0">
                          <a:effectLst/>
                        </a:rPr>
                        <a:t>ΑΝΔΡΑΒΙΔΑΣ ΚΥΛΛΗΝΗΣ</a:t>
                      </a:r>
                      <a:endParaRPr lang="el-GR" sz="900" dirty="0">
                        <a:effectLst/>
                        <a:latin typeface="Calibri"/>
                        <a:ea typeface="Calibri"/>
                        <a:cs typeface="Times New Roman"/>
                      </a:endParaRPr>
                    </a:p>
                  </a:txBody>
                  <a:tcPr marL="44842" marR="44842" marT="0" marB="0" anchor="ctr">
                    <a:solidFill>
                      <a:schemeClr val="accent3">
                        <a:lumMod val="20000"/>
                        <a:lumOff val="80000"/>
                      </a:schemeClr>
                    </a:solidFill>
                  </a:tcPr>
                </a:tc>
                <a:tc>
                  <a:txBody>
                    <a:bodyPr/>
                    <a:lstStyle/>
                    <a:p>
                      <a:pPr algn="l">
                        <a:lnSpc>
                          <a:spcPts val="1600"/>
                        </a:lnSpc>
                        <a:spcBef>
                          <a:spcPts val="600"/>
                        </a:spcBef>
                        <a:spcAft>
                          <a:spcPts val="600"/>
                        </a:spcAft>
                      </a:pPr>
                      <a:r>
                        <a:rPr lang="el-GR" sz="1000" dirty="0">
                          <a:effectLst/>
                        </a:rPr>
                        <a:t>ΒΙΟ.ΠΑ. Ανδραβίδας</a:t>
                      </a:r>
                      <a:endParaRPr lang="el-GR" sz="1000" dirty="0">
                        <a:effectLst/>
                        <a:latin typeface="Calibri"/>
                        <a:ea typeface="Calibri"/>
                        <a:cs typeface="Times New Roman"/>
                      </a:endParaRPr>
                    </a:p>
                  </a:txBody>
                  <a:tcPr marL="44842" marR="44842" marT="0" marB="0" anchor="ctr">
                    <a:solidFill>
                      <a:schemeClr val="accent3">
                        <a:lumMod val="20000"/>
                        <a:lumOff val="80000"/>
                      </a:schemeClr>
                    </a:solidFill>
                  </a:tcPr>
                </a:tc>
                <a:tc>
                  <a:txBody>
                    <a:bodyPr/>
                    <a:lstStyle/>
                    <a:p>
                      <a:pPr algn="ctr">
                        <a:lnSpc>
                          <a:spcPts val="1600"/>
                        </a:lnSpc>
                        <a:spcBef>
                          <a:spcPts val="600"/>
                        </a:spcBef>
                        <a:spcAft>
                          <a:spcPts val="600"/>
                        </a:spcAft>
                      </a:pPr>
                      <a:r>
                        <a:rPr lang="el-GR" sz="1000" dirty="0">
                          <a:effectLst/>
                        </a:rPr>
                        <a:t>42</a:t>
                      </a:r>
                      <a:endParaRPr lang="el-GR" sz="1000" dirty="0">
                        <a:effectLst/>
                        <a:latin typeface="Calibri"/>
                        <a:ea typeface="Calibri"/>
                        <a:cs typeface="Times New Roman"/>
                      </a:endParaRPr>
                    </a:p>
                  </a:txBody>
                  <a:tcPr marL="44842" marR="44842" marT="0" marB="0" anchor="ctr">
                    <a:solidFill>
                      <a:schemeClr val="accent3">
                        <a:lumMod val="20000"/>
                        <a:lumOff val="80000"/>
                      </a:schemeClr>
                    </a:solidFill>
                  </a:tcPr>
                </a:tc>
                <a:extLst>
                  <a:ext uri="{0D108BD9-81ED-4DB2-BD59-A6C34878D82A}">
                    <a16:rowId xmlns="" xmlns:a16="http://schemas.microsoft.com/office/drawing/2014/main" val="10009"/>
                  </a:ext>
                </a:extLst>
              </a:tr>
              <a:tr h="456630">
                <a:tc>
                  <a:txBody>
                    <a:bodyPr/>
                    <a:lstStyle/>
                    <a:p>
                      <a:pPr algn="just">
                        <a:lnSpc>
                          <a:spcPts val="1600"/>
                        </a:lnSpc>
                        <a:spcBef>
                          <a:spcPts val="600"/>
                        </a:spcBef>
                        <a:spcAft>
                          <a:spcPts val="600"/>
                        </a:spcAft>
                      </a:pPr>
                      <a:r>
                        <a:rPr lang="el-GR" sz="1000" dirty="0">
                          <a:effectLst/>
                        </a:rPr>
                        <a:t>10</a:t>
                      </a:r>
                      <a:endParaRPr lang="el-GR" sz="1000" dirty="0">
                        <a:effectLst/>
                        <a:latin typeface="Calibri"/>
                        <a:ea typeface="Calibri"/>
                        <a:cs typeface="Times New Roman"/>
                      </a:endParaRPr>
                    </a:p>
                  </a:txBody>
                  <a:tcPr marL="44842" marR="44842" marT="0" marB="0" anchor="ctr"/>
                </a:tc>
                <a:tc vMerge="1">
                  <a:txBody>
                    <a:bodyPr/>
                    <a:lstStyle/>
                    <a:p>
                      <a:endParaRPr lang="el-GR"/>
                    </a:p>
                  </a:txBody>
                  <a:tcPr/>
                </a:tc>
                <a:tc>
                  <a:txBody>
                    <a:bodyPr/>
                    <a:lstStyle/>
                    <a:p>
                      <a:pPr algn="l">
                        <a:lnSpc>
                          <a:spcPts val="1600"/>
                        </a:lnSpc>
                        <a:spcBef>
                          <a:spcPts val="600"/>
                        </a:spcBef>
                        <a:spcAft>
                          <a:spcPts val="600"/>
                        </a:spcAft>
                      </a:pPr>
                      <a:r>
                        <a:rPr lang="el-GR" sz="1000" b="1" dirty="0">
                          <a:effectLst/>
                        </a:rPr>
                        <a:t>ΕΚΤΑΣΗ</a:t>
                      </a:r>
                      <a:r>
                        <a:rPr lang="el-GR" sz="1000" b="1" baseline="0" dirty="0">
                          <a:effectLst/>
                        </a:rPr>
                        <a:t> στα </a:t>
                      </a:r>
                      <a:r>
                        <a:rPr lang="el-GR" sz="1000" b="1" dirty="0">
                          <a:effectLst/>
                        </a:rPr>
                        <a:t>Λεχαινά – Καταράχι</a:t>
                      </a:r>
                      <a:endParaRPr lang="el-GR" sz="1000" b="1" dirty="0">
                        <a:effectLst/>
                        <a:latin typeface="Calibri"/>
                        <a:ea typeface="Calibri"/>
                        <a:cs typeface="Times New Roman"/>
                      </a:endParaRPr>
                    </a:p>
                  </a:txBody>
                  <a:tcPr marL="44842" marR="4484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000" dirty="0">
                          <a:effectLst/>
                        </a:rPr>
                        <a:t>229</a:t>
                      </a:r>
                      <a:endParaRPr lang="el-GR" sz="1000" dirty="0">
                        <a:effectLst/>
                        <a:latin typeface="Calibri"/>
                        <a:ea typeface="Calibri"/>
                        <a:cs typeface="Times New Roman"/>
                      </a:endParaRPr>
                    </a:p>
                  </a:txBody>
                  <a:tcPr marL="44842" marR="44842" marT="0" marB="0" anchor="ctr">
                    <a:solidFill>
                      <a:schemeClr val="accent5">
                        <a:lumMod val="20000"/>
                        <a:lumOff val="80000"/>
                      </a:schemeClr>
                    </a:solidFill>
                  </a:tcPr>
                </a:tc>
                <a:extLst>
                  <a:ext uri="{0D108BD9-81ED-4DB2-BD59-A6C34878D82A}">
                    <a16:rowId xmlns="" xmlns:a16="http://schemas.microsoft.com/office/drawing/2014/main" val="10013"/>
                  </a:ext>
                </a:extLst>
              </a:tr>
            </a:tbl>
          </a:graphicData>
        </a:graphic>
      </p:graphicFrame>
      <p:sp>
        <p:nvSpPr>
          <p:cNvPr id="16" name="Τίτλος 1">
            <a:extLst>
              <a:ext uri="{FF2B5EF4-FFF2-40B4-BE49-F238E27FC236}">
                <a16:creationId xmlns="" xmlns:a16="http://schemas.microsoft.com/office/drawing/2014/main" id="{11CE1309-2DFC-4ABB-83C0-3A385FCFF8D0}"/>
              </a:ext>
            </a:extLst>
          </p:cNvPr>
          <p:cNvSpPr txBox="1">
            <a:spLocks/>
          </p:cNvSpPr>
          <p:nvPr/>
        </p:nvSpPr>
        <p:spPr>
          <a:xfrm>
            <a:off x="1" y="-2"/>
            <a:ext cx="10028237" cy="930277"/>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5350" fontAlgn="base">
              <a:spcAft>
                <a:spcPct val="0"/>
              </a:spcAft>
            </a:pPr>
            <a:r>
              <a:rPr lang="el-GR" sz="2800" b="1" dirty="0"/>
              <a:t>ΕΙΔΙΚΟΤΕΡΑ:</a:t>
            </a:r>
            <a:endParaRPr lang="el-GR" sz="2800" b="1" u="sng" dirty="0"/>
          </a:p>
        </p:txBody>
      </p:sp>
    </p:spTree>
    <p:extLst>
      <p:ext uri="{BB962C8B-B14F-4D97-AF65-F5344CB8AC3E}">
        <p14:creationId xmlns:p14="http://schemas.microsoft.com/office/powerpoint/2010/main" val="3463195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 Θέση περιεχομένου"/>
          <p:cNvSpPr txBox="1">
            <a:spLocks/>
          </p:cNvSpPr>
          <p:nvPr/>
        </p:nvSpPr>
        <p:spPr>
          <a:xfrm>
            <a:off x="10" y="3622431"/>
            <a:ext cx="12191999" cy="3235574"/>
          </a:xfrm>
          <a:prstGeom prst="rect">
            <a:avLst/>
          </a:prstGeom>
          <a:gradFill flip="none" rotWithShape="1">
            <a:lin ang="16200000" scaled="1"/>
            <a:tileRect/>
          </a:gradFill>
        </p:spPr>
        <p:style>
          <a:lnRef idx="0">
            <a:scrgbClr r="0" g="0" b="0"/>
          </a:lnRef>
          <a:fillRef idx="1003">
            <a:schemeClr val="lt1"/>
          </a:fillRef>
          <a:effectRef idx="0">
            <a:scrgbClr r="0" g="0" b="0"/>
          </a:effectRef>
          <a:fontRef idx="major"/>
        </p:style>
        <p:txBody>
          <a:bodyPr anchor="ctr"/>
          <a:lstStyle>
            <a:lvl1pPr marL="342900" indent="-342900" algn="l" rtl="0" eaLnBrk="0" fontAlgn="base" hangingPunct="0">
              <a:spcBef>
                <a:spcPct val="20000"/>
              </a:spcBef>
              <a:spcAft>
                <a:spcPct val="0"/>
              </a:spcAft>
              <a:buFont typeface="Arial" charset="0"/>
              <a:buChar char="•"/>
              <a:defRPr sz="3200" kern="1200">
                <a:solidFill>
                  <a:schemeClr val="tx1"/>
                </a:solidFill>
                <a:latin typeface="+mj-lt"/>
                <a:ea typeface="+mj-ea"/>
                <a:cs typeface="+mj-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j-lt"/>
                <a:ea typeface="+mj-ea"/>
                <a:cs typeface="+mj-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j-lt"/>
                <a:ea typeface="+mj-ea"/>
                <a:cs typeface="+mj-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j-ea"/>
                <a:cs typeface="+mj-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j-ea"/>
                <a:cs typeface="+mj-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9pPr>
          </a:lstStyle>
          <a:p>
            <a:pPr marL="0" lvl="0" indent="0" algn="ctr">
              <a:buNone/>
            </a:pPr>
            <a:endParaRPr lang="el-GR" sz="2800" b="1" dirty="0"/>
          </a:p>
          <a:p>
            <a:pPr marL="0" lvl="0" indent="0" algn="ctr">
              <a:buNone/>
            </a:pPr>
            <a:endParaRPr lang="el-GR" sz="2800" b="1" dirty="0"/>
          </a:p>
          <a:p>
            <a:pPr marL="0" lvl="0" indent="0" algn="ctr">
              <a:buNone/>
            </a:pPr>
            <a:endParaRPr lang="el-GR" sz="2800" b="1" dirty="0"/>
          </a:p>
        </p:txBody>
      </p:sp>
      <p:sp>
        <p:nvSpPr>
          <p:cNvPr id="5" name="Τίτλος 1">
            <a:extLst>
              <a:ext uri="{FF2B5EF4-FFF2-40B4-BE49-F238E27FC236}">
                <a16:creationId xmlns="" xmlns:a16="http://schemas.microsoft.com/office/drawing/2014/main" id="{11CE1309-2DFC-4ABB-83C0-3A385FCFF8D0}"/>
              </a:ext>
            </a:extLst>
          </p:cNvPr>
          <p:cNvSpPr txBox="1">
            <a:spLocks/>
          </p:cNvSpPr>
          <p:nvPr/>
        </p:nvSpPr>
        <p:spPr>
          <a:xfrm>
            <a:off x="0" y="1941509"/>
            <a:ext cx="12192000" cy="1680922"/>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l-GR" sz="3200" b="1" dirty="0">
                <a:latin typeface="+mn-lt"/>
              </a:rPr>
              <a:t>Το Περιφερειακό Σχέδιο Δράσης Ανάπτυξης Επιχειρηματικών Πάρκων στην Περιφέρεια Δυτικής Ελλάδας</a:t>
            </a:r>
          </a:p>
        </p:txBody>
      </p:sp>
      <p:pic>
        <p:nvPicPr>
          <p:cNvPr id="7"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9517389" y="87467"/>
            <a:ext cx="2608119" cy="155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7380" y="5660333"/>
            <a:ext cx="2513648" cy="104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389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920750" y="815023"/>
            <a:ext cx="10753091" cy="5391660"/>
          </a:xfrm>
        </p:spPr>
        <p:txBody>
          <a:bodyPr>
            <a:noAutofit/>
          </a:bodyPr>
          <a:lstStyle/>
          <a:p>
            <a:pPr marL="0" indent="0">
              <a:buNone/>
            </a:pPr>
            <a:r>
              <a:rPr lang="el-GR" sz="2000" dirty="0"/>
              <a:t>Λόγω της ποικιλομορφίας των στοιχείων που αξιολογήθηκαν </a:t>
            </a:r>
          </a:p>
          <a:p>
            <a:pPr marL="0" indent="0">
              <a:buNone/>
            </a:pPr>
            <a:r>
              <a:rPr lang="el-GR" sz="2000" dirty="0"/>
              <a:t>το ΠΣΔ αποδίδεται σε τρεις εκδοχές-σενάρια.</a:t>
            </a:r>
          </a:p>
          <a:p>
            <a:pPr marL="0" indent="0">
              <a:buNone/>
            </a:pPr>
            <a:endParaRPr lang="el-GR" sz="1600" dirty="0"/>
          </a:p>
          <a:p>
            <a:pPr>
              <a:lnSpc>
                <a:spcPct val="100000"/>
              </a:lnSpc>
            </a:pPr>
            <a:r>
              <a:rPr lang="el-GR" sz="2400" b="1" u="sng" dirty="0"/>
              <a:t>ΠΛΗΡΕΣ ΠΡΟΓΡΑΜΜΑ: </a:t>
            </a:r>
            <a:r>
              <a:rPr lang="el-GR" sz="2400" dirty="0"/>
              <a:t>αποτυπώνεται το σύνολο των </a:t>
            </a:r>
            <a:r>
              <a:rPr lang="el-GR" sz="2400" u="sng" dirty="0"/>
              <a:t>13 προτεινομένων περιοχών </a:t>
            </a:r>
            <a:r>
              <a:rPr lang="el-GR" sz="2400" dirty="0"/>
              <a:t>στο χρονοδιάγραμμα αναφοράς με τα κρίσιμα και σημαντικά στοιχεία τους.</a:t>
            </a:r>
          </a:p>
          <a:p>
            <a:pPr>
              <a:lnSpc>
                <a:spcPct val="100000"/>
              </a:lnSpc>
            </a:pPr>
            <a:endParaRPr lang="el-GR" sz="2400" dirty="0"/>
          </a:p>
          <a:p>
            <a:pPr marL="625475">
              <a:lnSpc>
                <a:spcPct val="100000"/>
              </a:lnSpc>
            </a:pPr>
            <a:r>
              <a:rPr lang="el-GR" sz="2400" b="1" u="sng" dirty="0"/>
              <a:t>ΡΕΑΛΙΣΤΙΚΟ ΠΡΟΓΡΑΜΜΑ: </a:t>
            </a:r>
            <a:r>
              <a:rPr lang="el-GR" sz="2400" dirty="0"/>
              <a:t>αποτυπώνονται οι </a:t>
            </a:r>
            <a:r>
              <a:rPr lang="el-GR" sz="2400" u="sng" dirty="0"/>
              <a:t>10 προτεινόμενες περιοχές </a:t>
            </a:r>
            <a:r>
              <a:rPr lang="el-GR" sz="2400" dirty="0"/>
              <a:t>που δημιουργούν από κοινού ένα ρεαλιστικό πλαίσιο ΠΣΔ.</a:t>
            </a:r>
          </a:p>
          <a:p>
            <a:pPr>
              <a:lnSpc>
                <a:spcPct val="100000"/>
              </a:lnSpc>
            </a:pPr>
            <a:endParaRPr lang="el-GR" sz="2400" dirty="0"/>
          </a:p>
          <a:p>
            <a:pPr marL="1074738" lvl="0" indent="-320675">
              <a:lnSpc>
                <a:spcPct val="100000"/>
              </a:lnSpc>
            </a:pPr>
            <a:r>
              <a:rPr lang="el-GR" sz="2400" b="1" u="sng" dirty="0"/>
              <a:t>ΠΡΟΓΡΑΜΜΑ ΠΡΟΤΕΡΑΙΟΤΗΤΑΣ: </a:t>
            </a:r>
            <a:r>
              <a:rPr lang="el-GR" sz="2400" dirty="0"/>
              <a:t>αποτυπώνονται περιοριστικά, </a:t>
            </a:r>
          </a:p>
          <a:p>
            <a:pPr marL="1074738" lvl="0" indent="0">
              <a:lnSpc>
                <a:spcPct val="100000"/>
              </a:lnSpc>
              <a:buNone/>
            </a:pPr>
            <a:r>
              <a:rPr lang="el-GR" sz="2400" u="sng" dirty="0"/>
              <a:t>μόνο 6 περιοχές προτεραιότητας</a:t>
            </a:r>
            <a:r>
              <a:rPr lang="el-GR" sz="2400" dirty="0"/>
              <a:t> (με βασικό κριτήριο: δυο ΕΠ/ΕΠΕ ανά ΠΕ), συνθέτοντας το ανελαστικό πλαίσιο ανάπτυξης ΕΠ για τη Δυτική Ελλάδα.</a:t>
            </a:r>
          </a:p>
          <a:p>
            <a:endParaRPr lang="el-GR" sz="2400" dirty="0"/>
          </a:p>
        </p:txBody>
      </p:sp>
      <p:pic>
        <p:nvPicPr>
          <p:cNvPr id="5"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41268" y="76197"/>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603902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 xmlns:a16="http://schemas.microsoft.com/office/drawing/2014/main" id="{10720BA3-125D-4F25-A03C-081C2AAFD20A}"/>
              </a:ext>
            </a:extLst>
          </p:cNvPr>
          <p:cNvSpPr txBox="1"/>
          <p:nvPr/>
        </p:nvSpPr>
        <p:spPr>
          <a:xfrm>
            <a:off x="-84356" y="-3"/>
            <a:ext cx="640047" cy="6858001"/>
          </a:xfrm>
          <a:prstGeom prst="rect">
            <a:avLst/>
          </a:prstGeom>
          <a:noFill/>
          <a:ln w="19050">
            <a:solidFill>
              <a:schemeClr val="tx1">
                <a:lumMod val="50000"/>
                <a:lumOff val="50000"/>
              </a:schemeClr>
            </a:solidFill>
          </a:ln>
        </p:spPr>
        <p:txBody>
          <a:bodyPr vert="vert270" wrap="square" rtlCol="0">
            <a:spAutoFit/>
          </a:bodyPr>
          <a:lstStyle/>
          <a:p>
            <a:pPr marL="358775">
              <a:lnSpc>
                <a:spcPct val="150000"/>
              </a:lnSpc>
            </a:pPr>
            <a:r>
              <a:rPr lang="el-GR" sz="2200" dirty="0"/>
              <a:t>Σχέδιο Δράσης Περιφέρειας Δυτικής Ελλάδας</a:t>
            </a:r>
          </a:p>
        </p:txBody>
      </p:sp>
      <p:sp>
        <p:nvSpPr>
          <p:cNvPr id="4" name="Τίτλος 1">
            <a:extLst>
              <a:ext uri="{FF2B5EF4-FFF2-40B4-BE49-F238E27FC236}">
                <a16:creationId xmlns="" xmlns:a16="http://schemas.microsoft.com/office/drawing/2014/main" id="{11CE1309-2DFC-4ABB-83C0-3A385FCFF8D0}"/>
              </a:ext>
            </a:extLst>
          </p:cNvPr>
          <p:cNvSpPr txBox="1">
            <a:spLocks/>
          </p:cNvSpPr>
          <p:nvPr/>
        </p:nvSpPr>
        <p:spPr>
          <a:xfrm>
            <a:off x="6" y="1"/>
            <a:ext cx="10028232" cy="754062"/>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8525" fontAlgn="base">
              <a:spcAft>
                <a:spcPct val="0"/>
              </a:spcAft>
            </a:pPr>
            <a:r>
              <a:rPr lang="el-GR" sz="3200" b="1" dirty="0">
                <a:latin typeface="Calibri Light" panose="020F0302020204030204" pitchFamily="34" charset="0"/>
                <a:cs typeface="Calibri Light" panose="020F0302020204030204" pitchFamily="34" charset="0"/>
              </a:rPr>
              <a:t>Το ΠΣΔ στις τρεις εκδοχές του</a:t>
            </a:r>
          </a:p>
        </p:txBody>
      </p:sp>
    </p:spTree>
    <p:extLst>
      <p:ext uri="{BB962C8B-B14F-4D97-AF65-F5344CB8AC3E}">
        <p14:creationId xmlns:p14="http://schemas.microsoft.com/office/powerpoint/2010/main" val="3832602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 xmlns:a16="http://schemas.microsoft.com/office/drawing/2014/main" id="{09EDEA94-ECAA-4002-8A49-5AC74AAD0410}"/>
              </a:ext>
            </a:extLst>
          </p:cNvPr>
          <p:cNvSpPr txBox="1">
            <a:spLocks noRot="1" noChangeArrowheads="1"/>
          </p:cNvSpPr>
          <p:nvPr/>
        </p:nvSpPr>
        <p:spPr>
          <a:xfrm>
            <a:off x="925058" y="826319"/>
            <a:ext cx="9176622" cy="11579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l-GR" sz="2000" dirty="0"/>
              <a:t> </a:t>
            </a:r>
            <a:r>
              <a:rPr lang="el-GR" sz="2000" u="sng" dirty="0"/>
              <a:t>Α’ ΣΕΝΑΡΙΟ:  </a:t>
            </a:r>
            <a:r>
              <a:rPr lang="el-GR" sz="2000" b="1" u="sng" dirty="0"/>
              <a:t>ΠΛΗΡΕΣ ΠΡΟΓΡΑΜΜΑ ΑΝΑΠΤΥΞΗΣ</a:t>
            </a:r>
            <a:r>
              <a:rPr lang="el-GR" sz="2000" u="sng" dirty="0"/>
              <a:t> </a:t>
            </a:r>
          </a:p>
          <a:p>
            <a:pPr marL="1616075" indent="0">
              <a:buNone/>
            </a:pPr>
            <a:r>
              <a:rPr lang="el-GR" sz="2000" u="sng" dirty="0"/>
              <a:t>Με το σύνολο των </a:t>
            </a:r>
            <a:r>
              <a:rPr lang="el-GR" sz="2000" b="1" u="sng" dirty="0"/>
              <a:t>13 προτεινόμενων περιοχών για 13 ΕΠ </a:t>
            </a:r>
          </a:p>
          <a:p>
            <a:pPr marL="1616075" indent="0">
              <a:buNone/>
            </a:pPr>
            <a:r>
              <a:rPr lang="el-GR" sz="2000" b="1" u="sng" dirty="0"/>
              <a:t>Πλαίσιο αναφοράς 20 ετών </a:t>
            </a:r>
            <a:r>
              <a:rPr lang="el-GR" sz="2000" u="sng" dirty="0"/>
              <a:t>(2022-2042)</a:t>
            </a:r>
          </a:p>
          <a:p>
            <a:pPr marL="0" lvl="0" indent="0">
              <a:lnSpc>
                <a:spcPct val="100000"/>
              </a:lnSpc>
              <a:spcBef>
                <a:spcPts val="0"/>
              </a:spcBef>
              <a:buNone/>
            </a:pPr>
            <a:endParaRPr lang="el-GR" sz="2000" u="sng" dirty="0">
              <a:solidFill>
                <a:prstClr val="black"/>
              </a:solidFill>
            </a:endParaRPr>
          </a:p>
          <a:p>
            <a:pPr marL="0" lvl="0" indent="0">
              <a:lnSpc>
                <a:spcPct val="100000"/>
              </a:lnSpc>
              <a:spcBef>
                <a:spcPts val="0"/>
              </a:spcBef>
              <a:buNone/>
            </a:pPr>
            <a:endParaRPr lang="el-GR" sz="2400" b="1" dirty="0">
              <a:solidFill>
                <a:srgbClr val="ED7D31"/>
              </a:solidFill>
            </a:endParaRPr>
          </a:p>
          <a:p>
            <a:pPr marL="266700" lvl="0" indent="0">
              <a:buNone/>
            </a:pPr>
            <a:endParaRPr lang="el-GR" sz="2000" b="1" dirty="0"/>
          </a:p>
          <a:p>
            <a:pPr marL="0" lvl="0" indent="0">
              <a:buNone/>
            </a:pPr>
            <a:endParaRPr lang="el-GR" sz="2400" b="1" dirty="0">
              <a:solidFill>
                <a:schemeClr val="accent2"/>
              </a:solidFill>
            </a:endParaRPr>
          </a:p>
        </p:txBody>
      </p:sp>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016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920750" y="4016190"/>
            <a:ext cx="9107488" cy="1015663"/>
          </a:xfrm>
          <a:prstGeom prst="rect">
            <a:avLst/>
          </a:prstGeom>
        </p:spPr>
        <p:txBody>
          <a:bodyPr wrap="square">
            <a:spAutoFit/>
          </a:bodyPr>
          <a:lstStyle/>
          <a:p>
            <a:pPr lvl="0">
              <a:buFont typeface="Wingdings" panose="05000000000000000000" pitchFamily="2" charset="2"/>
              <a:buChar char="Ø"/>
            </a:pPr>
            <a:r>
              <a:rPr lang="el-GR" sz="2000" dirty="0">
                <a:solidFill>
                  <a:prstClr val="black"/>
                </a:solidFill>
              </a:rPr>
              <a:t>  </a:t>
            </a:r>
            <a:r>
              <a:rPr lang="el-GR" sz="2000" u="sng" dirty="0">
                <a:solidFill>
                  <a:prstClr val="black"/>
                </a:solidFill>
              </a:rPr>
              <a:t>Β’ ΣΕΝΑΡΙΟ: </a:t>
            </a:r>
            <a:r>
              <a:rPr lang="el-GR" sz="2000" b="1" u="sng" dirty="0">
                <a:solidFill>
                  <a:prstClr val="black"/>
                </a:solidFill>
              </a:rPr>
              <a:t>ΡΕΑΛΙΣΤΙΚΟ ΠΡΟΓΡΑΜΜΑ  ΑΝΑΠΤΥΞΗΣ </a:t>
            </a:r>
          </a:p>
          <a:p>
            <a:pPr marL="1616075" lvl="0"/>
            <a:r>
              <a:rPr lang="el-GR" sz="2000" u="sng" dirty="0"/>
              <a:t>Με τις </a:t>
            </a:r>
            <a:r>
              <a:rPr lang="el-GR" sz="2000" b="1" u="sng" dirty="0"/>
              <a:t>εναλλακτικά προτεινόμενες περιοχές </a:t>
            </a:r>
            <a:r>
              <a:rPr lang="el-GR" sz="2000" u="sng" dirty="0"/>
              <a:t>για ανάπτυξη </a:t>
            </a:r>
            <a:r>
              <a:rPr lang="el-GR" sz="2000" b="1" u="sng" dirty="0"/>
              <a:t>10 ΕΠ </a:t>
            </a:r>
          </a:p>
          <a:p>
            <a:pPr marL="1616075" lvl="0"/>
            <a:r>
              <a:rPr lang="el-GR" sz="2000" b="1" u="sng" dirty="0"/>
              <a:t>Πλαίσιο αναφοράς 20 ετών</a:t>
            </a:r>
            <a:r>
              <a:rPr lang="el-GR" sz="2000" u="sng" dirty="0"/>
              <a:t> (2022-2042)</a:t>
            </a:r>
            <a:endParaRPr lang="el-GR" sz="2000" b="1" u="sng" dirty="0"/>
          </a:p>
        </p:txBody>
      </p:sp>
      <p:graphicFrame>
        <p:nvGraphicFramePr>
          <p:cNvPr id="4" name="Πίνακας 3"/>
          <p:cNvGraphicFramePr>
            <a:graphicFrameLocks noGrp="1"/>
          </p:cNvGraphicFramePr>
          <p:nvPr>
            <p:extLst>
              <p:ext uri="{D42A27DB-BD31-4B8C-83A1-F6EECF244321}">
                <p14:modId xmlns:p14="http://schemas.microsoft.com/office/powerpoint/2010/main" val="3012653732"/>
              </p:ext>
            </p:extLst>
          </p:nvPr>
        </p:nvGraphicFramePr>
        <p:xfrm>
          <a:off x="920751" y="2141508"/>
          <a:ext cx="11131650" cy="1593681"/>
        </p:xfrm>
        <a:graphic>
          <a:graphicData uri="http://schemas.openxmlformats.org/drawingml/2006/table">
            <a:tbl>
              <a:tblPr>
                <a:tableStyleId>{5C22544A-7EE6-4342-B048-85BDC9FD1C3A}</a:tableStyleId>
              </a:tblPr>
              <a:tblGrid>
                <a:gridCol w="1559058">
                  <a:extLst>
                    <a:ext uri="{9D8B030D-6E8A-4147-A177-3AD203B41FA5}">
                      <a16:colId xmlns="" xmlns:a16="http://schemas.microsoft.com/office/drawing/2014/main" val="20000"/>
                    </a:ext>
                  </a:extLst>
                </a:gridCol>
                <a:gridCol w="1863591">
                  <a:extLst>
                    <a:ext uri="{9D8B030D-6E8A-4147-A177-3AD203B41FA5}">
                      <a16:colId xmlns="" xmlns:a16="http://schemas.microsoft.com/office/drawing/2014/main" val="20001"/>
                    </a:ext>
                  </a:extLst>
                </a:gridCol>
                <a:gridCol w="2140627">
                  <a:extLst>
                    <a:ext uri="{9D8B030D-6E8A-4147-A177-3AD203B41FA5}">
                      <a16:colId xmlns="" xmlns:a16="http://schemas.microsoft.com/office/drawing/2014/main" val="20002"/>
                    </a:ext>
                  </a:extLst>
                </a:gridCol>
                <a:gridCol w="2492010">
                  <a:extLst>
                    <a:ext uri="{9D8B030D-6E8A-4147-A177-3AD203B41FA5}">
                      <a16:colId xmlns="" xmlns:a16="http://schemas.microsoft.com/office/drawing/2014/main" val="20003"/>
                    </a:ext>
                  </a:extLst>
                </a:gridCol>
                <a:gridCol w="3076364">
                  <a:extLst>
                    <a:ext uri="{9D8B030D-6E8A-4147-A177-3AD203B41FA5}">
                      <a16:colId xmlns="" xmlns:a16="http://schemas.microsoft.com/office/drawing/2014/main" val="20004"/>
                    </a:ext>
                  </a:extLst>
                </a:gridCol>
              </a:tblGrid>
              <a:tr h="312132">
                <a:tc>
                  <a:txBody>
                    <a:bodyPr/>
                    <a:lstStyle/>
                    <a:p>
                      <a:pPr marL="182563" indent="0" algn="l">
                        <a:lnSpc>
                          <a:spcPts val="1600"/>
                        </a:lnSpc>
                        <a:spcBef>
                          <a:spcPts val="600"/>
                        </a:spcBef>
                        <a:spcAft>
                          <a:spcPts val="0"/>
                        </a:spcAft>
                      </a:pPr>
                      <a:r>
                        <a:rPr lang="el-GR" sz="1200" b="1" dirty="0">
                          <a:effectLst/>
                        </a:rPr>
                        <a:t>Θέση/ ΠΕ</a:t>
                      </a:r>
                      <a:endParaRPr lang="el-GR" sz="1200" b="1" dirty="0">
                        <a:effectLst/>
                        <a:latin typeface="Calibri"/>
                        <a:ea typeface="Calibri"/>
                        <a:cs typeface="Times New Roman"/>
                      </a:endParaRPr>
                    </a:p>
                  </a:txBody>
                  <a:tcPr marL="24698" marR="24698" marT="0" marB="0" anchor="ctr">
                    <a:solidFill>
                      <a:schemeClr val="bg1">
                        <a:lumMod val="85000"/>
                      </a:schemeClr>
                    </a:solidFill>
                  </a:tcPr>
                </a:tc>
                <a:tc>
                  <a:txBody>
                    <a:bodyPr/>
                    <a:lstStyle/>
                    <a:p>
                      <a:pPr marL="182563" indent="0" algn="ctr">
                        <a:lnSpc>
                          <a:spcPts val="1600"/>
                        </a:lnSpc>
                        <a:spcBef>
                          <a:spcPts val="600"/>
                        </a:spcBef>
                        <a:spcAft>
                          <a:spcPts val="0"/>
                        </a:spcAft>
                      </a:pPr>
                      <a:r>
                        <a:rPr lang="el-GR" sz="1200" b="1" dirty="0">
                          <a:effectLst/>
                          <a:latin typeface="Calibri"/>
                          <a:ea typeface="Calibri"/>
                          <a:cs typeface="Times New Roman"/>
                        </a:rPr>
                        <a:t>Πλήθος ΕΠ</a:t>
                      </a:r>
                    </a:p>
                  </a:txBody>
                  <a:tcPr marL="24698" marR="24698" marT="0" marB="0" anchor="ctr">
                    <a:solidFill>
                      <a:schemeClr val="bg1">
                        <a:lumMod val="85000"/>
                      </a:schemeClr>
                    </a:solidFill>
                  </a:tcPr>
                </a:tc>
                <a:tc>
                  <a:txBody>
                    <a:bodyPr/>
                    <a:lstStyle/>
                    <a:p>
                      <a:pPr marL="21590" algn="ctr">
                        <a:lnSpc>
                          <a:spcPts val="1600"/>
                        </a:lnSpc>
                        <a:spcBef>
                          <a:spcPts val="600"/>
                        </a:spcBef>
                        <a:spcAft>
                          <a:spcPts val="0"/>
                        </a:spcAft>
                      </a:pPr>
                      <a:r>
                        <a:rPr lang="el-GR" sz="1200" b="1" dirty="0">
                          <a:effectLst/>
                        </a:rPr>
                        <a:t>Συνολική Έκταση (στρ.)</a:t>
                      </a:r>
                      <a:endParaRPr lang="el-GR" sz="1200" b="1" dirty="0">
                        <a:effectLst/>
                        <a:latin typeface="Calibri"/>
                        <a:ea typeface="Calibri"/>
                        <a:cs typeface="Times New Roman"/>
                      </a:endParaRPr>
                    </a:p>
                  </a:txBody>
                  <a:tcPr marL="24698" marR="24698" marT="0" marB="0" anchor="ctr">
                    <a:solidFill>
                      <a:schemeClr val="bg1">
                        <a:lumMod val="85000"/>
                      </a:schemeClr>
                    </a:solidFill>
                  </a:tcPr>
                </a:tc>
                <a:tc>
                  <a:txBody>
                    <a:bodyPr/>
                    <a:lstStyle/>
                    <a:p>
                      <a:pPr algn="ctr">
                        <a:lnSpc>
                          <a:spcPts val="1600"/>
                        </a:lnSpc>
                        <a:spcBef>
                          <a:spcPts val="600"/>
                        </a:spcBef>
                        <a:spcAft>
                          <a:spcPts val="0"/>
                        </a:spcAft>
                      </a:pPr>
                      <a:r>
                        <a:rPr lang="el-GR" sz="1200" b="1" dirty="0">
                          <a:effectLst/>
                        </a:rPr>
                        <a:t>Δυναμικότητα Ε.Π.  (μέγιστη θεωρητική)</a:t>
                      </a:r>
                      <a:endParaRPr lang="el-GR" sz="1200" b="1" dirty="0">
                        <a:effectLst/>
                        <a:latin typeface="Calibri"/>
                        <a:ea typeface="Calibri"/>
                        <a:cs typeface="Times New Roman"/>
                      </a:endParaRPr>
                    </a:p>
                  </a:txBody>
                  <a:tcPr marL="24698" marR="24698" marT="0" marB="0" anchor="ctr">
                    <a:solidFill>
                      <a:schemeClr val="bg1">
                        <a:lumMod val="85000"/>
                      </a:schemeClr>
                    </a:solidFill>
                  </a:tcPr>
                </a:tc>
                <a:tc>
                  <a:txBody>
                    <a:bodyPr/>
                    <a:lstStyle/>
                    <a:p>
                      <a:pPr algn="ctr">
                        <a:lnSpc>
                          <a:spcPts val="1600"/>
                        </a:lnSpc>
                        <a:spcBef>
                          <a:spcPts val="600"/>
                        </a:spcBef>
                        <a:spcAft>
                          <a:spcPts val="0"/>
                        </a:spcAft>
                      </a:pPr>
                      <a:r>
                        <a:rPr lang="el-GR" sz="1200" b="1" dirty="0">
                          <a:effectLst/>
                        </a:rPr>
                        <a:t>Συνολικός </a:t>
                      </a:r>
                      <a:r>
                        <a:rPr lang="el-GR" sz="1200" b="1" dirty="0" err="1">
                          <a:effectLst/>
                        </a:rPr>
                        <a:t>Προϋπ</a:t>
                      </a:r>
                      <a:r>
                        <a:rPr lang="el-GR" sz="1200" b="1" dirty="0">
                          <a:effectLst/>
                        </a:rPr>
                        <a:t>/</a:t>
                      </a:r>
                      <a:r>
                        <a:rPr lang="el-GR" sz="1200" b="1" dirty="0" err="1">
                          <a:effectLst/>
                        </a:rPr>
                        <a:t>σμός</a:t>
                      </a:r>
                      <a:r>
                        <a:rPr lang="el-GR" sz="1200" b="1" dirty="0">
                          <a:effectLst/>
                        </a:rPr>
                        <a:t>  βάσει Δεικτών            (με ΦΠΑ)</a:t>
                      </a:r>
                      <a:endParaRPr lang="el-GR" sz="1200" b="1" dirty="0">
                        <a:effectLst/>
                        <a:latin typeface="Calibri"/>
                        <a:ea typeface="Calibri"/>
                        <a:cs typeface="Times New Roman"/>
                      </a:endParaRPr>
                    </a:p>
                  </a:txBody>
                  <a:tcPr marL="24698" marR="24698" marT="0" marB="0" anchor="ctr">
                    <a:solidFill>
                      <a:schemeClr val="bg1">
                        <a:lumMod val="85000"/>
                      </a:schemeClr>
                    </a:solidFill>
                  </a:tcPr>
                </a:tc>
                <a:extLst>
                  <a:ext uri="{0D108BD9-81ED-4DB2-BD59-A6C34878D82A}">
                    <a16:rowId xmlns="" xmlns:a16="http://schemas.microsoft.com/office/drawing/2014/main" val="10000"/>
                  </a:ext>
                </a:extLst>
              </a:tr>
              <a:tr h="281940">
                <a:tc>
                  <a:txBody>
                    <a:bodyPr/>
                    <a:lstStyle/>
                    <a:p>
                      <a:pPr marL="182563" indent="0" algn="l">
                        <a:lnSpc>
                          <a:spcPts val="1600"/>
                        </a:lnSpc>
                        <a:spcBef>
                          <a:spcPts val="600"/>
                        </a:spcBef>
                        <a:spcAft>
                          <a:spcPts val="600"/>
                        </a:spcAft>
                      </a:pPr>
                      <a:r>
                        <a:rPr lang="el-GR" sz="1200" b="1" dirty="0">
                          <a:effectLst/>
                        </a:rPr>
                        <a:t>ΠΕ</a:t>
                      </a:r>
                      <a:r>
                        <a:rPr lang="el-GR" sz="1200" b="1" baseline="0" dirty="0">
                          <a:effectLst/>
                        </a:rPr>
                        <a:t> </a:t>
                      </a:r>
                      <a:r>
                        <a:rPr lang="el-GR" sz="1200" b="1" dirty="0" err="1">
                          <a:effectLst/>
                        </a:rPr>
                        <a:t>Αιτωλ</a:t>
                      </a:r>
                      <a:r>
                        <a:rPr lang="el-GR" sz="1200" b="1" dirty="0">
                          <a:effectLst/>
                        </a:rPr>
                        <a:t>/</a:t>
                      </a:r>
                      <a:r>
                        <a:rPr lang="el-GR" sz="1200" b="1" dirty="0" err="1">
                          <a:effectLst/>
                        </a:rPr>
                        <a:t>νίας</a:t>
                      </a:r>
                      <a:endParaRPr lang="el-GR" sz="1200" b="1" dirty="0">
                        <a:effectLst/>
                        <a:latin typeface="Calibri"/>
                        <a:ea typeface="Calibri"/>
                        <a:cs typeface="Times New Roman"/>
                      </a:endParaRPr>
                    </a:p>
                  </a:txBody>
                  <a:tcPr marL="24698" marR="24698" marT="0" marB="0" anchor="ctr">
                    <a:solidFill>
                      <a:schemeClr val="bg1">
                        <a:lumMod val="95000"/>
                      </a:schemeClr>
                    </a:solidFill>
                  </a:tcPr>
                </a:tc>
                <a:tc>
                  <a:txBody>
                    <a:bodyPr/>
                    <a:lstStyle/>
                    <a:p>
                      <a:pPr marL="0" indent="0" algn="ctr">
                        <a:lnSpc>
                          <a:spcPts val="1600"/>
                        </a:lnSpc>
                        <a:spcBef>
                          <a:spcPts val="600"/>
                        </a:spcBef>
                        <a:spcAft>
                          <a:spcPts val="600"/>
                        </a:spcAft>
                      </a:pPr>
                      <a:r>
                        <a:rPr lang="el-GR" sz="1200" b="1" dirty="0">
                          <a:effectLst/>
                          <a:latin typeface="Calibri"/>
                          <a:ea typeface="Calibri"/>
                          <a:cs typeface="Times New Roman"/>
                        </a:rPr>
                        <a:t>2</a:t>
                      </a:r>
                    </a:p>
                  </a:txBody>
                  <a:tcPr marL="24698" marR="24698" marT="0" marB="0" anchor="ctr">
                    <a:solidFill>
                      <a:schemeClr val="bg1">
                        <a:lumMod val="95000"/>
                      </a:schemeClr>
                    </a:solidFill>
                  </a:tcPr>
                </a:tc>
                <a:tc>
                  <a:txBody>
                    <a:bodyPr/>
                    <a:lstStyle/>
                    <a:p>
                      <a:pPr marL="21590" algn="ctr">
                        <a:lnSpc>
                          <a:spcPts val="1600"/>
                        </a:lnSpc>
                        <a:spcBef>
                          <a:spcPts val="600"/>
                        </a:spcBef>
                        <a:spcAft>
                          <a:spcPts val="600"/>
                        </a:spcAft>
                      </a:pPr>
                      <a:r>
                        <a:rPr lang="el-GR" sz="1200" dirty="0">
                          <a:effectLst/>
                        </a:rPr>
                        <a:t>565</a:t>
                      </a:r>
                      <a:endParaRPr lang="el-GR" sz="1200" dirty="0">
                        <a:effectLst/>
                        <a:latin typeface="Calibri"/>
                        <a:ea typeface="Calibri"/>
                        <a:cs typeface="Times New Roman"/>
                      </a:endParaRPr>
                    </a:p>
                  </a:txBody>
                  <a:tcPr marL="24698" marR="24698" marT="0" marB="0" anchor="ctr">
                    <a:solidFill>
                      <a:schemeClr val="bg1">
                        <a:lumMod val="95000"/>
                      </a:schemeClr>
                    </a:solidFill>
                  </a:tcPr>
                </a:tc>
                <a:tc>
                  <a:txBody>
                    <a:bodyPr/>
                    <a:lstStyle/>
                    <a:p>
                      <a:pPr algn="ctr">
                        <a:lnSpc>
                          <a:spcPts val="1600"/>
                        </a:lnSpc>
                        <a:spcBef>
                          <a:spcPts val="600"/>
                        </a:spcBef>
                        <a:spcAft>
                          <a:spcPts val="600"/>
                        </a:spcAft>
                      </a:pPr>
                      <a:r>
                        <a:rPr lang="el-GR" sz="1200" dirty="0">
                          <a:effectLst/>
                        </a:rPr>
                        <a:t>163</a:t>
                      </a:r>
                      <a:endParaRPr lang="el-GR" sz="1200" dirty="0">
                        <a:effectLst/>
                        <a:latin typeface="Calibri"/>
                        <a:ea typeface="Calibri"/>
                        <a:cs typeface="Times New Roman"/>
                      </a:endParaRPr>
                    </a:p>
                  </a:txBody>
                  <a:tcPr marL="24698" marR="24698" marT="0" marB="0" anchor="ctr">
                    <a:solidFill>
                      <a:schemeClr val="bg1">
                        <a:lumMod val="95000"/>
                      </a:schemeClr>
                    </a:solidFill>
                  </a:tcPr>
                </a:tc>
                <a:tc>
                  <a:txBody>
                    <a:bodyPr/>
                    <a:lstStyle/>
                    <a:p>
                      <a:pPr algn="ctr">
                        <a:lnSpc>
                          <a:spcPts val="1600"/>
                        </a:lnSpc>
                        <a:spcBef>
                          <a:spcPts val="600"/>
                        </a:spcBef>
                        <a:spcAft>
                          <a:spcPts val="600"/>
                        </a:spcAft>
                      </a:pPr>
                      <a:r>
                        <a:rPr lang="el-GR" sz="1200" dirty="0">
                          <a:effectLst/>
                        </a:rPr>
                        <a:t>8.866.000 €</a:t>
                      </a:r>
                      <a:endParaRPr lang="el-GR" sz="1200" dirty="0">
                        <a:effectLst/>
                        <a:latin typeface="Calibri"/>
                        <a:ea typeface="Calibri"/>
                        <a:cs typeface="Times New Roman"/>
                      </a:endParaRPr>
                    </a:p>
                  </a:txBody>
                  <a:tcPr marL="24698" marR="24698" marT="0" marB="0" anchor="ctr">
                    <a:solidFill>
                      <a:schemeClr val="bg1">
                        <a:lumMod val="95000"/>
                      </a:schemeClr>
                    </a:solidFill>
                  </a:tcPr>
                </a:tc>
                <a:extLst>
                  <a:ext uri="{0D108BD9-81ED-4DB2-BD59-A6C34878D82A}">
                    <a16:rowId xmlns="" xmlns:a16="http://schemas.microsoft.com/office/drawing/2014/main" val="10001"/>
                  </a:ext>
                </a:extLst>
              </a:tr>
              <a:tr h="327660">
                <a:tc>
                  <a:txBody>
                    <a:bodyPr/>
                    <a:lstStyle/>
                    <a:p>
                      <a:pPr marL="182563" indent="0" algn="l">
                        <a:lnSpc>
                          <a:spcPts val="1600"/>
                        </a:lnSpc>
                        <a:spcBef>
                          <a:spcPts val="600"/>
                        </a:spcBef>
                        <a:spcAft>
                          <a:spcPts val="0"/>
                        </a:spcAft>
                      </a:pPr>
                      <a:r>
                        <a:rPr lang="el-GR" sz="1200" b="1" dirty="0">
                          <a:effectLst/>
                        </a:rPr>
                        <a:t>ΠΕ Αχαΐας</a:t>
                      </a:r>
                      <a:endParaRPr lang="el-GR" sz="1200" b="1" dirty="0">
                        <a:effectLst/>
                        <a:latin typeface="Calibri"/>
                        <a:ea typeface="Calibri"/>
                        <a:cs typeface="Times New Roman"/>
                      </a:endParaRPr>
                    </a:p>
                  </a:txBody>
                  <a:tcPr marL="24698" marR="24698" marT="0" marB="0" anchor="ctr">
                    <a:solidFill>
                      <a:schemeClr val="bg1">
                        <a:lumMod val="95000"/>
                      </a:schemeClr>
                    </a:solidFill>
                  </a:tcPr>
                </a:tc>
                <a:tc>
                  <a:txBody>
                    <a:bodyPr/>
                    <a:lstStyle/>
                    <a:p>
                      <a:pPr marL="0" indent="0" algn="ctr">
                        <a:lnSpc>
                          <a:spcPts val="1600"/>
                        </a:lnSpc>
                        <a:spcBef>
                          <a:spcPts val="600"/>
                        </a:spcBef>
                        <a:spcAft>
                          <a:spcPts val="0"/>
                        </a:spcAft>
                        <a:buNone/>
                      </a:pPr>
                      <a:r>
                        <a:rPr lang="el-GR" sz="1200" b="1" kern="1200" dirty="0" smtClean="0">
                          <a:solidFill>
                            <a:schemeClr val="dk1"/>
                          </a:solidFill>
                          <a:effectLst/>
                          <a:latin typeface="Calibri"/>
                          <a:ea typeface="Calibri"/>
                          <a:cs typeface="Times New Roman"/>
                        </a:rPr>
                        <a:t>6</a:t>
                      </a:r>
                      <a:endParaRPr lang="el-GR" sz="1200" b="1" kern="1200" dirty="0">
                        <a:solidFill>
                          <a:schemeClr val="dk1"/>
                        </a:solidFill>
                        <a:effectLst/>
                        <a:latin typeface="Calibri"/>
                        <a:ea typeface="Calibri"/>
                        <a:cs typeface="Times New Roman"/>
                      </a:endParaRPr>
                    </a:p>
                  </a:txBody>
                  <a:tcPr marL="24698" marR="24698" marT="0" marB="0" anchor="ctr">
                    <a:solidFill>
                      <a:schemeClr val="bg1">
                        <a:lumMod val="95000"/>
                      </a:schemeClr>
                    </a:solidFill>
                  </a:tcPr>
                </a:tc>
                <a:tc>
                  <a:txBody>
                    <a:bodyPr/>
                    <a:lstStyle/>
                    <a:p>
                      <a:pPr marL="21590" algn="ctr">
                        <a:lnSpc>
                          <a:spcPts val="1600"/>
                        </a:lnSpc>
                        <a:spcBef>
                          <a:spcPts val="600"/>
                        </a:spcBef>
                        <a:spcAft>
                          <a:spcPts val="600"/>
                        </a:spcAft>
                      </a:pPr>
                      <a:r>
                        <a:rPr lang="en-US" sz="1200" dirty="0">
                          <a:effectLst/>
                        </a:rPr>
                        <a:t>2</a:t>
                      </a:r>
                      <a:r>
                        <a:rPr lang="el-GR" sz="1200" dirty="0">
                          <a:effectLst/>
                        </a:rPr>
                        <a:t>.</a:t>
                      </a:r>
                      <a:r>
                        <a:rPr lang="en-US" sz="1200" dirty="0">
                          <a:effectLst/>
                        </a:rPr>
                        <a:t>025</a:t>
                      </a:r>
                      <a:endParaRPr lang="el-GR" sz="1200" dirty="0">
                        <a:effectLst/>
                        <a:latin typeface="Calibri"/>
                        <a:ea typeface="Calibri"/>
                        <a:cs typeface="Times New Roman"/>
                      </a:endParaRPr>
                    </a:p>
                  </a:txBody>
                  <a:tcPr marL="24698" marR="24698" marT="0" marB="0" anchor="ctr">
                    <a:solidFill>
                      <a:schemeClr val="bg1">
                        <a:lumMod val="95000"/>
                      </a:schemeClr>
                    </a:solidFill>
                  </a:tcPr>
                </a:tc>
                <a:tc>
                  <a:txBody>
                    <a:bodyPr/>
                    <a:lstStyle/>
                    <a:p>
                      <a:pPr algn="ctr">
                        <a:lnSpc>
                          <a:spcPts val="1600"/>
                        </a:lnSpc>
                        <a:spcBef>
                          <a:spcPts val="600"/>
                        </a:spcBef>
                        <a:spcAft>
                          <a:spcPts val="600"/>
                        </a:spcAft>
                      </a:pPr>
                      <a:r>
                        <a:rPr lang="en-US" sz="1200" dirty="0">
                          <a:effectLst/>
                        </a:rPr>
                        <a:t>305</a:t>
                      </a:r>
                      <a:endParaRPr lang="el-GR" sz="1200" dirty="0">
                        <a:effectLst/>
                        <a:latin typeface="Calibri"/>
                        <a:ea typeface="Calibri"/>
                        <a:cs typeface="Times New Roman"/>
                      </a:endParaRPr>
                    </a:p>
                  </a:txBody>
                  <a:tcPr marL="24698" marR="24698" marT="0" marB="0" anchor="ctr">
                    <a:solidFill>
                      <a:schemeClr val="bg1">
                        <a:lumMod val="95000"/>
                      </a:schemeClr>
                    </a:solidFill>
                  </a:tcPr>
                </a:tc>
                <a:tc>
                  <a:txBody>
                    <a:bodyPr/>
                    <a:lstStyle/>
                    <a:p>
                      <a:pPr algn="ctr">
                        <a:lnSpc>
                          <a:spcPts val="1600"/>
                        </a:lnSpc>
                        <a:spcBef>
                          <a:spcPts val="600"/>
                        </a:spcBef>
                        <a:spcAft>
                          <a:spcPts val="600"/>
                        </a:spcAft>
                      </a:pPr>
                      <a:r>
                        <a:rPr lang="en-US" sz="1200" dirty="0">
                          <a:effectLst/>
                          <a:latin typeface="Calibri"/>
                          <a:ea typeface="Calibri"/>
                          <a:cs typeface="Times New Roman"/>
                        </a:rPr>
                        <a:t>30.528.800</a:t>
                      </a:r>
                      <a:r>
                        <a:rPr lang="el-GR" sz="1200" dirty="0">
                          <a:effectLst/>
                        </a:rPr>
                        <a:t> €</a:t>
                      </a:r>
                      <a:endParaRPr lang="el-GR" sz="1200" dirty="0">
                        <a:effectLst/>
                        <a:latin typeface="Calibri"/>
                        <a:ea typeface="Calibri"/>
                        <a:cs typeface="Times New Roman"/>
                      </a:endParaRPr>
                    </a:p>
                  </a:txBody>
                  <a:tcPr marL="24698" marR="24698" marT="0" marB="0" anchor="ctr">
                    <a:solidFill>
                      <a:schemeClr val="bg1">
                        <a:lumMod val="95000"/>
                      </a:schemeClr>
                    </a:solidFill>
                  </a:tcPr>
                </a:tc>
                <a:extLst>
                  <a:ext uri="{0D108BD9-81ED-4DB2-BD59-A6C34878D82A}">
                    <a16:rowId xmlns="" xmlns:a16="http://schemas.microsoft.com/office/drawing/2014/main" val="10002"/>
                  </a:ext>
                </a:extLst>
              </a:tr>
              <a:tr h="274320">
                <a:tc>
                  <a:txBody>
                    <a:bodyPr/>
                    <a:lstStyle/>
                    <a:p>
                      <a:pPr marL="182563" indent="0" algn="l">
                        <a:lnSpc>
                          <a:spcPts val="1600"/>
                        </a:lnSpc>
                        <a:spcBef>
                          <a:spcPts val="600"/>
                        </a:spcBef>
                        <a:spcAft>
                          <a:spcPts val="0"/>
                        </a:spcAft>
                      </a:pPr>
                      <a:r>
                        <a:rPr lang="el-GR" sz="1200" b="1" dirty="0">
                          <a:effectLst/>
                        </a:rPr>
                        <a:t>ΠΕ Ηλείας</a:t>
                      </a:r>
                      <a:endParaRPr lang="el-GR" sz="1200" b="1" dirty="0">
                        <a:effectLst/>
                        <a:latin typeface="Calibri"/>
                        <a:ea typeface="Calibri"/>
                        <a:cs typeface="Times New Roman"/>
                      </a:endParaRPr>
                    </a:p>
                  </a:txBody>
                  <a:tcPr marL="24698" marR="24698" marT="0" marB="0" anchor="ctr">
                    <a:solidFill>
                      <a:schemeClr val="bg1">
                        <a:lumMod val="95000"/>
                      </a:schemeClr>
                    </a:solidFill>
                  </a:tcPr>
                </a:tc>
                <a:tc>
                  <a:txBody>
                    <a:bodyPr/>
                    <a:lstStyle/>
                    <a:p>
                      <a:pPr marL="0" indent="0" algn="ctr">
                        <a:lnSpc>
                          <a:spcPts val="1600"/>
                        </a:lnSpc>
                        <a:spcBef>
                          <a:spcPts val="600"/>
                        </a:spcBef>
                        <a:spcAft>
                          <a:spcPts val="0"/>
                        </a:spcAft>
                        <a:buNone/>
                      </a:pPr>
                      <a:r>
                        <a:rPr lang="el-GR" sz="1200" b="1" kern="1200" dirty="0" smtClean="0">
                          <a:solidFill>
                            <a:schemeClr val="dk1"/>
                          </a:solidFill>
                          <a:effectLst/>
                          <a:latin typeface="+mn-lt"/>
                          <a:ea typeface="Calibri"/>
                          <a:cs typeface="Times New Roman"/>
                        </a:rPr>
                        <a:t>5</a:t>
                      </a:r>
                      <a:endParaRPr lang="el-GR" sz="1200" b="1" kern="1200" dirty="0">
                        <a:solidFill>
                          <a:schemeClr val="dk1"/>
                        </a:solidFill>
                        <a:effectLst/>
                        <a:latin typeface="+mn-lt"/>
                        <a:ea typeface="Calibri"/>
                        <a:cs typeface="Times New Roman"/>
                      </a:endParaRPr>
                    </a:p>
                  </a:txBody>
                  <a:tcPr marL="24698" marR="24698" marT="0" marB="0" anchor="ctr">
                    <a:solidFill>
                      <a:schemeClr val="bg1">
                        <a:lumMod val="95000"/>
                      </a:schemeClr>
                    </a:solidFill>
                  </a:tcPr>
                </a:tc>
                <a:tc>
                  <a:txBody>
                    <a:bodyPr/>
                    <a:lstStyle/>
                    <a:p>
                      <a:pPr algn="ctr">
                        <a:lnSpc>
                          <a:spcPts val="1600"/>
                        </a:lnSpc>
                        <a:spcBef>
                          <a:spcPts val="600"/>
                        </a:spcBef>
                        <a:spcAft>
                          <a:spcPts val="0"/>
                        </a:spcAft>
                      </a:pPr>
                      <a:r>
                        <a:rPr lang="en-US" sz="1200" dirty="0">
                          <a:effectLst/>
                        </a:rPr>
                        <a:t>904</a:t>
                      </a:r>
                      <a:endParaRPr lang="el-GR" sz="1200" dirty="0">
                        <a:effectLst/>
                        <a:latin typeface="Calibri"/>
                        <a:ea typeface="Calibri"/>
                        <a:cs typeface="Times New Roman"/>
                      </a:endParaRPr>
                    </a:p>
                  </a:txBody>
                  <a:tcPr marL="24698" marR="24698" marT="0" marB="0" anchor="ctr">
                    <a:solidFill>
                      <a:schemeClr val="bg1">
                        <a:lumMod val="95000"/>
                      </a:schemeClr>
                    </a:solidFill>
                  </a:tcPr>
                </a:tc>
                <a:tc>
                  <a:txBody>
                    <a:bodyPr/>
                    <a:lstStyle/>
                    <a:p>
                      <a:pPr algn="ctr">
                        <a:lnSpc>
                          <a:spcPts val="1600"/>
                        </a:lnSpc>
                        <a:spcBef>
                          <a:spcPts val="600"/>
                        </a:spcBef>
                        <a:spcAft>
                          <a:spcPts val="600"/>
                        </a:spcAft>
                      </a:pPr>
                      <a:r>
                        <a:rPr lang="en-US" sz="1200" dirty="0">
                          <a:effectLst/>
                        </a:rPr>
                        <a:t>285</a:t>
                      </a:r>
                      <a:endParaRPr lang="el-GR" sz="1200" dirty="0">
                        <a:effectLst/>
                        <a:latin typeface="Calibri"/>
                        <a:ea typeface="Calibri"/>
                        <a:cs typeface="Times New Roman"/>
                      </a:endParaRPr>
                    </a:p>
                  </a:txBody>
                  <a:tcPr marL="24698" marR="24698" marT="0" marB="0" anchor="ctr">
                    <a:solidFill>
                      <a:schemeClr val="bg1">
                        <a:lumMod val="95000"/>
                      </a:schemeClr>
                    </a:solidFill>
                  </a:tcPr>
                </a:tc>
                <a:tc>
                  <a:txBody>
                    <a:bodyPr/>
                    <a:lstStyle/>
                    <a:p>
                      <a:pPr algn="ctr">
                        <a:lnSpc>
                          <a:spcPts val="1600"/>
                        </a:lnSpc>
                        <a:spcBef>
                          <a:spcPts val="600"/>
                        </a:spcBef>
                        <a:spcAft>
                          <a:spcPts val="600"/>
                        </a:spcAft>
                      </a:pPr>
                      <a:r>
                        <a:rPr lang="en-US" sz="1200" dirty="0">
                          <a:effectLst/>
                        </a:rPr>
                        <a:t>12.462.000</a:t>
                      </a:r>
                      <a:r>
                        <a:rPr lang="el-GR" sz="1200" dirty="0">
                          <a:effectLst/>
                        </a:rPr>
                        <a:t> €</a:t>
                      </a:r>
                      <a:endParaRPr lang="el-GR" sz="1200" dirty="0">
                        <a:effectLst/>
                        <a:latin typeface="Calibri"/>
                        <a:ea typeface="Calibri"/>
                        <a:cs typeface="Times New Roman"/>
                      </a:endParaRPr>
                    </a:p>
                  </a:txBody>
                  <a:tcPr marL="24698" marR="24698" marT="0" marB="0" anchor="ctr">
                    <a:solidFill>
                      <a:schemeClr val="bg1">
                        <a:lumMod val="95000"/>
                      </a:schemeClr>
                    </a:solidFill>
                  </a:tcPr>
                </a:tc>
                <a:extLst>
                  <a:ext uri="{0D108BD9-81ED-4DB2-BD59-A6C34878D82A}">
                    <a16:rowId xmlns="" xmlns:a16="http://schemas.microsoft.com/office/drawing/2014/main" val="10003"/>
                  </a:ext>
                </a:extLst>
              </a:tr>
              <a:tr h="303361">
                <a:tc>
                  <a:txBody>
                    <a:bodyPr/>
                    <a:lstStyle/>
                    <a:p>
                      <a:pPr marL="179388" indent="0" algn="just">
                        <a:lnSpc>
                          <a:spcPts val="1600"/>
                        </a:lnSpc>
                        <a:spcBef>
                          <a:spcPts val="600"/>
                        </a:spcBef>
                        <a:spcAft>
                          <a:spcPts val="600"/>
                        </a:spcAft>
                      </a:pPr>
                      <a:r>
                        <a:rPr lang="el-GR" sz="1200" b="1" dirty="0">
                          <a:effectLst/>
                        </a:rPr>
                        <a:t>ΣΥΝΟΛΙΚΑ</a:t>
                      </a:r>
                      <a:endParaRPr lang="el-GR" sz="1200" b="1" dirty="0">
                        <a:effectLst/>
                        <a:latin typeface="Calibri"/>
                        <a:ea typeface="Calibri"/>
                        <a:cs typeface="Times New Roman"/>
                      </a:endParaRPr>
                    </a:p>
                  </a:txBody>
                  <a:tcPr marL="24698" marR="24698" marT="0" marB="0" anchor="ctr">
                    <a:solidFill>
                      <a:schemeClr val="accent5">
                        <a:lumMod val="40000"/>
                        <a:lumOff val="60000"/>
                      </a:schemeClr>
                    </a:solidFill>
                  </a:tcPr>
                </a:tc>
                <a:tc>
                  <a:txBody>
                    <a:bodyPr/>
                    <a:lstStyle/>
                    <a:p>
                      <a:pPr marL="0" indent="0" algn="ctr">
                        <a:lnSpc>
                          <a:spcPts val="1600"/>
                        </a:lnSpc>
                        <a:spcBef>
                          <a:spcPts val="600"/>
                        </a:spcBef>
                        <a:spcAft>
                          <a:spcPts val="600"/>
                        </a:spcAft>
                      </a:pPr>
                      <a:r>
                        <a:rPr lang="el-GR" sz="1200" b="1" dirty="0">
                          <a:effectLst/>
                          <a:latin typeface="Calibri"/>
                          <a:ea typeface="Calibri"/>
                          <a:cs typeface="Times New Roman"/>
                        </a:rPr>
                        <a:t>13</a:t>
                      </a:r>
                    </a:p>
                  </a:txBody>
                  <a:tcPr marL="24698" marR="24698" marT="0" marB="0" anchor="ctr">
                    <a:solidFill>
                      <a:schemeClr val="accent5">
                        <a:lumMod val="40000"/>
                        <a:lumOff val="60000"/>
                      </a:schemeClr>
                    </a:solidFill>
                  </a:tcPr>
                </a:tc>
                <a:tc>
                  <a:txBody>
                    <a:bodyPr/>
                    <a:lstStyle/>
                    <a:p>
                      <a:pPr marL="83185" algn="ctr">
                        <a:lnSpc>
                          <a:spcPts val="1600"/>
                        </a:lnSpc>
                        <a:spcBef>
                          <a:spcPts val="600"/>
                        </a:spcBef>
                        <a:spcAft>
                          <a:spcPts val="600"/>
                        </a:spcAft>
                      </a:pPr>
                      <a:r>
                        <a:rPr lang="el-GR" sz="1200" b="1" dirty="0">
                          <a:effectLst/>
                        </a:rPr>
                        <a:t>3.494 στρ.</a:t>
                      </a:r>
                      <a:endParaRPr lang="el-GR" sz="1200" b="1" dirty="0">
                        <a:effectLst/>
                        <a:latin typeface="Calibri"/>
                        <a:ea typeface="Calibri"/>
                        <a:cs typeface="Times New Roman"/>
                      </a:endParaRPr>
                    </a:p>
                  </a:txBody>
                  <a:tcPr marL="24698" marR="24698" marT="0" marB="0" anchor="ctr">
                    <a:solidFill>
                      <a:schemeClr val="accent5">
                        <a:lumMod val="40000"/>
                        <a:lumOff val="60000"/>
                      </a:schemeClr>
                    </a:solidFill>
                  </a:tcPr>
                </a:tc>
                <a:tc>
                  <a:txBody>
                    <a:bodyPr/>
                    <a:lstStyle/>
                    <a:p>
                      <a:pPr algn="ctr">
                        <a:lnSpc>
                          <a:spcPts val="1600"/>
                        </a:lnSpc>
                        <a:spcBef>
                          <a:spcPts val="600"/>
                        </a:spcBef>
                        <a:spcAft>
                          <a:spcPts val="0"/>
                        </a:spcAft>
                      </a:pPr>
                      <a:r>
                        <a:rPr lang="el-GR" sz="1200" b="1" dirty="0">
                          <a:effectLst/>
                        </a:rPr>
                        <a:t>753</a:t>
                      </a:r>
                      <a:endParaRPr lang="el-GR" sz="1200" b="1" dirty="0">
                        <a:effectLst/>
                        <a:latin typeface="Calibri"/>
                        <a:ea typeface="Calibri"/>
                        <a:cs typeface="Times New Roman"/>
                      </a:endParaRPr>
                    </a:p>
                  </a:txBody>
                  <a:tcPr marL="24698" marR="24698" marT="0" marB="0" anchor="ctr">
                    <a:solidFill>
                      <a:schemeClr val="accent5">
                        <a:lumMod val="40000"/>
                        <a:lumOff val="60000"/>
                      </a:schemeClr>
                    </a:solidFill>
                  </a:tcPr>
                </a:tc>
                <a:tc>
                  <a:txBody>
                    <a:bodyPr/>
                    <a:lstStyle/>
                    <a:p>
                      <a:pPr algn="ctr">
                        <a:lnSpc>
                          <a:spcPts val="1600"/>
                        </a:lnSpc>
                        <a:spcBef>
                          <a:spcPts val="600"/>
                        </a:spcBef>
                        <a:spcAft>
                          <a:spcPts val="0"/>
                        </a:spcAft>
                      </a:pPr>
                      <a:r>
                        <a:rPr lang="el-GR" sz="1200" b="1" dirty="0">
                          <a:effectLst/>
                        </a:rPr>
                        <a:t>51.856.800 € ≈ 52 εκ. €</a:t>
                      </a:r>
                      <a:endParaRPr lang="el-GR" sz="1200" b="1" dirty="0">
                        <a:effectLst/>
                        <a:latin typeface="Calibri"/>
                        <a:ea typeface="Calibri"/>
                        <a:cs typeface="Times New Roman"/>
                      </a:endParaRPr>
                    </a:p>
                  </a:txBody>
                  <a:tcPr marL="24698" marR="24698" marT="0" marB="0" anchor="ctr">
                    <a:solidFill>
                      <a:schemeClr val="accent5">
                        <a:lumMod val="40000"/>
                        <a:lumOff val="60000"/>
                      </a:schemeClr>
                    </a:solidFill>
                  </a:tcPr>
                </a:tc>
                <a:extLst>
                  <a:ext uri="{0D108BD9-81ED-4DB2-BD59-A6C34878D82A}">
                    <a16:rowId xmlns="" xmlns:a16="http://schemas.microsoft.com/office/drawing/2014/main" val="10004"/>
                  </a:ext>
                </a:extLst>
              </a:tr>
            </a:tbl>
          </a:graphicData>
        </a:graphic>
      </p:graphicFrame>
      <p:sp>
        <p:nvSpPr>
          <p:cNvPr id="17" name="Rectangle 4"/>
          <p:cNvSpPr>
            <a:spLocks noChangeArrowheads="1"/>
          </p:cNvSpPr>
          <p:nvPr/>
        </p:nvSpPr>
        <p:spPr bwMode="auto">
          <a:xfrm>
            <a:off x="2795588" y="-2143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a:ln>
                  <a:noFill/>
                </a:ln>
                <a:solidFill>
                  <a:schemeClr val="tx1"/>
                </a:solidFill>
                <a:effectLst/>
                <a:latin typeface="Arial" pitchFamily="34" charset="0"/>
                <a:cs typeface="Arial" pitchFamily="34" charset="0"/>
              </a:rPr>
              <a:t/>
            </a:r>
            <a:br>
              <a:rPr kumimoji="0" lang="el-GR" altLang="el-GR" sz="1800" b="0" i="0" u="none" strike="noStrike" cap="none" normalizeH="0" baseline="0">
                <a:ln>
                  <a:noFill/>
                </a:ln>
                <a:solidFill>
                  <a:schemeClr val="tx1"/>
                </a:solidFill>
                <a:effectLst/>
                <a:latin typeface="Arial" pitchFamily="34" charset="0"/>
                <a:cs typeface="Arial" pitchFamily="34" charset="0"/>
              </a:rPr>
            </a:br>
            <a:endParaRPr kumimoji="0" lang="el-GR" altLang="el-GR"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20" name="Πίνακας 19"/>
          <p:cNvGraphicFramePr>
            <a:graphicFrameLocks noGrp="1"/>
          </p:cNvGraphicFramePr>
          <p:nvPr>
            <p:extLst>
              <p:ext uri="{D42A27DB-BD31-4B8C-83A1-F6EECF244321}">
                <p14:modId xmlns:p14="http://schemas.microsoft.com/office/powerpoint/2010/main" val="103819243"/>
              </p:ext>
            </p:extLst>
          </p:nvPr>
        </p:nvGraphicFramePr>
        <p:xfrm>
          <a:off x="920750" y="5067300"/>
          <a:ext cx="9107486" cy="1645264"/>
        </p:xfrm>
        <a:graphic>
          <a:graphicData uri="http://schemas.openxmlformats.org/drawingml/2006/table">
            <a:tbl>
              <a:tblPr>
                <a:tableStyleId>{5C22544A-7EE6-4342-B048-85BDC9FD1C3A}</a:tableStyleId>
              </a:tblPr>
              <a:tblGrid>
                <a:gridCol w="1212850">
                  <a:extLst>
                    <a:ext uri="{9D8B030D-6E8A-4147-A177-3AD203B41FA5}">
                      <a16:colId xmlns="" xmlns:a16="http://schemas.microsoft.com/office/drawing/2014/main" val="20000"/>
                    </a:ext>
                  </a:extLst>
                </a:gridCol>
                <a:gridCol w="172974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gridCol w="1257300">
                  <a:extLst>
                    <a:ext uri="{9D8B030D-6E8A-4147-A177-3AD203B41FA5}">
                      <a16:colId xmlns="" xmlns:a16="http://schemas.microsoft.com/office/drawing/2014/main" val="20003"/>
                    </a:ext>
                  </a:extLst>
                </a:gridCol>
                <a:gridCol w="1545190">
                  <a:extLst>
                    <a:ext uri="{9D8B030D-6E8A-4147-A177-3AD203B41FA5}">
                      <a16:colId xmlns="" xmlns:a16="http://schemas.microsoft.com/office/drawing/2014/main" val="20004"/>
                    </a:ext>
                  </a:extLst>
                </a:gridCol>
                <a:gridCol w="2448006">
                  <a:extLst>
                    <a:ext uri="{9D8B030D-6E8A-4147-A177-3AD203B41FA5}">
                      <a16:colId xmlns="" xmlns:a16="http://schemas.microsoft.com/office/drawing/2014/main" val="20005"/>
                    </a:ext>
                  </a:extLst>
                </a:gridCol>
              </a:tblGrid>
              <a:tr h="433959">
                <a:tc>
                  <a:txBody>
                    <a:bodyPr/>
                    <a:lstStyle/>
                    <a:p>
                      <a:pPr marL="182563" indent="0" algn="l">
                        <a:lnSpc>
                          <a:spcPts val="1600"/>
                        </a:lnSpc>
                        <a:spcBef>
                          <a:spcPts val="600"/>
                        </a:spcBef>
                        <a:spcAft>
                          <a:spcPts val="600"/>
                        </a:spcAft>
                      </a:pPr>
                      <a:r>
                        <a:rPr lang="el-GR" sz="1200" b="1" kern="1200" dirty="0">
                          <a:solidFill>
                            <a:schemeClr val="dk1"/>
                          </a:solidFill>
                          <a:effectLst/>
                          <a:latin typeface="+mn-lt"/>
                          <a:ea typeface="+mn-ea"/>
                          <a:cs typeface="+mn-cs"/>
                        </a:rPr>
                        <a:t>Θέση/ ΠΕ</a:t>
                      </a:r>
                    </a:p>
                  </a:txBody>
                  <a:tcPr marL="21361" marR="21361" marT="0" marB="0" anchor="ctr">
                    <a:solidFill>
                      <a:schemeClr val="bg1">
                        <a:lumMod val="85000"/>
                      </a:schemeClr>
                    </a:solidFill>
                  </a:tcPr>
                </a:tc>
                <a:tc gridSpan="2">
                  <a:txBody>
                    <a:bodyPr/>
                    <a:lstStyle/>
                    <a:p>
                      <a:pPr marL="182563" indent="0" algn="l">
                        <a:lnSpc>
                          <a:spcPts val="1600"/>
                        </a:lnSpc>
                        <a:spcBef>
                          <a:spcPts val="600"/>
                        </a:spcBef>
                        <a:spcAft>
                          <a:spcPts val="0"/>
                        </a:spcAft>
                      </a:pPr>
                      <a:r>
                        <a:rPr lang="el-GR" sz="1200" b="1" dirty="0">
                          <a:effectLst/>
                          <a:latin typeface="Calibri"/>
                          <a:ea typeface="Calibri"/>
                          <a:cs typeface="Times New Roman"/>
                        </a:rPr>
                        <a:t>Πλήθος ΕΠ</a:t>
                      </a:r>
                      <a:r>
                        <a:rPr lang="el-GR" sz="1200" b="1" baseline="0" dirty="0">
                          <a:effectLst/>
                          <a:latin typeface="Calibri"/>
                          <a:ea typeface="Calibri"/>
                          <a:cs typeface="Times New Roman"/>
                        </a:rPr>
                        <a:t>   </a:t>
                      </a:r>
                      <a:r>
                        <a:rPr lang="el-GR" sz="1200" b="1" dirty="0">
                          <a:effectLst/>
                          <a:latin typeface="Calibri"/>
                          <a:ea typeface="Calibri"/>
                          <a:cs typeface="Times New Roman"/>
                        </a:rPr>
                        <a:t>(εναλλακτικές περιοχές)</a:t>
                      </a:r>
                    </a:p>
                  </a:txBody>
                  <a:tcPr marL="24698" marR="24698" marT="0" marB="0" anchor="ctr">
                    <a:solidFill>
                      <a:schemeClr val="bg1">
                        <a:lumMod val="85000"/>
                      </a:schemeClr>
                    </a:solidFill>
                  </a:tcPr>
                </a:tc>
                <a:tc hMerge="1">
                  <a:txBody>
                    <a:bodyPr/>
                    <a:lstStyle/>
                    <a:p>
                      <a:endParaRPr lang="el-GR"/>
                    </a:p>
                  </a:txBody>
                  <a:tcPr/>
                </a:tc>
                <a:tc>
                  <a:txBody>
                    <a:bodyPr/>
                    <a:lstStyle/>
                    <a:p>
                      <a:pPr algn="ctr">
                        <a:lnSpc>
                          <a:spcPts val="1600"/>
                        </a:lnSpc>
                        <a:spcBef>
                          <a:spcPts val="600"/>
                        </a:spcBef>
                        <a:spcAft>
                          <a:spcPts val="600"/>
                        </a:spcAft>
                      </a:pPr>
                      <a:r>
                        <a:rPr lang="el-GR" sz="1200" b="1" kern="1200" dirty="0">
                          <a:solidFill>
                            <a:schemeClr val="dk1"/>
                          </a:solidFill>
                          <a:effectLst/>
                          <a:latin typeface="+mn-lt"/>
                          <a:ea typeface="+mn-ea"/>
                          <a:cs typeface="+mn-cs"/>
                        </a:rPr>
                        <a:t>Έκταση (στρ.)</a:t>
                      </a:r>
                    </a:p>
                  </a:txBody>
                  <a:tcPr marL="21361" marR="21361" marT="0" marB="0" anchor="ctr">
                    <a:solidFill>
                      <a:schemeClr val="bg1">
                        <a:lumMod val="85000"/>
                      </a:schemeClr>
                    </a:solidFill>
                  </a:tcPr>
                </a:tc>
                <a:tc>
                  <a:txBody>
                    <a:bodyPr/>
                    <a:lstStyle/>
                    <a:p>
                      <a:pPr algn="ctr">
                        <a:lnSpc>
                          <a:spcPts val="1600"/>
                        </a:lnSpc>
                        <a:spcBef>
                          <a:spcPts val="600"/>
                        </a:spcBef>
                        <a:spcAft>
                          <a:spcPts val="600"/>
                        </a:spcAft>
                      </a:pPr>
                      <a:r>
                        <a:rPr lang="el-GR" sz="1200" b="1" kern="1200" dirty="0">
                          <a:solidFill>
                            <a:schemeClr val="dk1"/>
                          </a:solidFill>
                          <a:effectLst/>
                          <a:latin typeface="+mn-lt"/>
                          <a:ea typeface="+mn-ea"/>
                          <a:cs typeface="+mn-cs"/>
                        </a:rPr>
                        <a:t>Δυναμικότητα Ε.Π.  (μέγιστη θεωρητική)</a:t>
                      </a:r>
                    </a:p>
                  </a:txBody>
                  <a:tcPr marL="21361" marR="21361" marT="0" marB="0" anchor="ctr">
                    <a:solidFill>
                      <a:schemeClr val="bg1">
                        <a:lumMod val="85000"/>
                      </a:schemeClr>
                    </a:solidFill>
                  </a:tcPr>
                </a:tc>
                <a:tc>
                  <a:txBody>
                    <a:bodyPr/>
                    <a:lstStyle/>
                    <a:p>
                      <a:pPr algn="ctr">
                        <a:lnSpc>
                          <a:spcPts val="1600"/>
                        </a:lnSpc>
                        <a:spcBef>
                          <a:spcPts val="600"/>
                        </a:spcBef>
                        <a:spcAft>
                          <a:spcPts val="600"/>
                        </a:spcAft>
                      </a:pPr>
                      <a:r>
                        <a:rPr lang="el-GR" sz="1200" b="1" kern="1200" dirty="0">
                          <a:solidFill>
                            <a:schemeClr val="dk1"/>
                          </a:solidFill>
                          <a:effectLst/>
                          <a:latin typeface="+mn-lt"/>
                          <a:ea typeface="+mn-ea"/>
                          <a:cs typeface="+mn-cs"/>
                        </a:rPr>
                        <a:t>Συνολικός </a:t>
                      </a:r>
                      <a:r>
                        <a:rPr lang="el-GR" sz="1200" b="1" kern="1200" dirty="0" err="1">
                          <a:solidFill>
                            <a:schemeClr val="dk1"/>
                          </a:solidFill>
                          <a:effectLst/>
                          <a:latin typeface="+mn-lt"/>
                          <a:ea typeface="+mn-ea"/>
                          <a:cs typeface="+mn-cs"/>
                        </a:rPr>
                        <a:t>Προϋπ</a:t>
                      </a:r>
                      <a:r>
                        <a:rPr lang="el-GR" sz="1200" b="1" kern="1200" dirty="0">
                          <a:solidFill>
                            <a:schemeClr val="dk1"/>
                          </a:solidFill>
                          <a:effectLst/>
                          <a:latin typeface="+mn-lt"/>
                          <a:ea typeface="+mn-ea"/>
                          <a:cs typeface="+mn-cs"/>
                        </a:rPr>
                        <a:t>/</a:t>
                      </a:r>
                      <a:r>
                        <a:rPr lang="el-GR" sz="1200" b="1" kern="1200" dirty="0" err="1">
                          <a:solidFill>
                            <a:schemeClr val="dk1"/>
                          </a:solidFill>
                          <a:effectLst/>
                          <a:latin typeface="+mn-lt"/>
                          <a:ea typeface="+mn-ea"/>
                          <a:cs typeface="+mn-cs"/>
                        </a:rPr>
                        <a:t>σμός</a:t>
                      </a:r>
                      <a:r>
                        <a:rPr lang="el-GR" sz="1200" b="1" kern="1200" dirty="0">
                          <a:solidFill>
                            <a:schemeClr val="dk1"/>
                          </a:solidFill>
                          <a:effectLst/>
                          <a:latin typeface="+mn-lt"/>
                          <a:ea typeface="+mn-ea"/>
                          <a:cs typeface="+mn-cs"/>
                        </a:rPr>
                        <a:t>  βάσει Δεικτών  (με ΦΠΑ)</a:t>
                      </a:r>
                    </a:p>
                  </a:txBody>
                  <a:tcPr marL="21361" marR="21361" marT="0" marB="0" anchor="ctr">
                    <a:solidFill>
                      <a:schemeClr val="bg1">
                        <a:lumMod val="85000"/>
                      </a:schemeClr>
                    </a:solidFill>
                  </a:tcPr>
                </a:tc>
                <a:extLst>
                  <a:ext uri="{0D108BD9-81ED-4DB2-BD59-A6C34878D82A}">
                    <a16:rowId xmlns="" xmlns:a16="http://schemas.microsoft.com/office/drawing/2014/main" val="10000"/>
                  </a:ext>
                </a:extLst>
              </a:tr>
              <a:tr h="343281">
                <a:tc>
                  <a:txBody>
                    <a:bodyPr/>
                    <a:lstStyle/>
                    <a:p>
                      <a:pPr marL="182563" indent="0" algn="l">
                        <a:lnSpc>
                          <a:spcPts val="1600"/>
                        </a:lnSpc>
                        <a:spcBef>
                          <a:spcPts val="600"/>
                        </a:spcBef>
                        <a:spcAft>
                          <a:spcPts val="600"/>
                        </a:spcAft>
                      </a:pPr>
                      <a:r>
                        <a:rPr lang="el-GR" sz="1200" b="1" dirty="0">
                          <a:effectLst/>
                        </a:rPr>
                        <a:t>ΠΕ </a:t>
                      </a:r>
                      <a:r>
                        <a:rPr lang="el-GR" sz="1200" b="1" dirty="0" err="1">
                          <a:effectLst/>
                        </a:rPr>
                        <a:t>Αιτωλ</a:t>
                      </a:r>
                      <a:r>
                        <a:rPr lang="en-US" sz="1200" b="1" dirty="0">
                          <a:effectLst/>
                        </a:rPr>
                        <a:t>/</a:t>
                      </a:r>
                      <a:r>
                        <a:rPr lang="el-GR" sz="1200" b="1" dirty="0" err="1">
                          <a:effectLst/>
                        </a:rPr>
                        <a:t>νίας</a:t>
                      </a:r>
                      <a:endParaRPr lang="el-GR" sz="1200" b="1" dirty="0">
                        <a:effectLst/>
                        <a:latin typeface="Calibri"/>
                        <a:ea typeface="Calibri"/>
                        <a:cs typeface="Times New Roman"/>
                      </a:endParaRPr>
                    </a:p>
                  </a:txBody>
                  <a:tcPr marL="21361" marR="21361" marT="0" marB="0" anchor="ctr">
                    <a:solidFill>
                      <a:schemeClr val="bg1">
                        <a:lumMod val="95000"/>
                      </a:schemeClr>
                    </a:solidFill>
                  </a:tcPr>
                </a:tc>
                <a:tc>
                  <a:txBody>
                    <a:bodyPr/>
                    <a:lstStyle/>
                    <a:p>
                      <a:pPr marL="0" indent="0" algn="ctr">
                        <a:lnSpc>
                          <a:spcPts val="1600"/>
                        </a:lnSpc>
                        <a:spcBef>
                          <a:spcPts val="600"/>
                        </a:spcBef>
                        <a:spcAft>
                          <a:spcPts val="600"/>
                        </a:spcAft>
                      </a:pPr>
                      <a:r>
                        <a:rPr lang="el-GR" sz="1200" b="1" dirty="0">
                          <a:effectLst/>
                          <a:latin typeface="Calibri"/>
                          <a:ea typeface="Calibri"/>
                          <a:cs typeface="Times New Roman"/>
                        </a:rPr>
                        <a:t>2</a:t>
                      </a:r>
                    </a:p>
                  </a:txBody>
                  <a:tcPr marL="24698" marR="24698" marT="0" marB="0" anchor="ctr">
                    <a:solidFill>
                      <a:schemeClr val="bg1">
                        <a:lumMod val="95000"/>
                      </a:schemeClr>
                    </a:solidFill>
                  </a:tcPr>
                </a:tc>
                <a:tc>
                  <a:txBody>
                    <a:bodyPr/>
                    <a:lstStyle/>
                    <a:p>
                      <a:pPr marL="0" indent="0" algn="ctr">
                        <a:lnSpc>
                          <a:spcPts val="1600"/>
                        </a:lnSpc>
                        <a:spcBef>
                          <a:spcPts val="600"/>
                        </a:spcBef>
                        <a:spcAft>
                          <a:spcPts val="600"/>
                        </a:spcAft>
                      </a:pPr>
                      <a:r>
                        <a:rPr lang="el-GR" sz="1200" b="1" dirty="0">
                          <a:effectLst/>
                          <a:latin typeface="+mn-lt"/>
                          <a:ea typeface="Calibri"/>
                          <a:cs typeface="Times New Roman"/>
                        </a:rPr>
                        <a:t>(2)</a:t>
                      </a:r>
                      <a:endParaRPr lang="el-GR" sz="1200" b="1" dirty="0">
                        <a:effectLst/>
                        <a:latin typeface="Calibri"/>
                        <a:ea typeface="Calibri"/>
                        <a:cs typeface="Times New Roman"/>
                      </a:endParaRPr>
                    </a:p>
                  </a:txBody>
                  <a:tcPr marL="24698" marR="24698" marT="0" marB="0" anchor="ctr">
                    <a:solidFill>
                      <a:schemeClr val="bg1">
                        <a:lumMod val="95000"/>
                      </a:schemeClr>
                    </a:solidFill>
                  </a:tcPr>
                </a:tc>
                <a:tc>
                  <a:txBody>
                    <a:bodyPr/>
                    <a:lstStyle/>
                    <a:p>
                      <a:pPr algn="ctr">
                        <a:lnSpc>
                          <a:spcPts val="1600"/>
                        </a:lnSpc>
                        <a:spcBef>
                          <a:spcPts val="600"/>
                        </a:spcBef>
                        <a:spcAft>
                          <a:spcPts val="600"/>
                        </a:spcAft>
                      </a:pPr>
                      <a:r>
                        <a:rPr lang="el-GR" sz="1200" dirty="0">
                          <a:effectLst/>
                        </a:rPr>
                        <a:t>565</a:t>
                      </a:r>
                      <a:endParaRPr lang="el-GR" sz="1200" dirty="0">
                        <a:effectLst/>
                        <a:latin typeface="Calibri"/>
                        <a:ea typeface="Calibri"/>
                        <a:cs typeface="Times New Roman"/>
                      </a:endParaRPr>
                    </a:p>
                  </a:txBody>
                  <a:tcPr marL="21361" marR="21361" marT="0" marB="0" anchor="ctr">
                    <a:solidFill>
                      <a:schemeClr val="bg1">
                        <a:lumMod val="95000"/>
                      </a:schemeClr>
                    </a:solidFill>
                  </a:tcPr>
                </a:tc>
                <a:tc>
                  <a:txBody>
                    <a:bodyPr/>
                    <a:lstStyle/>
                    <a:p>
                      <a:pPr algn="ctr">
                        <a:lnSpc>
                          <a:spcPts val="1600"/>
                        </a:lnSpc>
                        <a:spcBef>
                          <a:spcPts val="600"/>
                        </a:spcBef>
                        <a:spcAft>
                          <a:spcPts val="600"/>
                        </a:spcAft>
                      </a:pPr>
                      <a:r>
                        <a:rPr lang="el-GR" sz="1200" dirty="0">
                          <a:effectLst/>
                        </a:rPr>
                        <a:t>163</a:t>
                      </a:r>
                      <a:endParaRPr lang="el-GR" sz="1200" dirty="0">
                        <a:effectLst/>
                        <a:latin typeface="Calibri"/>
                        <a:ea typeface="Calibri"/>
                        <a:cs typeface="Times New Roman"/>
                      </a:endParaRPr>
                    </a:p>
                  </a:txBody>
                  <a:tcPr marL="21361" marR="21361" marT="0" marB="0" anchor="ctr">
                    <a:solidFill>
                      <a:schemeClr val="bg1">
                        <a:lumMod val="95000"/>
                      </a:schemeClr>
                    </a:solidFill>
                  </a:tcPr>
                </a:tc>
                <a:tc>
                  <a:txBody>
                    <a:bodyPr/>
                    <a:lstStyle/>
                    <a:p>
                      <a:pPr marL="0" marR="0" lvl="0" indent="0" algn="ctr" defTabSz="914400" rtl="0" eaLnBrk="1" fontAlgn="auto" latinLnBrk="0" hangingPunct="1">
                        <a:lnSpc>
                          <a:spcPts val="1600"/>
                        </a:lnSpc>
                        <a:spcBef>
                          <a:spcPts val="600"/>
                        </a:spcBef>
                        <a:spcAft>
                          <a:spcPts val="600"/>
                        </a:spcAft>
                        <a:buClrTx/>
                        <a:buSzTx/>
                        <a:buFontTx/>
                        <a:buNone/>
                        <a:tabLst/>
                        <a:defRPr/>
                      </a:pPr>
                      <a:r>
                        <a:rPr lang="el-GR" sz="1200" kern="1200" noProof="0" dirty="0">
                          <a:solidFill>
                            <a:schemeClr val="dk1"/>
                          </a:solidFill>
                          <a:effectLst/>
                          <a:latin typeface="+mn-lt"/>
                          <a:ea typeface="+mn-ea"/>
                          <a:cs typeface="+mn-cs"/>
                        </a:rPr>
                        <a:t>8.866.000 €</a:t>
                      </a:r>
                    </a:p>
                  </a:txBody>
                  <a:tcPr marL="21361" marR="21361" marT="0" marB="0" anchor="ctr">
                    <a:solidFill>
                      <a:schemeClr val="bg1">
                        <a:lumMod val="95000"/>
                      </a:schemeClr>
                    </a:solidFill>
                  </a:tcPr>
                </a:tc>
                <a:extLst>
                  <a:ext uri="{0D108BD9-81ED-4DB2-BD59-A6C34878D82A}">
                    <a16:rowId xmlns="" xmlns:a16="http://schemas.microsoft.com/office/drawing/2014/main" val="10001"/>
                  </a:ext>
                </a:extLst>
              </a:tr>
              <a:tr h="297883">
                <a:tc>
                  <a:txBody>
                    <a:bodyPr/>
                    <a:lstStyle/>
                    <a:p>
                      <a:pPr marL="182563" indent="0" algn="l">
                        <a:lnSpc>
                          <a:spcPts val="1600"/>
                        </a:lnSpc>
                        <a:spcBef>
                          <a:spcPts val="600"/>
                        </a:spcBef>
                        <a:spcAft>
                          <a:spcPts val="0"/>
                        </a:spcAft>
                      </a:pPr>
                      <a:r>
                        <a:rPr lang="el-GR" sz="1200" b="1" dirty="0">
                          <a:effectLst/>
                        </a:rPr>
                        <a:t>ΠΕ Αχαΐας</a:t>
                      </a:r>
                    </a:p>
                  </a:txBody>
                  <a:tcPr marL="21361" marR="21361" marT="0" marB="0" anchor="ctr">
                    <a:solidFill>
                      <a:schemeClr val="bg1">
                        <a:lumMod val="95000"/>
                      </a:schemeClr>
                    </a:solidFill>
                  </a:tcPr>
                </a:tc>
                <a:tc>
                  <a:txBody>
                    <a:bodyPr/>
                    <a:lstStyle/>
                    <a:p>
                      <a:pPr marL="0" indent="0" algn="ctr">
                        <a:lnSpc>
                          <a:spcPts val="1600"/>
                        </a:lnSpc>
                        <a:spcBef>
                          <a:spcPts val="600"/>
                        </a:spcBef>
                        <a:spcAft>
                          <a:spcPts val="0"/>
                        </a:spcAft>
                        <a:buNone/>
                      </a:pPr>
                      <a:r>
                        <a:rPr lang="el-GR" sz="1200" b="1" kern="1200" dirty="0">
                          <a:solidFill>
                            <a:schemeClr val="dk1"/>
                          </a:solidFill>
                          <a:effectLst/>
                          <a:latin typeface="Calibri"/>
                          <a:ea typeface="Calibri"/>
                          <a:cs typeface="Times New Roman"/>
                        </a:rPr>
                        <a:t>4</a:t>
                      </a:r>
                    </a:p>
                  </a:txBody>
                  <a:tcPr marL="24698" marR="24698" marT="0" marB="0" anchor="ctr">
                    <a:solidFill>
                      <a:schemeClr val="bg1">
                        <a:lumMod val="95000"/>
                      </a:schemeClr>
                    </a:solidFill>
                  </a:tcPr>
                </a:tc>
                <a:tc>
                  <a:txBody>
                    <a:bodyPr/>
                    <a:lstStyle/>
                    <a:p>
                      <a:pPr marL="0" indent="0" algn="ctr">
                        <a:lnSpc>
                          <a:spcPts val="1600"/>
                        </a:lnSpc>
                        <a:spcBef>
                          <a:spcPts val="600"/>
                        </a:spcBef>
                        <a:spcAft>
                          <a:spcPts val="0"/>
                        </a:spcAft>
                        <a:buNone/>
                      </a:pPr>
                      <a:r>
                        <a:rPr lang="el-GR" sz="1200" b="1" kern="1200" dirty="0">
                          <a:solidFill>
                            <a:schemeClr val="dk1"/>
                          </a:solidFill>
                          <a:effectLst/>
                          <a:latin typeface="+mn-lt"/>
                          <a:ea typeface="Calibri"/>
                          <a:cs typeface="Times New Roman"/>
                        </a:rPr>
                        <a:t>(5)</a:t>
                      </a:r>
                      <a:endParaRPr lang="el-GR" sz="1200" b="1" kern="1200" dirty="0">
                        <a:solidFill>
                          <a:schemeClr val="dk1"/>
                        </a:solidFill>
                        <a:effectLst/>
                        <a:latin typeface="Calibri"/>
                        <a:ea typeface="Calibri"/>
                        <a:cs typeface="Times New Roman"/>
                      </a:endParaRPr>
                    </a:p>
                  </a:txBody>
                  <a:tcPr marL="24698" marR="24698" marT="0" marB="0" anchor="ctr">
                    <a:solidFill>
                      <a:schemeClr val="bg1">
                        <a:lumMod val="95000"/>
                      </a:schemeClr>
                    </a:solidFill>
                  </a:tcPr>
                </a:tc>
                <a:tc>
                  <a:txBody>
                    <a:bodyPr/>
                    <a:lstStyle/>
                    <a:p>
                      <a:pPr algn="ctr">
                        <a:lnSpc>
                          <a:spcPts val="1600"/>
                        </a:lnSpc>
                        <a:spcBef>
                          <a:spcPts val="600"/>
                        </a:spcBef>
                        <a:spcAft>
                          <a:spcPts val="0"/>
                        </a:spcAft>
                      </a:pPr>
                      <a:r>
                        <a:rPr lang="el-GR" sz="1200" dirty="0">
                          <a:effectLst/>
                        </a:rPr>
                        <a:t>1.645</a:t>
                      </a:r>
                    </a:p>
                  </a:txBody>
                  <a:tcPr marL="21361" marR="21361" marT="0" marB="0" anchor="b">
                    <a:solidFill>
                      <a:schemeClr val="bg1">
                        <a:lumMod val="95000"/>
                      </a:schemeClr>
                    </a:solidFill>
                  </a:tcPr>
                </a:tc>
                <a:tc>
                  <a:txBody>
                    <a:bodyPr/>
                    <a:lstStyle/>
                    <a:p>
                      <a:pPr algn="ctr">
                        <a:lnSpc>
                          <a:spcPts val="1600"/>
                        </a:lnSpc>
                        <a:spcBef>
                          <a:spcPts val="600"/>
                        </a:spcBef>
                        <a:spcAft>
                          <a:spcPts val="600"/>
                        </a:spcAft>
                      </a:pPr>
                      <a:r>
                        <a:rPr lang="el-GR" sz="1200" dirty="0">
                          <a:effectLst/>
                        </a:rPr>
                        <a:t>216</a:t>
                      </a:r>
                      <a:endParaRPr lang="el-GR" sz="1200" dirty="0">
                        <a:effectLst/>
                        <a:latin typeface="Calibri"/>
                        <a:ea typeface="Calibri"/>
                        <a:cs typeface="Times New Roman"/>
                      </a:endParaRPr>
                    </a:p>
                  </a:txBody>
                  <a:tcPr marL="21361" marR="21361" marT="0" marB="0" anchor="ctr">
                    <a:solidFill>
                      <a:schemeClr val="bg1">
                        <a:lumMod val="95000"/>
                      </a:schemeClr>
                    </a:solidFill>
                  </a:tcPr>
                </a:tc>
                <a:tc>
                  <a:txBody>
                    <a:bodyPr/>
                    <a:lstStyle/>
                    <a:p>
                      <a:pPr algn="ctr">
                        <a:lnSpc>
                          <a:spcPts val="1600"/>
                        </a:lnSpc>
                        <a:spcBef>
                          <a:spcPts val="600"/>
                        </a:spcBef>
                        <a:spcAft>
                          <a:spcPts val="600"/>
                        </a:spcAft>
                      </a:pPr>
                      <a:r>
                        <a:rPr lang="el-GR" sz="1200" dirty="0">
                          <a:effectLst/>
                        </a:rPr>
                        <a:t>23.460.800 €</a:t>
                      </a:r>
                      <a:endParaRPr lang="el-GR" sz="1200" dirty="0">
                        <a:effectLst/>
                        <a:latin typeface="Calibri"/>
                        <a:ea typeface="Calibri"/>
                        <a:cs typeface="Times New Roman"/>
                      </a:endParaRPr>
                    </a:p>
                  </a:txBody>
                  <a:tcPr marL="21361" marR="21361" marT="0" marB="0" anchor="ctr">
                    <a:solidFill>
                      <a:schemeClr val="bg1">
                        <a:lumMod val="95000"/>
                      </a:schemeClr>
                    </a:solidFill>
                  </a:tcPr>
                </a:tc>
                <a:extLst>
                  <a:ext uri="{0D108BD9-81ED-4DB2-BD59-A6C34878D82A}">
                    <a16:rowId xmlns="" xmlns:a16="http://schemas.microsoft.com/office/drawing/2014/main" val="10002"/>
                  </a:ext>
                </a:extLst>
              </a:tr>
              <a:tr h="273731">
                <a:tc>
                  <a:txBody>
                    <a:bodyPr/>
                    <a:lstStyle/>
                    <a:p>
                      <a:pPr marL="182563" indent="0" algn="l">
                        <a:lnSpc>
                          <a:spcPts val="1600"/>
                        </a:lnSpc>
                        <a:spcBef>
                          <a:spcPts val="600"/>
                        </a:spcBef>
                        <a:spcAft>
                          <a:spcPts val="0"/>
                        </a:spcAft>
                      </a:pPr>
                      <a:r>
                        <a:rPr lang="el-GR" sz="1200" b="1" dirty="0">
                          <a:effectLst/>
                        </a:rPr>
                        <a:t>ΠΕ Ηλείας</a:t>
                      </a:r>
                    </a:p>
                  </a:txBody>
                  <a:tcPr marL="21361" marR="21361" marT="0" marB="0" anchor="ctr">
                    <a:solidFill>
                      <a:schemeClr val="bg1">
                        <a:lumMod val="95000"/>
                      </a:schemeClr>
                    </a:solidFill>
                  </a:tcPr>
                </a:tc>
                <a:tc>
                  <a:txBody>
                    <a:bodyPr/>
                    <a:lstStyle/>
                    <a:p>
                      <a:pPr marL="0" indent="0" algn="ctr">
                        <a:lnSpc>
                          <a:spcPts val="1600"/>
                        </a:lnSpc>
                        <a:spcBef>
                          <a:spcPts val="600"/>
                        </a:spcBef>
                        <a:spcAft>
                          <a:spcPts val="0"/>
                        </a:spcAft>
                        <a:buNone/>
                      </a:pPr>
                      <a:r>
                        <a:rPr lang="el-GR" sz="1200" b="1" kern="1200" dirty="0">
                          <a:solidFill>
                            <a:schemeClr val="dk1"/>
                          </a:solidFill>
                          <a:effectLst/>
                          <a:latin typeface="+mn-lt"/>
                          <a:ea typeface="Calibri"/>
                          <a:cs typeface="Times New Roman"/>
                        </a:rPr>
                        <a:t>4</a:t>
                      </a:r>
                    </a:p>
                  </a:txBody>
                  <a:tcPr marL="24698" marR="24698" marT="0" marB="0" anchor="ctr">
                    <a:solidFill>
                      <a:schemeClr val="bg1">
                        <a:lumMod val="95000"/>
                      </a:schemeClr>
                    </a:solidFill>
                  </a:tcPr>
                </a:tc>
                <a:tc>
                  <a:txBody>
                    <a:bodyPr/>
                    <a:lstStyle/>
                    <a:p>
                      <a:pPr marL="0" indent="0" algn="ctr">
                        <a:lnSpc>
                          <a:spcPts val="1600"/>
                        </a:lnSpc>
                        <a:spcBef>
                          <a:spcPts val="600"/>
                        </a:spcBef>
                        <a:spcAft>
                          <a:spcPts val="0"/>
                        </a:spcAft>
                        <a:buNone/>
                      </a:pPr>
                      <a:r>
                        <a:rPr lang="el-GR" sz="1200" b="1" kern="1200" dirty="0">
                          <a:solidFill>
                            <a:schemeClr val="dk1"/>
                          </a:solidFill>
                          <a:effectLst/>
                          <a:latin typeface="+mn-lt"/>
                          <a:ea typeface="Calibri"/>
                          <a:cs typeface="Times New Roman"/>
                        </a:rPr>
                        <a:t>(5)</a:t>
                      </a:r>
                    </a:p>
                  </a:txBody>
                  <a:tcPr marL="24698" marR="24698" marT="0" marB="0" anchor="ctr">
                    <a:solidFill>
                      <a:schemeClr val="bg1">
                        <a:lumMod val="95000"/>
                      </a:schemeClr>
                    </a:solidFill>
                  </a:tcPr>
                </a:tc>
                <a:tc>
                  <a:txBody>
                    <a:bodyPr/>
                    <a:lstStyle/>
                    <a:p>
                      <a:pPr algn="ctr">
                        <a:lnSpc>
                          <a:spcPts val="1600"/>
                        </a:lnSpc>
                        <a:spcBef>
                          <a:spcPts val="600"/>
                        </a:spcBef>
                        <a:spcAft>
                          <a:spcPts val="0"/>
                        </a:spcAft>
                      </a:pPr>
                      <a:r>
                        <a:rPr lang="el-GR" sz="1200" dirty="0">
                          <a:effectLst/>
                        </a:rPr>
                        <a:t>675</a:t>
                      </a:r>
                      <a:endParaRPr lang="el-GR" sz="1200" dirty="0">
                        <a:effectLst/>
                        <a:latin typeface="Calibri"/>
                        <a:ea typeface="Calibri"/>
                        <a:cs typeface="Times New Roman"/>
                      </a:endParaRPr>
                    </a:p>
                  </a:txBody>
                  <a:tcPr marL="21361" marR="21361" marT="0" marB="0" anchor="b">
                    <a:solidFill>
                      <a:schemeClr val="bg1">
                        <a:lumMod val="95000"/>
                      </a:schemeClr>
                    </a:solidFill>
                  </a:tcPr>
                </a:tc>
                <a:tc>
                  <a:txBody>
                    <a:bodyPr/>
                    <a:lstStyle/>
                    <a:p>
                      <a:pPr algn="ctr">
                        <a:lnSpc>
                          <a:spcPts val="1600"/>
                        </a:lnSpc>
                        <a:spcBef>
                          <a:spcPts val="600"/>
                        </a:spcBef>
                        <a:spcAft>
                          <a:spcPts val="600"/>
                        </a:spcAft>
                      </a:pPr>
                      <a:r>
                        <a:rPr lang="el-GR" sz="1200" dirty="0">
                          <a:effectLst/>
                        </a:rPr>
                        <a:t>238</a:t>
                      </a:r>
                      <a:endParaRPr lang="el-GR" sz="1200" dirty="0">
                        <a:effectLst/>
                        <a:latin typeface="Calibri"/>
                        <a:ea typeface="Calibri"/>
                        <a:cs typeface="Times New Roman"/>
                      </a:endParaRPr>
                    </a:p>
                  </a:txBody>
                  <a:tcPr marL="21361" marR="21361" marT="0" marB="0" anchor="ctr">
                    <a:solidFill>
                      <a:schemeClr val="bg1">
                        <a:lumMod val="95000"/>
                      </a:schemeClr>
                    </a:solidFill>
                  </a:tcPr>
                </a:tc>
                <a:tc>
                  <a:txBody>
                    <a:bodyPr/>
                    <a:lstStyle/>
                    <a:p>
                      <a:pPr algn="ctr">
                        <a:lnSpc>
                          <a:spcPts val="1600"/>
                        </a:lnSpc>
                        <a:spcBef>
                          <a:spcPts val="600"/>
                        </a:spcBef>
                        <a:spcAft>
                          <a:spcPts val="600"/>
                        </a:spcAft>
                      </a:pPr>
                      <a:r>
                        <a:rPr lang="el-GR" sz="1200" dirty="0">
                          <a:effectLst/>
                        </a:rPr>
                        <a:t>9.622.400 €</a:t>
                      </a:r>
                      <a:endParaRPr lang="el-GR" sz="1200" dirty="0">
                        <a:effectLst/>
                        <a:latin typeface="Calibri"/>
                        <a:ea typeface="Calibri"/>
                        <a:cs typeface="Times New Roman"/>
                      </a:endParaRPr>
                    </a:p>
                  </a:txBody>
                  <a:tcPr marL="21361" marR="21361" marT="0" marB="0" anchor="ctr">
                    <a:solidFill>
                      <a:schemeClr val="bg1">
                        <a:lumMod val="95000"/>
                      </a:schemeClr>
                    </a:solidFill>
                  </a:tcPr>
                </a:tc>
                <a:extLst>
                  <a:ext uri="{0D108BD9-81ED-4DB2-BD59-A6C34878D82A}">
                    <a16:rowId xmlns="" xmlns:a16="http://schemas.microsoft.com/office/drawing/2014/main" val="10003"/>
                  </a:ext>
                </a:extLst>
              </a:tr>
              <a:tr h="296410">
                <a:tc>
                  <a:txBody>
                    <a:bodyPr/>
                    <a:lstStyle/>
                    <a:p>
                      <a:pPr marL="182563" indent="0" algn="l">
                        <a:lnSpc>
                          <a:spcPts val="1600"/>
                        </a:lnSpc>
                        <a:spcBef>
                          <a:spcPts val="600"/>
                        </a:spcBef>
                        <a:spcAft>
                          <a:spcPts val="600"/>
                        </a:spcAft>
                      </a:pPr>
                      <a:r>
                        <a:rPr lang="el-GR" sz="1200" b="1" dirty="0">
                          <a:effectLst/>
                        </a:rPr>
                        <a:t>ΣΥΝΟΛΙΚΑ</a:t>
                      </a:r>
                      <a:endParaRPr lang="el-GR" sz="1100" b="1" dirty="0">
                        <a:effectLst/>
                        <a:latin typeface="Calibri"/>
                        <a:ea typeface="Calibri"/>
                        <a:cs typeface="Times New Roman"/>
                      </a:endParaRPr>
                    </a:p>
                  </a:txBody>
                  <a:tcPr marL="21361" marR="21361" marT="0" marB="0" anchor="ctr">
                    <a:solidFill>
                      <a:schemeClr val="accent5">
                        <a:lumMod val="40000"/>
                        <a:lumOff val="60000"/>
                      </a:schemeClr>
                    </a:solidFill>
                  </a:tcPr>
                </a:tc>
                <a:tc>
                  <a:txBody>
                    <a:bodyPr/>
                    <a:lstStyle/>
                    <a:p>
                      <a:pPr marL="0" indent="0" algn="ctr">
                        <a:lnSpc>
                          <a:spcPts val="1600"/>
                        </a:lnSpc>
                        <a:spcBef>
                          <a:spcPts val="600"/>
                        </a:spcBef>
                        <a:spcAft>
                          <a:spcPts val="600"/>
                        </a:spcAft>
                      </a:pPr>
                      <a:r>
                        <a:rPr lang="el-GR" sz="1200" b="1" dirty="0">
                          <a:effectLst/>
                          <a:latin typeface="Calibri"/>
                          <a:ea typeface="Calibri"/>
                          <a:cs typeface="Times New Roman"/>
                        </a:rPr>
                        <a:t>10</a:t>
                      </a:r>
                    </a:p>
                  </a:txBody>
                  <a:tcPr marL="24698" marR="24698" marT="0" marB="0" anchor="ctr">
                    <a:solidFill>
                      <a:schemeClr val="accent5">
                        <a:lumMod val="40000"/>
                        <a:lumOff val="60000"/>
                      </a:schemeClr>
                    </a:solidFill>
                  </a:tcPr>
                </a:tc>
                <a:tc>
                  <a:txBody>
                    <a:bodyPr/>
                    <a:lstStyle/>
                    <a:p>
                      <a:pPr marL="0" indent="0" algn="ctr">
                        <a:lnSpc>
                          <a:spcPts val="1600"/>
                        </a:lnSpc>
                        <a:spcBef>
                          <a:spcPts val="600"/>
                        </a:spcBef>
                        <a:spcAft>
                          <a:spcPts val="600"/>
                        </a:spcAft>
                      </a:pPr>
                      <a:r>
                        <a:rPr lang="el-GR" sz="1200" b="1" dirty="0">
                          <a:effectLst/>
                          <a:latin typeface="+mn-lt"/>
                          <a:ea typeface="Calibri"/>
                          <a:cs typeface="Times New Roman"/>
                        </a:rPr>
                        <a:t>(12)</a:t>
                      </a:r>
                      <a:endParaRPr lang="el-GR" sz="1200" b="1" dirty="0">
                        <a:effectLst/>
                        <a:latin typeface="Calibri"/>
                        <a:ea typeface="Calibri"/>
                        <a:cs typeface="Times New Roman"/>
                      </a:endParaRPr>
                    </a:p>
                  </a:txBody>
                  <a:tcPr marL="24698" marR="24698" marT="0" marB="0" anchor="ctr">
                    <a:solidFill>
                      <a:schemeClr val="accent5">
                        <a:lumMod val="40000"/>
                        <a:lumOff val="60000"/>
                      </a:schemeClr>
                    </a:solidFill>
                  </a:tcPr>
                </a:tc>
                <a:tc>
                  <a:txBody>
                    <a:bodyPr/>
                    <a:lstStyle/>
                    <a:p>
                      <a:pPr algn="ctr">
                        <a:lnSpc>
                          <a:spcPts val="1600"/>
                        </a:lnSpc>
                        <a:spcBef>
                          <a:spcPts val="600"/>
                        </a:spcBef>
                        <a:spcAft>
                          <a:spcPts val="600"/>
                        </a:spcAft>
                      </a:pPr>
                      <a:r>
                        <a:rPr lang="el-GR" sz="1200" b="1" kern="1200" dirty="0">
                          <a:solidFill>
                            <a:schemeClr val="dk1"/>
                          </a:solidFill>
                          <a:effectLst/>
                          <a:latin typeface="+mn-lt"/>
                          <a:ea typeface="+mn-ea"/>
                          <a:cs typeface="+mn-cs"/>
                        </a:rPr>
                        <a:t>2.885 στρ.</a:t>
                      </a:r>
                    </a:p>
                  </a:txBody>
                  <a:tcPr marL="21361" marR="21361" marT="0" marB="0" anchor="ctr">
                    <a:solidFill>
                      <a:schemeClr val="accent5">
                        <a:lumMod val="40000"/>
                        <a:lumOff val="60000"/>
                      </a:schemeClr>
                    </a:solidFill>
                  </a:tcPr>
                </a:tc>
                <a:tc>
                  <a:txBody>
                    <a:bodyPr/>
                    <a:lstStyle/>
                    <a:p>
                      <a:pPr algn="ctr">
                        <a:lnSpc>
                          <a:spcPts val="1600"/>
                        </a:lnSpc>
                        <a:spcBef>
                          <a:spcPts val="600"/>
                        </a:spcBef>
                        <a:spcAft>
                          <a:spcPts val="600"/>
                        </a:spcAft>
                      </a:pPr>
                      <a:r>
                        <a:rPr lang="el-GR" sz="1200" b="1" kern="1200" dirty="0">
                          <a:solidFill>
                            <a:schemeClr val="dk1"/>
                          </a:solidFill>
                          <a:effectLst/>
                          <a:latin typeface="+mn-lt"/>
                          <a:ea typeface="+mn-ea"/>
                          <a:cs typeface="+mn-cs"/>
                        </a:rPr>
                        <a:t>617</a:t>
                      </a:r>
                    </a:p>
                  </a:txBody>
                  <a:tcPr marL="21361" marR="21361" marT="0" marB="0" anchor="ctr">
                    <a:solidFill>
                      <a:schemeClr val="accent5">
                        <a:lumMod val="40000"/>
                        <a:lumOff val="60000"/>
                      </a:schemeClr>
                    </a:solidFill>
                  </a:tcPr>
                </a:tc>
                <a:tc>
                  <a:txBody>
                    <a:bodyPr/>
                    <a:lstStyle/>
                    <a:p>
                      <a:pPr algn="ctr">
                        <a:lnSpc>
                          <a:spcPts val="1600"/>
                        </a:lnSpc>
                        <a:spcBef>
                          <a:spcPts val="600"/>
                        </a:spcBef>
                        <a:spcAft>
                          <a:spcPts val="0"/>
                        </a:spcAft>
                      </a:pPr>
                      <a:r>
                        <a:rPr lang="el-GR" sz="1200" b="1" kern="1200" dirty="0">
                          <a:solidFill>
                            <a:schemeClr val="dk1"/>
                          </a:solidFill>
                          <a:effectLst/>
                          <a:latin typeface="+mn-lt"/>
                          <a:ea typeface="+mn-ea"/>
                          <a:cs typeface="+mn-cs"/>
                        </a:rPr>
                        <a:t>41.949.200 € </a:t>
                      </a:r>
                      <a:r>
                        <a:rPr lang="el-GR" sz="1200" b="1" dirty="0">
                          <a:effectLst/>
                        </a:rPr>
                        <a:t>≈ 42 εκ. €</a:t>
                      </a:r>
                      <a:endParaRPr lang="el-GR" sz="1200" b="1" kern="1200" dirty="0">
                        <a:solidFill>
                          <a:schemeClr val="dk1"/>
                        </a:solidFill>
                        <a:effectLst/>
                        <a:latin typeface="+mn-lt"/>
                        <a:ea typeface="+mn-ea"/>
                        <a:cs typeface="+mn-cs"/>
                      </a:endParaRPr>
                    </a:p>
                  </a:txBody>
                  <a:tcPr marL="21361" marR="21361" marT="0" marB="0" anchor="ctr">
                    <a:solidFill>
                      <a:schemeClr val="accent5">
                        <a:lumMod val="40000"/>
                        <a:lumOff val="60000"/>
                      </a:schemeClr>
                    </a:solidFill>
                  </a:tcPr>
                </a:tc>
                <a:extLst>
                  <a:ext uri="{0D108BD9-81ED-4DB2-BD59-A6C34878D82A}">
                    <a16:rowId xmlns="" xmlns:a16="http://schemas.microsoft.com/office/drawing/2014/main" val="10004"/>
                  </a:ext>
                </a:extLst>
              </a:tr>
            </a:tbl>
          </a:graphicData>
        </a:graphic>
      </p:graphicFrame>
      <p:sp>
        <p:nvSpPr>
          <p:cNvPr id="24" name="TextBox 23">
            <a:extLst>
              <a:ext uri="{FF2B5EF4-FFF2-40B4-BE49-F238E27FC236}">
                <a16:creationId xmlns="" xmlns:a16="http://schemas.microsoft.com/office/drawing/2014/main" id="{10720BA3-125D-4F25-A03C-081C2AAFD20A}"/>
              </a:ext>
            </a:extLst>
          </p:cNvPr>
          <p:cNvSpPr txBox="1"/>
          <p:nvPr/>
        </p:nvSpPr>
        <p:spPr>
          <a:xfrm>
            <a:off x="-32385" y="-3"/>
            <a:ext cx="598625" cy="6858001"/>
          </a:xfrm>
          <a:prstGeom prst="rect">
            <a:avLst/>
          </a:prstGeom>
          <a:noFill/>
          <a:ln w="19050">
            <a:solidFill>
              <a:schemeClr val="tx1">
                <a:lumMod val="50000"/>
                <a:lumOff val="50000"/>
              </a:schemeClr>
            </a:solidFill>
          </a:ln>
        </p:spPr>
        <p:txBody>
          <a:bodyPr vert="vert270" wrap="square" rtlCol="0">
            <a:spAutoFit/>
          </a:bodyPr>
          <a:lstStyle/>
          <a:p>
            <a:pPr>
              <a:lnSpc>
                <a:spcPct val="150000"/>
              </a:lnSpc>
            </a:pPr>
            <a:r>
              <a:rPr lang="el-GR" sz="2000" b="1" dirty="0"/>
              <a:t>    </a:t>
            </a:r>
            <a:r>
              <a:rPr lang="el-GR" sz="2000" dirty="0"/>
              <a:t>Σχέδιο Δράσης Περιφέρειας Δυτικής Ελλάδας</a:t>
            </a:r>
          </a:p>
        </p:txBody>
      </p:sp>
      <p:sp>
        <p:nvSpPr>
          <p:cNvPr id="11" name="Τίτλος 1">
            <a:extLst>
              <a:ext uri="{FF2B5EF4-FFF2-40B4-BE49-F238E27FC236}">
                <a16:creationId xmlns="" xmlns:a16="http://schemas.microsoft.com/office/drawing/2014/main" id="{11CE1309-2DFC-4ABB-83C0-3A385FCFF8D0}"/>
              </a:ext>
            </a:extLst>
          </p:cNvPr>
          <p:cNvSpPr txBox="1">
            <a:spLocks/>
          </p:cNvSpPr>
          <p:nvPr/>
        </p:nvSpPr>
        <p:spPr>
          <a:xfrm>
            <a:off x="6" y="-2"/>
            <a:ext cx="10028232" cy="757741"/>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73150" fontAlgn="base">
              <a:spcAft>
                <a:spcPct val="0"/>
              </a:spcAft>
            </a:pPr>
            <a:r>
              <a:rPr lang="el-GR" sz="2800" b="1" dirty="0">
                <a:solidFill>
                  <a:prstClr val="black"/>
                </a:solidFill>
              </a:rPr>
              <a:t>ΤΟ ΠΕΡΙΦΕΡΕΙΑΚΟ ΣΧΕΔΙΟ ΣΕ ΠΛΗΡΗ ΑΝΑΠΤΥΞΗ</a:t>
            </a:r>
          </a:p>
        </p:txBody>
      </p:sp>
    </p:spTree>
    <p:extLst>
      <p:ext uri="{BB962C8B-B14F-4D97-AF65-F5344CB8AC3E}">
        <p14:creationId xmlns:p14="http://schemas.microsoft.com/office/powerpoint/2010/main" val="2384602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016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 xmlns:a16="http://schemas.microsoft.com/office/drawing/2014/main" id="{10720BA3-125D-4F25-A03C-081C2AAFD20A}"/>
              </a:ext>
            </a:extLst>
          </p:cNvPr>
          <p:cNvSpPr txBox="1"/>
          <p:nvPr/>
        </p:nvSpPr>
        <p:spPr>
          <a:xfrm>
            <a:off x="-32385" y="-3"/>
            <a:ext cx="598625" cy="6858001"/>
          </a:xfrm>
          <a:prstGeom prst="rect">
            <a:avLst/>
          </a:prstGeom>
          <a:noFill/>
          <a:ln w="19050">
            <a:solidFill>
              <a:schemeClr val="tx1">
                <a:lumMod val="50000"/>
                <a:lumOff val="50000"/>
              </a:schemeClr>
            </a:solidFill>
          </a:ln>
        </p:spPr>
        <p:txBody>
          <a:bodyPr vert="vert270" wrap="square" rtlCol="0">
            <a:spAutoFit/>
          </a:bodyPr>
          <a:lstStyle/>
          <a:p>
            <a:pPr>
              <a:lnSpc>
                <a:spcPct val="150000"/>
              </a:lnSpc>
            </a:pPr>
            <a:r>
              <a:rPr lang="el-GR" sz="2000" b="1" dirty="0"/>
              <a:t>     </a:t>
            </a:r>
            <a:r>
              <a:rPr lang="el-GR" sz="2000" dirty="0"/>
              <a:t>Περιφερειακό Σχέδιο Δράσης Δυτικής Ελλάδας</a:t>
            </a:r>
          </a:p>
        </p:txBody>
      </p:sp>
      <p:sp>
        <p:nvSpPr>
          <p:cNvPr id="9" name="TextBox 8">
            <a:extLst>
              <a:ext uri="{FF2B5EF4-FFF2-40B4-BE49-F238E27FC236}">
                <a16:creationId xmlns="" xmlns:a16="http://schemas.microsoft.com/office/drawing/2014/main" id="{D608E99E-B831-4C7F-ACE3-B52149D0FC10}"/>
              </a:ext>
            </a:extLst>
          </p:cNvPr>
          <p:cNvSpPr txBox="1"/>
          <p:nvPr/>
        </p:nvSpPr>
        <p:spPr>
          <a:xfrm>
            <a:off x="896118" y="1238498"/>
            <a:ext cx="9627102" cy="769441"/>
          </a:xfrm>
          <a:prstGeom prst="rect">
            <a:avLst/>
          </a:prstGeom>
          <a:noFill/>
        </p:spPr>
        <p:txBody>
          <a:bodyPr wrap="square" rtlCol="0">
            <a:spAutoFit/>
          </a:bodyPr>
          <a:lstStyle/>
          <a:p>
            <a:r>
              <a:rPr lang="el-GR" sz="2000" dirty="0"/>
              <a:t>ΣΥΓΚΕΝΤΡΩΤΙΚΟΣ  ΠΙΝΑΚΑΣ ΘΕΣΕΩΝ ΑΠΑΣΧΟΛΗΣΗΣ ΓΙΑ ΤΟ </a:t>
            </a:r>
            <a:r>
              <a:rPr lang="el-GR" sz="2400" b="1" dirty="0"/>
              <a:t>ΡΕΑΛΙΣΤΙΚΟ ΣΕΝΑΡΙΟ </a:t>
            </a:r>
            <a:r>
              <a:rPr lang="el-GR" sz="2000" dirty="0"/>
              <a:t>ΠΣΔ</a:t>
            </a:r>
          </a:p>
          <a:p>
            <a:r>
              <a:rPr lang="el-GR" sz="2000" b="1" dirty="0"/>
              <a:t>ΑΝΑ ΕΠΙΧΕΙΡΗΜΑΤΙΚΟ ΠΑΡΚΟ </a:t>
            </a:r>
            <a:r>
              <a:rPr lang="el-GR" sz="2000" dirty="0"/>
              <a:t>ΚΑΙ </a:t>
            </a:r>
            <a:r>
              <a:rPr lang="el-GR" sz="2000" b="1" dirty="0"/>
              <a:t>ΑΝΑ ΠΕΡΙΦΕΡΕΙΑΚΗ ΕΝΟΤΗΤΑ</a:t>
            </a:r>
          </a:p>
        </p:txBody>
      </p:sp>
      <p:sp>
        <p:nvSpPr>
          <p:cNvPr id="7" name="Τίτλος 1">
            <a:extLst>
              <a:ext uri="{FF2B5EF4-FFF2-40B4-BE49-F238E27FC236}">
                <a16:creationId xmlns="" xmlns:a16="http://schemas.microsoft.com/office/drawing/2014/main" id="{11CE1309-2DFC-4ABB-83C0-3A385FCFF8D0}"/>
              </a:ext>
            </a:extLst>
          </p:cNvPr>
          <p:cNvSpPr txBox="1">
            <a:spLocks/>
          </p:cNvSpPr>
          <p:nvPr/>
        </p:nvSpPr>
        <p:spPr>
          <a:xfrm>
            <a:off x="6" y="-2"/>
            <a:ext cx="10028232" cy="757741"/>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08038"/>
            <a:r>
              <a:rPr lang="el-GR" sz="2800" b="1" dirty="0"/>
              <a:t>ΕΠΙΠΤΩΣΕΙΣ ΣΤΗΝ ΑΠΑΣΧΟΛΗΣΗ</a:t>
            </a:r>
          </a:p>
        </p:txBody>
      </p:sp>
      <p:graphicFrame>
        <p:nvGraphicFramePr>
          <p:cNvPr id="2" name="Αντικείμενο 1"/>
          <p:cNvGraphicFramePr>
            <a:graphicFrameLocks noChangeAspect="1"/>
          </p:cNvGraphicFramePr>
          <p:nvPr>
            <p:extLst>
              <p:ext uri="{D42A27DB-BD31-4B8C-83A1-F6EECF244321}">
                <p14:modId xmlns:p14="http://schemas.microsoft.com/office/powerpoint/2010/main" val="151056215"/>
              </p:ext>
            </p:extLst>
          </p:nvPr>
        </p:nvGraphicFramePr>
        <p:xfrm>
          <a:off x="920751" y="2217421"/>
          <a:ext cx="11271250" cy="3345180"/>
        </p:xfrm>
        <a:graphic>
          <a:graphicData uri="http://schemas.openxmlformats.org/presentationml/2006/ole">
            <mc:AlternateContent xmlns:mc="http://schemas.openxmlformats.org/markup-compatibility/2006">
              <mc:Choice xmlns:v="urn:schemas-microsoft-com:vml" Requires="v">
                <p:oleObj spid="_x0000_s1083" name="Φύλλο εργασίας" r:id="rId6" imgW="12809074" imgH="3101449" progId="Excel.Sheet.8">
                  <p:embed/>
                </p:oleObj>
              </mc:Choice>
              <mc:Fallback>
                <p:oleObj name="Φύλλο εργασίας" r:id="rId6" imgW="12809074" imgH="3101449" progId="Excel.Sheet.8">
                  <p:embed/>
                  <p:pic>
                    <p:nvPicPr>
                      <p:cNvPr id="0" name="Αντικείμενο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751" y="2217421"/>
                        <a:ext cx="11271250" cy="334518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786397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2412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Τίτλος 1">
            <a:extLst>
              <a:ext uri="{FF2B5EF4-FFF2-40B4-BE49-F238E27FC236}">
                <a16:creationId xmlns="" xmlns:a16="http://schemas.microsoft.com/office/drawing/2014/main" id="{11CE1309-2DFC-4ABB-83C0-3A385FCFF8D0}"/>
              </a:ext>
            </a:extLst>
          </p:cNvPr>
          <p:cNvSpPr txBox="1">
            <a:spLocks/>
          </p:cNvSpPr>
          <p:nvPr/>
        </p:nvSpPr>
        <p:spPr>
          <a:xfrm>
            <a:off x="0" y="-3"/>
            <a:ext cx="10028238" cy="930277"/>
          </a:xfrm>
          <a:prstGeom prst="rect">
            <a:avLst/>
          </a:prstGeom>
          <a:solidFill>
            <a:srgbClr val="5B9BD5">
              <a:lumMod val="40000"/>
              <a:lumOff val="6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08038" fontAlgn="base">
              <a:spcAft>
                <a:spcPct val="0"/>
              </a:spcAft>
            </a:pPr>
            <a:r>
              <a:rPr lang="el-GR" sz="2800" b="1" dirty="0">
                <a:solidFill>
                  <a:prstClr val="black"/>
                </a:solidFill>
              </a:rPr>
              <a:t>ΧΡΟΝΟΔΙΑΓΡΑΜΜΑ  -  ΚΑΤΑΝΟΜΗ ΔΑΠΑΝΩΝ  </a:t>
            </a:r>
          </a:p>
          <a:p>
            <a:pPr marL="808038" fontAlgn="base">
              <a:spcAft>
                <a:spcPct val="0"/>
              </a:spcAft>
            </a:pPr>
            <a:r>
              <a:rPr lang="el-GR" sz="2800" b="1" u="sng" dirty="0">
                <a:solidFill>
                  <a:prstClr val="black"/>
                </a:solidFill>
              </a:rPr>
              <a:t>ΡΕΑΛΙΣΤΙΚΟΥ  ΠΡΟΓΡΑΜΜΑΤΟΣ</a:t>
            </a:r>
            <a:endParaRPr lang="el-GR" sz="2800" b="1" dirty="0">
              <a:solidFill>
                <a:prstClr val="black"/>
              </a:solidFill>
            </a:endParaRPr>
          </a:p>
        </p:txBody>
      </p:sp>
      <p:pic>
        <p:nvPicPr>
          <p:cNvPr id="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664" t="3786" r="2269" b="4423"/>
          <a:stretch/>
        </p:blipFill>
        <p:spPr bwMode="auto">
          <a:xfrm>
            <a:off x="566240" y="1162445"/>
            <a:ext cx="11557180" cy="56955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160" y="4292819"/>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 xmlns:a16="http://schemas.microsoft.com/office/drawing/2014/main" id="{10720BA3-125D-4F25-A03C-081C2AAFD20A}"/>
              </a:ext>
            </a:extLst>
          </p:cNvPr>
          <p:cNvSpPr txBox="1"/>
          <p:nvPr/>
        </p:nvSpPr>
        <p:spPr>
          <a:xfrm>
            <a:off x="-32385" y="-3"/>
            <a:ext cx="598625" cy="6858001"/>
          </a:xfrm>
          <a:prstGeom prst="rect">
            <a:avLst/>
          </a:prstGeom>
          <a:noFill/>
          <a:ln w="19050">
            <a:solidFill>
              <a:schemeClr val="tx1">
                <a:lumMod val="50000"/>
                <a:lumOff val="50000"/>
              </a:schemeClr>
            </a:solidFill>
          </a:ln>
        </p:spPr>
        <p:txBody>
          <a:bodyPr vert="vert270" wrap="square" rtlCol="0">
            <a:spAutoFit/>
          </a:bodyPr>
          <a:lstStyle/>
          <a:p>
            <a:pPr>
              <a:lnSpc>
                <a:spcPct val="150000"/>
              </a:lnSpc>
            </a:pPr>
            <a:r>
              <a:rPr lang="el-GR" sz="2000" b="1" dirty="0"/>
              <a:t>    </a:t>
            </a:r>
            <a:r>
              <a:rPr lang="el-GR" sz="2000" dirty="0"/>
              <a:t>Σχέδιο Δράσης Περιφέρειας Δυτικής Ελλάδας</a:t>
            </a:r>
          </a:p>
        </p:txBody>
      </p:sp>
    </p:spTree>
    <p:extLst>
      <p:ext uri="{BB962C8B-B14F-4D97-AF65-F5344CB8AC3E}">
        <p14:creationId xmlns:p14="http://schemas.microsoft.com/office/powerpoint/2010/main" val="3673351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
        <p:nvSpPr>
          <p:cNvPr id="5" name="Υπότιτλος 2"/>
          <p:cNvSpPr txBox="1">
            <a:spLocks/>
          </p:cNvSpPr>
          <p:nvPr/>
        </p:nvSpPr>
        <p:spPr bwMode="auto">
          <a:xfrm>
            <a:off x="920756" y="1027336"/>
            <a:ext cx="9107489" cy="78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sz="2400" b="1" dirty="0">
                <a:latin typeface="+mj-lt"/>
              </a:rPr>
              <a:t>Η </a:t>
            </a:r>
            <a:r>
              <a:rPr lang="el-GR" sz="2400" b="1" u="sng" dirty="0">
                <a:latin typeface="+mj-lt"/>
              </a:rPr>
              <a:t>χειρότερη αλλά όχι σπάνια </a:t>
            </a:r>
            <a:r>
              <a:rPr lang="el-GR" sz="2400" b="1" dirty="0">
                <a:latin typeface="+mj-lt"/>
              </a:rPr>
              <a:t>κατάσταση της χωροταξικής και κτηριακής μας υποδομής</a:t>
            </a:r>
            <a:endParaRPr lang="el-GR" sz="2200" dirty="0">
              <a:latin typeface="+mj-lt"/>
            </a:endParaRPr>
          </a:p>
        </p:txBody>
      </p:sp>
      <p:sp>
        <p:nvSpPr>
          <p:cNvPr id="7" name="Θέση περιεχομένου 2"/>
          <p:cNvSpPr>
            <a:spLocks noGrp="1"/>
          </p:cNvSpPr>
          <p:nvPr>
            <p:ph idx="1"/>
          </p:nvPr>
        </p:nvSpPr>
        <p:spPr>
          <a:xfrm>
            <a:off x="929755" y="6465103"/>
            <a:ext cx="8229600" cy="392907"/>
          </a:xfrm>
        </p:spPr>
        <p:txBody>
          <a:bodyPr/>
          <a:lstStyle/>
          <a:p>
            <a:r>
              <a:rPr lang="el-GR" sz="1800" dirty="0"/>
              <a:t>Πηγή: </a:t>
            </a:r>
            <a:r>
              <a:rPr lang="en-US" sz="1800" dirty="0">
                <a:hlinkClick r:id="rId2"/>
              </a:rPr>
              <a:t>Andreas Polakis' Photography</a:t>
            </a:r>
            <a:r>
              <a:rPr lang="el-GR" sz="1800" dirty="0"/>
              <a:t>, Ερασιτέχνης φωτογράφος</a:t>
            </a:r>
          </a:p>
        </p:txBody>
      </p:sp>
      <p:pic>
        <p:nvPicPr>
          <p:cNvPr id="8" name="Εικόνα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161" y="1815108"/>
            <a:ext cx="2890513" cy="2167886"/>
          </a:xfrm>
          <a:prstGeom prst="rect">
            <a:avLst/>
          </a:prstGeom>
        </p:spPr>
      </p:pic>
      <p:pic>
        <p:nvPicPr>
          <p:cNvPr id="9" name="Εικόνα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671" y="1815118"/>
            <a:ext cx="3252157" cy="2169799"/>
          </a:xfrm>
          <a:prstGeom prst="rect">
            <a:avLst/>
          </a:prstGeom>
        </p:spPr>
      </p:pic>
      <p:pic>
        <p:nvPicPr>
          <p:cNvPr id="10" name="Εικόνα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282" y="4076212"/>
            <a:ext cx="3087956" cy="2315968"/>
          </a:xfrm>
          <a:prstGeom prst="rect">
            <a:avLst/>
          </a:prstGeom>
        </p:spPr>
      </p:pic>
      <p:pic>
        <p:nvPicPr>
          <p:cNvPr id="11" name="Εικόνα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1406" y="1815118"/>
            <a:ext cx="3074951" cy="2306213"/>
          </a:xfrm>
          <a:prstGeom prst="rect">
            <a:avLst/>
          </a:prstGeom>
        </p:spPr>
      </p:pic>
      <p:pic>
        <p:nvPicPr>
          <p:cNvPr id="12" name="Εικόνα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0336" y="3964859"/>
            <a:ext cx="3236443" cy="2427331"/>
          </a:xfrm>
          <a:prstGeom prst="rect">
            <a:avLst/>
          </a:prstGeom>
        </p:spPr>
      </p:pic>
      <p:pic>
        <p:nvPicPr>
          <p:cNvPr id="13" name="Εικόνα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8156" y="3964859"/>
            <a:ext cx="3211683" cy="2408761"/>
          </a:xfrm>
          <a:prstGeom prst="rect">
            <a:avLst/>
          </a:prstGeom>
        </p:spPr>
      </p:pic>
      <p:pic>
        <p:nvPicPr>
          <p:cNvPr id="14" name="Εικόνα 2" descr="Η νέα ταυτότητα (brand) της Περιφέρειας Δυτικής Ελλάδας"/>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5555" b="20557"/>
          <a:stretch/>
        </p:blipFill>
        <p:spPr bwMode="auto">
          <a:xfrm>
            <a:off x="10058725" y="14"/>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 - Τίτλος"/>
          <p:cNvSpPr txBox="1">
            <a:spLocks/>
          </p:cNvSpPr>
          <p:nvPr/>
        </p:nvSpPr>
        <p:spPr>
          <a:xfrm>
            <a:off x="7" y="-5716"/>
            <a:ext cx="10028238" cy="973457"/>
          </a:xfrm>
          <a:prstGeom prst="rect">
            <a:avLst/>
          </a:prstGeom>
          <a:solidFill>
            <a:schemeClr val="accent5">
              <a:lumMod val="40000"/>
              <a:lumOff val="60000"/>
            </a:schemeClr>
          </a:solidFill>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l-GR" sz="3200" b="1" dirty="0"/>
              <a:t>ΧΩΡΟΤΑΞΙΑ – ΠΟΛΕΟΔΟΜΗΣΗ – ΠΕΡΙΒΑΛΛΟΝ </a:t>
            </a:r>
          </a:p>
          <a:p>
            <a:pPr eaLnBrk="1" hangingPunct="1">
              <a:defRPr/>
            </a:pPr>
            <a:r>
              <a:rPr lang="el-GR" sz="3200" b="1" dirty="0">
                <a:solidFill>
                  <a:srgbClr val="FF0000"/>
                </a:solidFill>
              </a:rPr>
              <a:t>Το Σήμερα</a:t>
            </a:r>
          </a:p>
        </p:txBody>
      </p:sp>
    </p:spTree>
    <p:extLst>
      <p:ext uri="{BB962C8B-B14F-4D97-AF65-F5344CB8AC3E}">
        <p14:creationId xmlns:p14="http://schemas.microsoft.com/office/powerpoint/2010/main" val="3772244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2412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Διάγραμμα 3"/>
          <p:cNvGraphicFramePr/>
          <p:nvPr>
            <p:extLst>
              <p:ext uri="{D42A27DB-BD31-4B8C-83A1-F6EECF244321}">
                <p14:modId xmlns:p14="http://schemas.microsoft.com/office/powerpoint/2010/main" val="2377010818"/>
              </p:ext>
            </p:extLst>
          </p:nvPr>
        </p:nvGraphicFramePr>
        <p:xfrm>
          <a:off x="752482" y="1249679"/>
          <a:ext cx="9603105" cy="5395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 xmlns:a16="http://schemas.microsoft.com/office/drawing/2014/main" id="{10720BA3-125D-4F25-A03C-081C2AAFD20A}"/>
              </a:ext>
            </a:extLst>
          </p:cNvPr>
          <p:cNvSpPr txBox="1"/>
          <p:nvPr/>
        </p:nvSpPr>
        <p:spPr>
          <a:xfrm>
            <a:off x="-32385" y="-3"/>
            <a:ext cx="598625" cy="6858001"/>
          </a:xfrm>
          <a:prstGeom prst="rect">
            <a:avLst/>
          </a:prstGeom>
          <a:noFill/>
          <a:ln w="19050">
            <a:solidFill>
              <a:schemeClr val="tx1">
                <a:lumMod val="50000"/>
                <a:lumOff val="50000"/>
              </a:schemeClr>
            </a:solidFill>
          </a:ln>
        </p:spPr>
        <p:txBody>
          <a:bodyPr vert="vert270" wrap="square" rtlCol="0">
            <a:spAutoFit/>
          </a:bodyPr>
          <a:lstStyle/>
          <a:p>
            <a:pPr>
              <a:lnSpc>
                <a:spcPct val="150000"/>
              </a:lnSpc>
            </a:pPr>
            <a:r>
              <a:rPr lang="el-GR" sz="2000" b="1" dirty="0"/>
              <a:t>     </a:t>
            </a:r>
            <a:r>
              <a:rPr lang="el-GR" sz="2000" dirty="0"/>
              <a:t>Περιφερειακό Σχέδιο Δράσης Δυτικής Ελλάδας</a:t>
            </a:r>
          </a:p>
        </p:txBody>
      </p:sp>
      <p:sp>
        <p:nvSpPr>
          <p:cNvPr id="11" name="Τίτλος 1">
            <a:extLst>
              <a:ext uri="{FF2B5EF4-FFF2-40B4-BE49-F238E27FC236}">
                <a16:creationId xmlns="" xmlns:a16="http://schemas.microsoft.com/office/drawing/2014/main" id="{11CE1309-2DFC-4ABB-83C0-3A385FCFF8D0}"/>
              </a:ext>
            </a:extLst>
          </p:cNvPr>
          <p:cNvSpPr txBox="1">
            <a:spLocks/>
          </p:cNvSpPr>
          <p:nvPr/>
        </p:nvSpPr>
        <p:spPr>
          <a:xfrm>
            <a:off x="0" y="-1"/>
            <a:ext cx="10028238" cy="944882"/>
          </a:xfrm>
          <a:prstGeom prst="rect">
            <a:avLst/>
          </a:prstGeom>
          <a:solidFill>
            <a:srgbClr val="5B9BD5">
              <a:lumMod val="40000"/>
              <a:lumOff val="6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11213" defTabSz="898525" fontAlgn="base">
              <a:lnSpc>
                <a:spcPct val="150000"/>
              </a:lnSpc>
              <a:spcAft>
                <a:spcPct val="0"/>
              </a:spcAft>
            </a:pPr>
            <a:r>
              <a:rPr lang="el-GR" sz="2400" b="1" dirty="0"/>
              <a:t>ΣΤΟΙΧΕΙΑ ΕΝΔΙΑΦΕΡΟΝΤΟΣ ΕΠΕΝΔΥΤΙΚΗΣ ΑΓΟΡΑΣ ΚΑΙ ΤΟΠΙΚΩΝ ΦΟΡΕΩΝ (Μελέτες Σκοπιμότητας) </a:t>
            </a:r>
            <a:endParaRPr lang="el-GR" sz="2400" b="1" dirty="0">
              <a:solidFill>
                <a:prstClr val="black"/>
              </a:solidFill>
            </a:endParaRPr>
          </a:p>
        </p:txBody>
      </p:sp>
    </p:spTree>
    <p:extLst>
      <p:ext uri="{BB962C8B-B14F-4D97-AF65-F5344CB8AC3E}">
        <p14:creationId xmlns:p14="http://schemas.microsoft.com/office/powerpoint/2010/main" val="2481881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 xmlns:a16="http://schemas.microsoft.com/office/drawing/2014/main" id="{09EDEA94-ECAA-4002-8A49-5AC74AAD0410}"/>
              </a:ext>
            </a:extLst>
          </p:cNvPr>
          <p:cNvSpPr txBox="1">
            <a:spLocks noRot="1" noChangeArrowheads="1"/>
          </p:cNvSpPr>
          <p:nvPr/>
        </p:nvSpPr>
        <p:spPr>
          <a:xfrm>
            <a:off x="1017772" y="925826"/>
            <a:ext cx="10930393" cy="50063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l-GR" sz="2000" dirty="0">
                <a:solidFill>
                  <a:schemeClr val="accent1">
                    <a:lumMod val="75000"/>
                  </a:schemeClr>
                </a:solidFill>
              </a:rPr>
              <a:t>Για λόγους άμεσης κάλυψης υφισταμένων αναγκών προκρίνεται:</a:t>
            </a:r>
          </a:p>
          <a:p>
            <a:pPr marL="0" lvl="0" indent="0">
              <a:buNone/>
            </a:pPr>
            <a:endParaRPr lang="el-GR" sz="1000" dirty="0">
              <a:solidFill>
                <a:schemeClr val="accent1">
                  <a:lumMod val="75000"/>
                </a:schemeClr>
              </a:solidFill>
            </a:endParaRPr>
          </a:p>
          <a:p>
            <a:pPr lvl="0">
              <a:buFont typeface="Wingdings" panose="05000000000000000000" pitchFamily="2" charset="2"/>
              <a:buChar char="Ø"/>
            </a:pPr>
            <a:r>
              <a:rPr lang="el-GR" sz="2000" u="sng" dirty="0"/>
              <a:t>Γ’ ΣΕΝΑΡΙΟ: </a:t>
            </a:r>
            <a:r>
              <a:rPr lang="el-GR" sz="2000" b="1" u="sng" dirty="0"/>
              <a:t>ΠΡΟΓΡΑΜΜΑ ΠΡΟΤΕΡΑΙΟΤΗΤΑΣ ΑΝΑΠΤΥΞΗΣ 6 ΕΠ</a:t>
            </a:r>
          </a:p>
          <a:p>
            <a:pPr marL="1074738" lvl="0" indent="0">
              <a:buNone/>
            </a:pPr>
            <a:r>
              <a:rPr lang="el-GR" sz="2000" u="sng" dirty="0"/>
              <a:t>Περιλαμβάνει μόνο </a:t>
            </a:r>
            <a:r>
              <a:rPr lang="el-GR" sz="2000" b="1" u="sng" dirty="0"/>
              <a:t>6 περιοχές προτεραιότητας </a:t>
            </a:r>
          </a:p>
          <a:p>
            <a:pPr marL="1074738" lvl="0" indent="0">
              <a:buNone/>
            </a:pPr>
            <a:r>
              <a:rPr lang="el-GR" sz="2000" b="1" dirty="0"/>
              <a:t>(δυο ΕΠ/ΕΠΕ ανά ΠΕ) </a:t>
            </a:r>
          </a:p>
          <a:p>
            <a:pPr marL="1074738" indent="0">
              <a:buNone/>
            </a:pPr>
            <a:r>
              <a:rPr lang="el-GR" sz="2000" u="sng" dirty="0"/>
              <a:t>Έχει χρονοδιάγραμμα αναφοράς </a:t>
            </a:r>
            <a:r>
              <a:rPr lang="el-GR" sz="2000" b="1" u="sng" dirty="0"/>
              <a:t>12 ετών (2023-2034)</a:t>
            </a:r>
          </a:p>
          <a:p>
            <a:pPr marL="0" lvl="0" indent="0">
              <a:buNone/>
            </a:pPr>
            <a:endParaRPr lang="el-GR" sz="2000" dirty="0"/>
          </a:p>
          <a:p>
            <a:pPr marL="0" lvl="0" indent="0">
              <a:buNone/>
            </a:pPr>
            <a:endParaRPr lang="el-GR" sz="2400" b="1" dirty="0">
              <a:solidFill>
                <a:schemeClr val="accent2"/>
              </a:solidFill>
            </a:endParaRPr>
          </a:p>
        </p:txBody>
      </p:sp>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80327" y="2624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Στρογγυλεμένο ορθογώνιο 26">
            <a:extLst>
              <a:ext uri="{FF2B5EF4-FFF2-40B4-BE49-F238E27FC236}">
                <a16:creationId xmlns="" xmlns:a16="http://schemas.microsoft.com/office/drawing/2014/main" id="{2F0B1BAB-F283-4171-8455-183077B0483E}"/>
              </a:ext>
            </a:extLst>
          </p:cNvPr>
          <p:cNvSpPr/>
          <p:nvPr/>
        </p:nvSpPr>
        <p:spPr>
          <a:xfrm>
            <a:off x="8290567" y="1447172"/>
            <a:ext cx="3657600" cy="3676154"/>
          </a:xfrm>
          <a:prstGeom prst="roundRect">
            <a:avLst>
              <a:gd name="adj" fmla="val 26709"/>
            </a:avLst>
          </a:prstGeom>
          <a:solidFill>
            <a:schemeClr val="bg1">
              <a:lumMod val="8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l-GR" b="1" dirty="0">
                <a:solidFill>
                  <a:srgbClr val="C00000"/>
                </a:solidFill>
              </a:rPr>
              <a:t>ΔΕΣΠΟΖΟΥΣΑ ΑΝΑΓΚΗ</a:t>
            </a:r>
          </a:p>
          <a:p>
            <a:r>
              <a:rPr lang="el-GR" dirty="0">
                <a:solidFill>
                  <a:srgbClr val="C00000"/>
                </a:solidFill>
              </a:rPr>
              <a:t>Η ανάδειξη </a:t>
            </a:r>
            <a:r>
              <a:rPr lang="el-GR" b="1" dirty="0">
                <a:solidFill>
                  <a:srgbClr val="C00000"/>
                </a:solidFill>
              </a:rPr>
              <a:t>δύο τουλάχιστον </a:t>
            </a:r>
            <a:r>
              <a:rPr lang="el-GR" dirty="0">
                <a:solidFill>
                  <a:srgbClr val="C00000"/>
                </a:solidFill>
              </a:rPr>
              <a:t>περιοχών ανά ΠΕ για:</a:t>
            </a:r>
          </a:p>
          <a:p>
            <a:endParaRPr lang="el-GR" dirty="0">
              <a:solidFill>
                <a:srgbClr val="C00000"/>
              </a:solidFill>
            </a:endParaRPr>
          </a:p>
          <a:p>
            <a:r>
              <a:rPr lang="el-GR" dirty="0">
                <a:solidFill>
                  <a:srgbClr val="C00000"/>
                </a:solidFill>
              </a:rPr>
              <a:t>(α) την ανάπτυξη ενός ΕΠ σε αδόμητες εκτάσεις </a:t>
            </a:r>
          </a:p>
          <a:p>
            <a:endParaRPr lang="el-GR" dirty="0">
              <a:solidFill>
                <a:srgbClr val="C00000"/>
              </a:solidFill>
            </a:endParaRPr>
          </a:p>
          <a:p>
            <a:r>
              <a:rPr lang="el-GR" dirty="0">
                <a:solidFill>
                  <a:srgbClr val="C00000"/>
                </a:solidFill>
              </a:rPr>
              <a:t>(β) την ανάπτυξη ενός ΕΠ σε περιοχή άτυπης βιομηχανικής συγκέντρωσης. </a:t>
            </a:r>
          </a:p>
        </p:txBody>
      </p:sp>
      <p:graphicFrame>
        <p:nvGraphicFramePr>
          <p:cNvPr id="13" name="Πίνακας 12"/>
          <p:cNvGraphicFramePr>
            <a:graphicFrameLocks noGrp="1"/>
          </p:cNvGraphicFramePr>
          <p:nvPr>
            <p:extLst>
              <p:ext uri="{D42A27DB-BD31-4B8C-83A1-F6EECF244321}">
                <p14:modId xmlns:p14="http://schemas.microsoft.com/office/powerpoint/2010/main" val="809669505"/>
              </p:ext>
            </p:extLst>
          </p:nvPr>
        </p:nvGraphicFramePr>
        <p:xfrm>
          <a:off x="920750" y="3571936"/>
          <a:ext cx="6866891" cy="2543289"/>
        </p:xfrm>
        <a:graphic>
          <a:graphicData uri="http://schemas.openxmlformats.org/drawingml/2006/table">
            <a:tbl>
              <a:tblPr>
                <a:tableStyleId>{5C22544A-7EE6-4342-B048-85BDC9FD1C3A}</a:tableStyleId>
              </a:tblPr>
              <a:tblGrid>
                <a:gridCol w="1570990">
                  <a:extLst>
                    <a:ext uri="{9D8B030D-6E8A-4147-A177-3AD203B41FA5}">
                      <a16:colId xmlns="" xmlns:a16="http://schemas.microsoft.com/office/drawing/2014/main" val="20000"/>
                    </a:ext>
                  </a:extLst>
                </a:gridCol>
                <a:gridCol w="1059180">
                  <a:extLst>
                    <a:ext uri="{9D8B030D-6E8A-4147-A177-3AD203B41FA5}">
                      <a16:colId xmlns="" xmlns:a16="http://schemas.microsoft.com/office/drawing/2014/main" val="20002"/>
                    </a:ext>
                  </a:extLst>
                </a:gridCol>
                <a:gridCol w="1992318">
                  <a:extLst>
                    <a:ext uri="{9D8B030D-6E8A-4147-A177-3AD203B41FA5}">
                      <a16:colId xmlns="" xmlns:a16="http://schemas.microsoft.com/office/drawing/2014/main" val="20003"/>
                    </a:ext>
                  </a:extLst>
                </a:gridCol>
                <a:gridCol w="2244403">
                  <a:extLst>
                    <a:ext uri="{9D8B030D-6E8A-4147-A177-3AD203B41FA5}">
                      <a16:colId xmlns="" xmlns:a16="http://schemas.microsoft.com/office/drawing/2014/main" val="20004"/>
                    </a:ext>
                  </a:extLst>
                </a:gridCol>
              </a:tblGrid>
              <a:tr h="855621">
                <a:tc>
                  <a:txBody>
                    <a:bodyPr/>
                    <a:lstStyle/>
                    <a:p>
                      <a:pPr marL="92075" indent="0" algn="l">
                        <a:lnSpc>
                          <a:spcPts val="1600"/>
                        </a:lnSpc>
                        <a:spcBef>
                          <a:spcPts val="600"/>
                        </a:spcBef>
                        <a:spcAft>
                          <a:spcPts val="600"/>
                        </a:spcAft>
                      </a:pPr>
                      <a:r>
                        <a:rPr lang="el-GR" sz="1600" b="1" dirty="0">
                          <a:effectLst/>
                        </a:rPr>
                        <a:t>Θέση/ ΠΕ</a:t>
                      </a:r>
                      <a:endParaRPr lang="el-GR" sz="1600" b="1" dirty="0">
                        <a:effectLst/>
                        <a:latin typeface="Calibri"/>
                        <a:ea typeface="Calibri"/>
                        <a:cs typeface="Times New Roman"/>
                      </a:endParaRPr>
                    </a:p>
                  </a:txBody>
                  <a:tcPr marL="35292" marR="35292" marT="0" marB="0" anchor="ctr">
                    <a:solidFill>
                      <a:schemeClr val="bg1">
                        <a:lumMod val="95000"/>
                      </a:schemeClr>
                    </a:solidFill>
                  </a:tcPr>
                </a:tc>
                <a:tc>
                  <a:txBody>
                    <a:bodyPr/>
                    <a:lstStyle/>
                    <a:p>
                      <a:pPr algn="ctr">
                        <a:lnSpc>
                          <a:spcPts val="1600"/>
                        </a:lnSpc>
                        <a:spcBef>
                          <a:spcPts val="600"/>
                        </a:spcBef>
                        <a:spcAft>
                          <a:spcPts val="600"/>
                        </a:spcAft>
                      </a:pPr>
                      <a:r>
                        <a:rPr lang="el-GR" sz="1600" b="1" dirty="0">
                          <a:effectLst/>
                        </a:rPr>
                        <a:t>Έκταση (στρ.)</a:t>
                      </a:r>
                      <a:endParaRPr lang="el-GR" sz="1600" b="1" dirty="0">
                        <a:effectLst/>
                        <a:latin typeface="Calibri"/>
                        <a:ea typeface="Calibri"/>
                        <a:cs typeface="Times New Roman"/>
                      </a:endParaRPr>
                    </a:p>
                  </a:txBody>
                  <a:tcPr marL="35292" marR="35292" marT="0" marB="0" anchor="ctr">
                    <a:solidFill>
                      <a:schemeClr val="bg1">
                        <a:lumMod val="95000"/>
                      </a:schemeClr>
                    </a:solidFill>
                  </a:tcPr>
                </a:tc>
                <a:tc>
                  <a:txBody>
                    <a:bodyPr/>
                    <a:lstStyle/>
                    <a:p>
                      <a:pPr algn="ctr">
                        <a:lnSpc>
                          <a:spcPts val="1600"/>
                        </a:lnSpc>
                        <a:spcBef>
                          <a:spcPts val="600"/>
                        </a:spcBef>
                        <a:spcAft>
                          <a:spcPts val="600"/>
                        </a:spcAft>
                      </a:pPr>
                      <a:r>
                        <a:rPr lang="el-GR" sz="1600" b="1" dirty="0">
                          <a:effectLst/>
                        </a:rPr>
                        <a:t>Δυναμικότητα </a:t>
                      </a:r>
                    </a:p>
                    <a:p>
                      <a:pPr algn="ctr">
                        <a:lnSpc>
                          <a:spcPts val="1600"/>
                        </a:lnSpc>
                        <a:spcBef>
                          <a:spcPts val="600"/>
                        </a:spcBef>
                        <a:spcAft>
                          <a:spcPts val="600"/>
                        </a:spcAft>
                      </a:pPr>
                      <a:r>
                        <a:rPr lang="el-GR" sz="1600" b="1" dirty="0">
                          <a:effectLst/>
                        </a:rPr>
                        <a:t>(μέγιστη θεωρητική)</a:t>
                      </a:r>
                      <a:endParaRPr lang="el-GR" sz="1600" b="1" dirty="0">
                        <a:effectLst/>
                        <a:latin typeface="Calibri"/>
                        <a:ea typeface="Calibri"/>
                        <a:cs typeface="Times New Roman"/>
                      </a:endParaRPr>
                    </a:p>
                  </a:txBody>
                  <a:tcPr marL="35292" marR="35292" marT="0" marB="0" anchor="ctr">
                    <a:solidFill>
                      <a:schemeClr val="bg1">
                        <a:lumMod val="95000"/>
                      </a:schemeClr>
                    </a:solidFill>
                  </a:tcPr>
                </a:tc>
                <a:tc>
                  <a:txBody>
                    <a:bodyPr/>
                    <a:lstStyle/>
                    <a:p>
                      <a:pPr algn="ctr">
                        <a:lnSpc>
                          <a:spcPts val="1600"/>
                        </a:lnSpc>
                        <a:spcBef>
                          <a:spcPts val="600"/>
                        </a:spcBef>
                        <a:spcAft>
                          <a:spcPts val="600"/>
                        </a:spcAft>
                      </a:pPr>
                      <a:r>
                        <a:rPr lang="el-GR" sz="1600" b="1" dirty="0">
                          <a:effectLst/>
                        </a:rPr>
                        <a:t>Συνολικός </a:t>
                      </a:r>
                      <a:r>
                        <a:rPr lang="el-GR" sz="1600" b="1" dirty="0" err="1">
                          <a:effectLst/>
                        </a:rPr>
                        <a:t>Προϋπ</a:t>
                      </a:r>
                      <a:r>
                        <a:rPr lang="el-GR" sz="1600" b="1" dirty="0">
                          <a:effectLst/>
                        </a:rPr>
                        <a:t>/</a:t>
                      </a:r>
                      <a:r>
                        <a:rPr lang="el-GR" sz="1600" b="1" dirty="0" err="1">
                          <a:effectLst/>
                        </a:rPr>
                        <a:t>σμός</a:t>
                      </a:r>
                      <a:r>
                        <a:rPr lang="el-GR" sz="1600" b="1" dirty="0">
                          <a:effectLst/>
                        </a:rPr>
                        <a:t>  </a:t>
                      </a:r>
                    </a:p>
                    <a:p>
                      <a:pPr algn="ctr">
                        <a:lnSpc>
                          <a:spcPts val="1600"/>
                        </a:lnSpc>
                        <a:spcBef>
                          <a:spcPts val="600"/>
                        </a:spcBef>
                        <a:spcAft>
                          <a:spcPts val="600"/>
                        </a:spcAft>
                      </a:pPr>
                      <a:r>
                        <a:rPr lang="el-GR" sz="1600" b="1" dirty="0">
                          <a:effectLst/>
                        </a:rPr>
                        <a:t>βάσει  Δεικτών (με ΦΠΑ)</a:t>
                      </a:r>
                      <a:endParaRPr lang="el-GR" sz="1600" b="1" dirty="0">
                        <a:effectLst/>
                        <a:latin typeface="Calibri"/>
                        <a:ea typeface="Calibri"/>
                        <a:cs typeface="Times New Roman"/>
                      </a:endParaRPr>
                    </a:p>
                  </a:txBody>
                  <a:tcPr marL="35292" marR="35292" marT="0" marB="0" anchor="ctr">
                    <a:solidFill>
                      <a:schemeClr val="bg1">
                        <a:lumMod val="95000"/>
                      </a:schemeClr>
                    </a:solidFill>
                  </a:tcPr>
                </a:tc>
                <a:extLst>
                  <a:ext uri="{0D108BD9-81ED-4DB2-BD59-A6C34878D82A}">
                    <a16:rowId xmlns="" xmlns:a16="http://schemas.microsoft.com/office/drawing/2014/main" val="10000"/>
                  </a:ext>
                </a:extLst>
              </a:tr>
              <a:tr h="384268">
                <a:tc>
                  <a:txBody>
                    <a:bodyPr/>
                    <a:lstStyle/>
                    <a:p>
                      <a:pPr marL="92075" indent="0" algn="l">
                        <a:lnSpc>
                          <a:spcPts val="1600"/>
                        </a:lnSpc>
                        <a:spcBef>
                          <a:spcPts val="600"/>
                        </a:spcBef>
                        <a:spcAft>
                          <a:spcPts val="600"/>
                        </a:spcAft>
                      </a:pPr>
                      <a:r>
                        <a:rPr lang="el-GR" sz="1600" b="1" dirty="0">
                          <a:effectLst/>
                        </a:rPr>
                        <a:t>ΠΕ </a:t>
                      </a:r>
                      <a:r>
                        <a:rPr lang="el-GR" sz="1600" b="1" dirty="0" err="1">
                          <a:effectLst/>
                        </a:rPr>
                        <a:t>Αιτωλ</a:t>
                      </a:r>
                      <a:r>
                        <a:rPr lang="el-GR" sz="1600" b="1" dirty="0">
                          <a:effectLst/>
                        </a:rPr>
                        <a:t>/</a:t>
                      </a:r>
                      <a:r>
                        <a:rPr lang="el-GR" sz="1600" b="1" dirty="0" err="1">
                          <a:effectLst/>
                        </a:rPr>
                        <a:t>νίας</a:t>
                      </a:r>
                      <a:endParaRPr lang="el-GR" sz="1600" b="1" dirty="0">
                        <a:effectLst/>
                        <a:latin typeface="Calibri"/>
                        <a:ea typeface="Calibri"/>
                        <a:cs typeface="Times New Roman"/>
                      </a:endParaRPr>
                    </a:p>
                  </a:txBody>
                  <a:tcPr marL="35292" marR="35292" marT="0" marB="0" anchor="ctr">
                    <a:solidFill>
                      <a:schemeClr val="bg1">
                        <a:lumMod val="95000"/>
                      </a:schemeClr>
                    </a:solidFill>
                  </a:tcPr>
                </a:tc>
                <a:tc>
                  <a:txBody>
                    <a:bodyPr/>
                    <a:lstStyle/>
                    <a:p>
                      <a:pPr algn="ctr">
                        <a:lnSpc>
                          <a:spcPts val="1600"/>
                        </a:lnSpc>
                        <a:spcBef>
                          <a:spcPts val="600"/>
                        </a:spcBef>
                        <a:spcAft>
                          <a:spcPts val="600"/>
                        </a:spcAft>
                      </a:pPr>
                      <a:r>
                        <a:rPr lang="el-GR" sz="1600" dirty="0">
                          <a:effectLst/>
                        </a:rPr>
                        <a:t>565</a:t>
                      </a:r>
                      <a:endParaRPr lang="el-GR" sz="1600" dirty="0">
                        <a:effectLst/>
                        <a:latin typeface="Calibri"/>
                        <a:ea typeface="Calibri"/>
                        <a:cs typeface="Times New Roman"/>
                      </a:endParaRPr>
                    </a:p>
                  </a:txBody>
                  <a:tcPr marL="35292" marR="35292" marT="0" marB="0" anchor="ctr">
                    <a:solidFill>
                      <a:schemeClr val="bg1">
                        <a:lumMod val="95000"/>
                      </a:schemeClr>
                    </a:solidFill>
                  </a:tcPr>
                </a:tc>
                <a:tc>
                  <a:txBody>
                    <a:bodyPr/>
                    <a:lstStyle/>
                    <a:p>
                      <a:pPr marL="0" marR="0" indent="0" algn="ctr" defTabSz="914400" rtl="0" eaLnBrk="1" fontAlgn="auto" latinLnBrk="0" hangingPunct="1">
                        <a:lnSpc>
                          <a:spcPts val="1600"/>
                        </a:lnSpc>
                        <a:spcBef>
                          <a:spcPts val="600"/>
                        </a:spcBef>
                        <a:spcAft>
                          <a:spcPts val="600"/>
                        </a:spcAft>
                        <a:buClrTx/>
                        <a:buSzTx/>
                        <a:buFontTx/>
                        <a:buNone/>
                        <a:tabLst/>
                        <a:defRPr/>
                      </a:pPr>
                      <a:r>
                        <a:rPr lang="el-GR" sz="1600" dirty="0">
                          <a:effectLst/>
                          <a:latin typeface="+mn-lt"/>
                          <a:ea typeface="Calibri"/>
                          <a:cs typeface="Times New Roman"/>
                        </a:rPr>
                        <a:t>163</a:t>
                      </a:r>
                    </a:p>
                  </a:txBody>
                  <a:tcPr marL="35292" marR="35292" marT="0" marB="0" anchor="ctr">
                    <a:solidFill>
                      <a:schemeClr val="bg1">
                        <a:lumMod val="95000"/>
                      </a:schemeClr>
                    </a:solidFill>
                  </a:tcPr>
                </a:tc>
                <a:tc>
                  <a:txBody>
                    <a:bodyPr/>
                    <a:lstStyle/>
                    <a:p>
                      <a:pPr algn="ctr">
                        <a:lnSpc>
                          <a:spcPts val="1600"/>
                        </a:lnSpc>
                        <a:spcBef>
                          <a:spcPts val="600"/>
                        </a:spcBef>
                        <a:spcAft>
                          <a:spcPts val="600"/>
                        </a:spcAft>
                      </a:pPr>
                      <a:r>
                        <a:rPr lang="el-GR" sz="1600" dirty="0" smtClean="0">
                          <a:effectLst/>
                        </a:rPr>
                        <a:t>8.866.000  </a:t>
                      </a:r>
                      <a:r>
                        <a:rPr lang="el-GR" sz="1600" dirty="0">
                          <a:effectLst/>
                        </a:rPr>
                        <a:t>€</a:t>
                      </a:r>
                      <a:endParaRPr lang="el-GR" sz="1600" dirty="0">
                        <a:effectLst/>
                        <a:latin typeface="Calibri"/>
                        <a:ea typeface="Calibri"/>
                        <a:cs typeface="Times New Roman"/>
                      </a:endParaRPr>
                    </a:p>
                  </a:txBody>
                  <a:tcPr marL="35292" marR="35292" marT="0" marB="0" anchor="ctr">
                    <a:solidFill>
                      <a:schemeClr val="bg1">
                        <a:lumMod val="95000"/>
                      </a:schemeClr>
                    </a:solidFill>
                  </a:tcPr>
                </a:tc>
                <a:extLst>
                  <a:ext uri="{0D108BD9-81ED-4DB2-BD59-A6C34878D82A}">
                    <a16:rowId xmlns="" xmlns:a16="http://schemas.microsoft.com/office/drawing/2014/main" val="10001"/>
                  </a:ext>
                </a:extLst>
              </a:tr>
              <a:tr h="391313">
                <a:tc>
                  <a:txBody>
                    <a:bodyPr/>
                    <a:lstStyle/>
                    <a:p>
                      <a:pPr marL="92075" indent="0" algn="l">
                        <a:lnSpc>
                          <a:spcPts val="1600"/>
                        </a:lnSpc>
                        <a:spcBef>
                          <a:spcPts val="600"/>
                        </a:spcBef>
                        <a:spcAft>
                          <a:spcPts val="0"/>
                        </a:spcAft>
                      </a:pPr>
                      <a:r>
                        <a:rPr lang="el-GR" sz="1600" b="1" dirty="0">
                          <a:effectLst/>
                        </a:rPr>
                        <a:t>ΠΕ Αχαΐας</a:t>
                      </a:r>
                    </a:p>
                  </a:txBody>
                  <a:tcPr marL="35292" marR="35292" marT="0" marB="0" anchor="ctr">
                    <a:solidFill>
                      <a:schemeClr val="bg1">
                        <a:lumMod val="95000"/>
                      </a:schemeClr>
                    </a:solidFill>
                  </a:tcPr>
                </a:tc>
                <a:tc>
                  <a:txBody>
                    <a:bodyPr/>
                    <a:lstStyle/>
                    <a:p>
                      <a:pPr algn="ctr">
                        <a:lnSpc>
                          <a:spcPts val="1600"/>
                        </a:lnSpc>
                        <a:spcBef>
                          <a:spcPts val="600"/>
                        </a:spcBef>
                        <a:spcAft>
                          <a:spcPts val="0"/>
                        </a:spcAft>
                      </a:pPr>
                      <a:r>
                        <a:rPr lang="en-US" sz="1600" dirty="0">
                          <a:effectLst/>
                        </a:rPr>
                        <a:t>750</a:t>
                      </a:r>
                      <a:endParaRPr lang="el-GR" sz="1600" dirty="0">
                        <a:effectLst/>
                      </a:endParaRPr>
                    </a:p>
                  </a:txBody>
                  <a:tcPr marL="35292" marR="35292" marT="0" marB="0" anchor="b">
                    <a:solidFill>
                      <a:schemeClr val="bg1">
                        <a:lumMod val="95000"/>
                      </a:schemeClr>
                    </a:solidFill>
                  </a:tcPr>
                </a:tc>
                <a:tc>
                  <a:txBody>
                    <a:bodyPr/>
                    <a:lstStyle/>
                    <a:p>
                      <a:pPr algn="ctr">
                        <a:lnSpc>
                          <a:spcPts val="1600"/>
                        </a:lnSpc>
                        <a:spcBef>
                          <a:spcPts val="600"/>
                        </a:spcBef>
                        <a:spcAft>
                          <a:spcPts val="600"/>
                        </a:spcAft>
                      </a:pPr>
                      <a:r>
                        <a:rPr lang="el-GR" sz="1600" dirty="0">
                          <a:effectLst/>
                        </a:rPr>
                        <a:t>156</a:t>
                      </a:r>
                      <a:endParaRPr lang="el-GR" sz="1600" dirty="0">
                        <a:effectLst/>
                        <a:latin typeface="Calibri"/>
                        <a:ea typeface="Calibri"/>
                        <a:cs typeface="Times New Roman"/>
                      </a:endParaRPr>
                    </a:p>
                  </a:txBody>
                  <a:tcPr marL="35292" marR="35292" marT="0" marB="0" anchor="ctr">
                    <a:solidFill>
                      <a:schemeClr val="bg1">
                        <a:lumMod val="95000"/>
                      </a:schemeClr>
                    </a:solidFill>
                  </a:tcPr>
                </a:tc>
                <a:tc>
                  <a:txBody>
                    <a:bodyPr/>
                    <a:lstStyle/>
                    <a:p>
                      <a:pPr algn="ctr">
                        <a:lnSpc>
                          <a:spcPts val="1600"/>
                        </a:lnSpc>
                        <a:spcBef>
                          <a:spcPts val="600"/>
                        </a:spcBef>
                        <a:spcAft>
                          <a:spcPts val="600"/>
                        </a:spcAft>
                      </a:pPr>
                      <a:r>
                        <a:rPr lang="en-US" sz="1600" dirty="0">
                          <a:effectLst/>
                        </a:rPr>
                        <a:t>13.950</a:t>
                      </a:r>
                      <a:r>
                        <a:rPr lang="el-GR" sz="1600" dirty="0">
                          <a:effectLst/>
                        </a:rPr>
                        <a:t>.000 €</a:t>
                      </a:r>
                      <a:endParaRPr lang="el-GR" sz="1600" dirty="0">
                        <a:effectLst/>
                        <a:latin typeface="Calibri"/>
                        <a:ea typeface="Calibri"/>
                        <a:cs typeface="Times New Roman"/>
                      </a:endParaRPr>
                    </a:p>
                  </a:txBody>
                  <a:tcPr marL="35292" marR="35292" marT="0" marB="0" anchor="ctr">
                    <a:solidFill>
                      <a:schemeClr val="bg1">
                        <a:lumMod val="95000"/>
                      </a:schemeClr>
                    </a:solidFill>
                  </a:tcPr>
                </a:tc>
                <a:extLst>
                  <a:ext uri="{0D108BD9-81ED-4DB2-BD59-A6C34878D82A}">
                    <a16:rowId xmlns="" xmlns:a16="http://schemas.microsoft.com/office/drawing/2014/main" val="10002"/>
                  </a:ext>
                </a:extLst>
              </a:tr>
              <a:tr h="417993">
                <a:tc>
                  <a:txBody>
                    <a:bodyPr/>
                    <a:lstStyle/>
                    <a:p>
                      <a:pPr marL="92075" indent="0" algn="l">
                        <a:lnSpc>
                          <a:spcPts val="1600"/>
                        </a:lnSpc>
                        <a:spcBef>
                          <a:spcPts val="600"/>
                        </a:spcBef>
                        <a:spcAft>
                          <a:spcPts val="0"/>
                        </a:spcAft>
                      </a:pPr>
                      <a:r>
                        <a:rPr lang="el-GR" sz="1600" b="1" dirty="0">
                          <a:effectLst/>
                        </a:rPr>
                        <a:t>ΠΕ Ηλείας</a:t>
                      </a:r>
                      <a:endParaRPr lang="el-GR" sz="1600" b="1" dirty="0">
                        <a:effectLst/>
                        <a:latin typeface="Calibri"/>
                        <a:ea typeface="Calibri"/>
                        <a:cs typeface="Times New Roman"/>
                      </a:endParaRPr>
                    </a:p>
                  </a:txBody>
                  <a:tcPr marL="35292" marR="35292" marT="0" marB="0" anchor="ctr">
                    <a:solidFill>
                      <a:schemeClr val="bg1">
                        <a:lumMod val="95000"/>
                      </a:schemeClr>
                    </a:solidFill>
                  </a:tcPr>
                </a:tc>
                <a:tc>
                  <a:txBody>
                    <a:bodyPr/>
                    <a:lstStyle/>
                    <a:p>
                      <a:pPr algn="ctr">
                        <a:lnSpc>
                          <a:spcPts val="1600"/>
                        </a:lnSpc>
                        <a:spcBef>
                          <a:spcPts val="600"/>
                        </a:spcBef>
                        <a:spcAft>
                          <a:spcPts val="0"/>
                        </a:spcAft>
                      </a:pPr>
                      <a:r>
                        <a:rPr lang="el-GR" sz="1600" dirty="0">
                          <a:effectLst/>
                        </a:rPr>
                        <a:t>370</a:t>
                      </a:r>
                      <a:endParaRPr lang="el-GR" sz="1600" dirty="0">
                        <a:effectLst/>
                        <a:latin typeface="Calibri"/>
                        <a:ea typeface="Calibri"/>
                        <a:cs typeface="Times New Roman"/>
                      </a:endParaRPr>
                    </a:p>
                  </a:txBody>
                  <a:tcPr marL="35292" marR="35292" marT="0" marB="0" anchor="ctr">
                    <a:solidFill>
                      <a:schemeClr val="bg1">
                        <a:lumMod val="95000"/>
                      </a:schemeClr>
                    </a:solidFill>
                  </a:tcPr>
                </a:tc>
                <a:tc>
                  <a:txBody>
                    <a:bodyPr/>
                    <a:lstStyle/>
                    <a:p>
                      <a:pPr algn="ctr">
                        <a:lnSpc>
                          <a:spcPts val="1600"/>
                        </a:lnSpc>
                        <a:spcBef>
                          <a:spcPts val="600"/>
                        </a:spcBef>
                        <a:spcAft>
                          <a:spcPts val="600"/>
                        </a:spcAft>
                      </a:pPr>
                      <a:r>
                        <a:rPr lang="el-GR" sz="1600" dirty="0">
                          <a:effectLst/>
                        </a:rPr>
                        <a:t>150</a:t>
                      </a:r>
                      <a:endParaRPr lang="el-GR" sz="1600" dirty="0">
                        <a:effectLst/>
                        <a:latin typeface="Calibri"/>
                        <a:ea typeface="Calibri"/>
                        <a:cs typeface="Times New Roman"/>
                      </a:endParaRPr>
                    </a:p>
                  </a:txBody>
                  <a:tcPr marL="35292" marR="35292" marT="0" marB="0" anchor="ctr">
                    <a:solidFill>
                      <a:schemeClr val="bg1">
                        <a:lumMod val="95000"/>
                      </a:schemeClr>
                    </a:solidFill>
                  </a:tcPr>
                </a:tc>
                <a:tc>
                  <a:txBody>
                    <a:bodyPr/>
                    <a:lstStyle/>
                    <a:p>
                      <a:pPr algn="ctr">
                        <a:lnSpc>
                          <a:spcPts val="1600"/>
                        </a:lnSpc>
                        <a:spcBef>
                          <a:spcPts val="600"/>
                        </a:spcBef>
                        <a:spcAft>
                          <a:spcPts val="600"/>
                        </a:spcAft>
                      </a:pPr>
                      <a:r>
                        <a:rPr lang="en-US" sz="1600" dirty="0">
                          <a:effectLst/>
                        </a:rPr>
                        <a:t>5.456</a:t>
                      </a:r>
                      <a:r>
                        <a:rPr lang="el-GR" sz="1600" dirty="0" smtClean="0">
                          <a:effectLst/>
                        </a:rPr>
                        <a:t>.000  </a:t>
                      </a:r>
                      <a:r>
                        <a:rPr lang="el-GR" sz="1600" dirty="0">
                          <a:effectLst/>
                        </a:rPr>
                        <a:t>€</a:t>
                      </a:r>
                      <a:endParaRPr lang="el-GR" sz="1600" dirty="0">
                        <a:effectLst/>
                        <a:latin typeface="Calibri"/>
                        <a:ea typeface="Calibri"/>
                        <a:cs typeface="Times New Roman"/>
                      </a:endParaRPr>
                    </a:p>
                  </a:txBody>
                  <a:tcPr marL="35292" marR="35292" marT="0" marB="0" anchor="ctr">
                    <a:solidFill>
                      <a:schemeClr val="bg1">
                        <a:lumMod val="95000"/>
                      </a:schemeClr>
                    </a:solidFill>
                  </a:tcPr>
                </a:tc>
                <a:extLst>
                  <a:ext uri="{0D108BD9-81ED-4DB2-BD59-A6C34878D82A}">
                    <a16:rowId xmlns="" xmlns:a16="http://schemas.microsoft.com/office/drawing/2014/main" val="10003"/>
                  </a:ext>
                </a:extLst>
              </a:tr>
              <a:tr h="494094">
                <a:tc>
                  <a:txBody>
                    <a:bodyPr/>
                    <a:lstStyle/>
                    <a:p>
                      <a:pPr marL="92075" indent="0" algn="l">
                        <a:lnSpc>
                          <a:spcPts val="1600"/>
                        </a:lnSpc>
                        <a:spcBef>
                          <a:spcPts val="600"/>
                        </a:spcBef>
                        <a:spcAft>
                          <a:spcPts val="600"/>
                        </a:spcAft>
                      </a:pPr>
                      <a:r>
                        <a:rPr lang="el-GR" sz="1600" b="1" dirty="0">
                          <a:effectLst/>
                        </a:rPr>
                        <a:t>ΣΥΝΟΛΙΚΑ</a:t>
                      </a:r>
                      <a:endParaRPr lang="el-GR" sz="1600" b="1" dirty="0">
                        <a:effectLst/>
                        <a:latin typeface="Calibri"/>
                        <a:ea typeface="Calibri"/>
                        <a:cs typeface="Times New Roman"/>
                      </a:endParaRPr>
                    </a:p>
                  </a:txBody>
                  <a:tcPr marL="35292" marR="3529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600" b="1" dirty="0">
                          <a:effectLst/>
                        </a:rPr>
                        <a:t>1.685</a:t>
                      </a:r>
                      <a:endParaRPr lang="el-GR" sz="1600" b="1" dirty="0">
                        <a:effectLst/>
                        <a:latin typeface="Calibri"/>
                        <a:ea typeface="Calibri"/>
                        <a:cs typeface="Times New Roman"/>
                      </a:endParaRPr>
                    </a:p>
                  </a:txBody>
                  <a:tcPr marL="35292" marR="35292" marT="0" marB="0" anchor="ctr">
                    <a:solidFill>
                      <a:schemeClr val="accent5">
                        <a:lumMod val="20000"/>
                        <a:lumOff val="80000"/>
                      </a:schemeClr>
                    </a:solidFill>
                  </a:tcPr>
                </a:tc>
                <a:tc>
                  <a:txBody>
                    <a:bodyPr/>
                    <a:lstStyle/>
                    <a:p>
                      <a:pPr algn="ctr">
                        <a:lnSpc>
                          <a:spcPts val="1600"/>
                        </a:lnSpc>
                        <a:spcBef>
                          <a:spcPts val="600"/>
                        </a:spcBef>
                        <a:spcAft>
                          <a:spcPts val="0"/>
                        </a:spcAft>
                      </a:pPr>
                      <a:r>
                        <a:rPr lang="el-GR" sz="1600" b="1" dirty="0" smtClean="0">
                          <a:effectLst/>
                        </a:rPr>
                        <a:t>469</a:t>
                      </a:r>
                      <a:endParaRPr lang="el-GR" sz="1600" b="1" dirty="0">
                        <a:effectLst/>
                        <a:latin typeface="Calibri"/>
                        <a:ea typeface="Calibri"/>
                        <a:cs typeface="Times New Roman"/>
                      </a:endParaRPr>
                    </a:p>
                  </a:txBody>
                  <a:tcPr marL="35292" marR="35292" marT="0" marB="0" anchor="ctr">
                    <a:solidFill>
                      <a:schemeClr val="accent5">
                        <a:lumMod val="20000"/>
                        <a:lumOff val="80000"/>
                      </a:schemeClr>
                    </a:solidFill>
                  </a:tcPr>
                </a:tc>
                <a:tc>
                  <a:txBody>
                    <a:bodyPr/>
                    <a:lstStyle/>
                    <a:p>
                      <a:pPr algn="ctr">
                        <a:lnSpc>
                          <a:spcPts val="1600"/>
                        </a:lnSpc>
                        <a:spcBef>
                          <a:spcPts val="600"/>
                        </a:spcBef>
                        <a:spcAft>
                          <a:spcPts val="600"/>
                        </a:spcAft>
                      </a:pPr>
                      <a:r>
                        <a:rPr lang="el-GR" sz="1600" b="1" dirty="0">
                          <a:effectLst/>
                        </a:rPr>
                        <a:t>28.272.000 </a:t>
                      </a:r>
                      <a:r>
                        <a:rPr lang="el-GR" sz="1600" b="1" dirty="0" smtClean="0">
                          <a:effectLst/>
                        </a:rPr>
                        <a:t>€ ή 28 </a:t>
                      </a:r>
                      <a:r>
                        <a:rPr lang="el-GR" sz="1600" b="1" dirty="0" err="1" smtClean="0">
                          <a:effectLst/>
                        </a:rPr>
                        <a:t>εκ.€</a:t>
                      </a:r>
                      <a:endParaRPr lang="el-GR" sz="1600" b="1" dirty="0">
                        <a:effectLst/>
                        <a:latin typeface="Calibri"/>
                        <a:ea typeface="Calibri"/>
                        <a:cs typeface="Times New Roman"/>
                      </a:endParaRPr>
                    </a:p>
                  </a:txBody>
                  <a:tcPr marL="35292" marR="35292" marT="0" marB="0" anchor="ctr">
                    <a:solidFill>
                      <a:schemeClr val="accent5">
                        <a:lumMod val="20000"/>
                        <a:lumOff val="80000"/>
                      </a:schemeClr>
                    </a:solidFill>
                  </a:tcPr>
                </a:tc>
                <a:extLst>
                  <a:ext uri="{0D108BD9-81ED-4DB2-BD59-A6C34878D82A}">
                    <a16:rowId xmlns="" xmlns:a16="http://schemas.microsoft.com/office/drawing/2014/main" val="10004"/>
                  </a:ext>
                </a:extLst>
              </a:tr>
            </a:tbl>
          </a:graphicData>
        </a:graphic>
      </p:graphicFrame>
      <p:sp>
        <p:nvSpPr>
          <p:cNvPr id="16" name="TextBox 15">
            <a:extLst>
              <a:ext uri="{FF2B5EF4-FFF2-40B4-BE49-F238E27FC236}">
                <a16:creationId xmlns="" xmlns:a16="http://schemas.microsoft.com/office/drawing/2014/main" id="{10720BA3-125D-4F25-A03C-081C2AAFD20A}"/>
              </a:ext>
            </a:extLst>
          </p:cNvPr>
          <p:cNvSpPr txBox="1"/>
          <p:nvPr/>
        </p:nvSpPr>
        <p:spPr>
          <a:xfrm>
            <a:off x="-32385" y="-3"/>
            <a:ext cx="598625" cy="6858001"/>
          </a:xfrm>
          <a:prstGeom prst="rect">
            <a:avLst/>
          </a:prstGeom>
          <a:noFill/>
          <a:ln w="19050">
            <a:solidFill>
              <a:schemeClr val="tx1">
                <a:lumMod val="50000"/>
                <a:lumOff val="50000"/>
              </a:schemeClr>
            </a:solidFill>
          </a:ln>
        </p:spPr>
        <p:txBody>
          <a:bodyPr vert="vert270" wrap="square" rtlCol="0">
            <a:spAutoFit/>
          </a:bodyPr>
          <a:lstStyle/>
          <a:p>
            <a:pPr>
              <a:lnSpc>
                <a:spcPct val="150000"/>
              </a:lnSpc>
            </a:pPr>
            <a:r>
              <a:rPr lang="el-GR" sz="2000" b="1" dirty="0"/>
              <a:t>     </a:t>
            </a:r>
            <a:r>
              <a:rPr lang="el-GR" sz="2000" dirty="0"/>
              <a:t>Περιφερειακό Σχέδιο Δράσης Δυτικής Ελλάδας</a:t>
            </a:r>
          </a:p>
        </p:txBody>
      </p:sp>
      <p:sp>
        <p:nvSpPr>
          <p:cNvPr id="11" name="Τίτλος 1">
            <a:extLst>
              <a:ext uri="{FF2B5EF4-FFF2-40B4-BE49-F238E27FC236}">
                <a16:creationId xmlns="" xmlns:a16="http://schemas.microsoft.com/office/drawing/2014/main" id="{11CE1309-2DFC-4ABB-83C0-3A385FCFF8D0}"/>
              </a:ext>
            </a:extLst>
          </p:cNvPr>
          <p:cNvSpPr txBox="1">
            <a:spLocks/>
          </p:cNvSpPr>
          <p:nvPr/>
        </p:nvSpPr>
        <p:spPr>
          <a:xfrm>
            <a:off x="-1" y="10"/>
            <a:ext cx="10028239" cy="757741"/>
          </a:xfrm>
          <a:prstGeom prst="rect">
            <a:avLst/>
          </a:prstGeom>
          <a:solidFill>
            <a:srgbClr val="5B9BD5">
              <a:lumMod val="40000"/>
              <a:lumOff val="6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5963" fontAlgn="base">
              <a:spcAft>
                <a:spcPct val="0"/>
              </a:spcAft>
            </a:pPr>
            <a:r>
              <a:rPr lang="el-GR" sz="2800" b="1" dirty="0">
                <a:solidFill>
                  <a:prstClr val="black"/>
                </a:solidFill>
              </a:rPr>
              <a:t>ΤΟ ΠΕΡΙΦΕΡΕΙΑΚΟ ΣΧΕΔΙΟ ΣΕ ΠΕΡΙΟΧΕΣ ΠΡΟΤΕΡΑΙΟΤΗΤΑΣ</a:t>
            </a:r>
          </a:p>
        </p:txBody>
      </p:sp>
    </p:spTree>
    <p:extLst>
      <p:ext uri="{BB962C8B-B14F-4D97-AF65-F5344CB8AC3E}">
        <p14:creationId xmlns:p14="http://schemas.microsoft.com/office/powerpoint/2010/main" val="992383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097" b="3521"/>
          <a:stretch/>
        </p:blipFill>
        <p:spPr bwMode="auto">
          <a:xfrm>
            <a:off x="144780" y="973572"/>
            <a:ext cx="12161520" cy="5884428"/>
          </a:xfrm>
          <a:prstGeom prst="rect">
            <a:avLst/>
          </a:prstGeom>
          <a:noFill/>
          <a:extLst>
            <a:ext uri="{909E8E84-426E-40DD-AFC4-6F175D3DCCD1}">
              <a14:hiddenFill xmlns:a14="http://schemas.microsoft.com/office/drawing/2010/main">
                <a:solidFill>
                  <a:srgbClr val="FFFFFF"/>
                </a:solidFill>
              </a14:hiddenFill>
            </a:ext>
          </a:extLst>
        </p:spPr>
      </p:pic>
      <p:pic>
        <p:nvPicPr>
          <p:cNvPr id="10"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422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0808" y="5709372"/>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Τίτλος 1">
            <a:extLst>
              <a:ext uri="{FF2B5EF4-FFF2-40B4-BE49-F238E27FC236}">
                <a16:creationId xmlns="" xmlns:a16="http://schemas.microsoft.com/office/drawing/2014/main" id="{11CE1309-2DFC-4ABB-83C0-3A385FCFF8D0}"/>
              </a:ext>
            </a:extLst>
          </p:cNvPr>
          <p:cNvSpPr txBox="1">
            <a:spLocks/>
          </p:cNvSpPr>
          <p:nvPr/>
        </p:nvSpPr>
        <p:spPr>
          <a:xfrm>
            <a:off x="0" y="-2"/>
            <a:ext cx="10028238" cy="845822"/>
          </a:xfrm>
          <a:prstGeom prst="rect">
            <a:avLst/>
          </a:prstGeom>
          <a:solidFill>
            <a:srgbClr val="5B9BD5">
              <a:lumMod val="40000"/>
              <a:lumOff val="6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73150" fontAlgn="base">
              <a:spcAft>
                <a:spcPct val="0"/>
              </a:spcAft>
            </a:pPr>
            <a:r>
              <a:rPr lang="el-GR" sz="2800" b="1" dirty="0">
                <a:solidFill>
                  <a:prstClr val="black"/>
                </a:solidFill>
              </a:rPr>
              <a:t>ΧΡΟΝΟΔΙΑΓΡΑΜΜΑ</a:t>
            </a:r>
          </a:p>
          <a:p>
            <a:pPr marL="1073150" fontAlgn="base">
              <a:spcAft>
                <a:spcPct val="0"/>
              </a:spcAft>
            </a:pPr>
            <a:r>
              <a:rPr lang="el-GR" sz="2800" b="1" dirty="0">
                <a:solidFill>
                  <a:prstClr val="black"/>
                </a:solidFill>
              </a:rPr>
              <a:t>ΚΑΤΑΝΟΜΗ ΔΑΠΑΝΩΝ ΠΣΔ ΠΕΡΙΟΧΩΝ ΠΡΟΤΕΡΑΙΟΤΗΤΑΣ</a:t>
            </a:r>
          </a:p>
        </p:txBody>
      </p:sp>
    </p:spTree>
    <p:extLst>
      <p:ext uri="{BB962C8B-B14F-4D97-AF65-F5344CB8AC3E}">
        <p14:creationId xmlns:p14="http://schemas.microsoft.com/office/powerpoint/2010/main" val="3553365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 Θέση περιεχομένου"/>
          <p:cNvSpPr txBox="1">
            <a:spLocks/>
          </p:cNvSpPr>
          <p:nvPr/>
        </p:nvSpPr>
        <p:spPr>
          <a:xfrm>
            <a:off x="10" y="3622431"/>
            <a:ext cx="12191999" cy="3235574"/>
          </a:xfrm>
          <a:prstGeom prst="rect">
            <a:avLst/>
          </a:prstGeom>
          <a:gradFill flip="none" rotWithShape="1">
            <a:lin ang="16200000" scaled="1"/>
            <a:tileRect/>
          </a:gradFill>
        </p:spPr>
        <p:style>
          <a:lnRef idx="0">
            <a:scrgbClr r="0" g="0" b="0"/>
          </a:lnRef>
          <a:fillRef idx="1003">
            <a:schemeClr val="lt1"/>
          </a:fillRef>
          <a:effectRef idx="0">
            <a:scrgbClr r="0" g="0" b="0"/>
          </a:effectRef>
          <a:fontRef idx="major"/>
        </p:style>
        <p:txBody>
          <a:bodyPr anchor="ctr"/>
          <a:lstStyle>
            <a:lvl1pPr marL="342900" indent="-342900" algn="l" rtl="0" eaLnBrk="0" fontAlgn="base" hangingPunct="0">
              <a:spcBef>
                <a:spcPct val="20000"/>
              </a:spcBef>
              <a:spcAft>
                <a:spcPct val="0"/>
              </a:spcAft>
              <a:buFont typeface="Arial" charset="0"/>
              <a:buChar char="•"/>
              <a:defRPr sz="3200" kern="1200">
                <a:solidFill>
                  <a:schemeClr val="tx1"/>
                </a:solidFill>
                <a:latin typeface="+mj-lt"/>
                <a:ea typeface="+mj-ea"/>
                <a:cs typeface="+mj-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j-lt"/>
                <a:ea typeface="+mj-ea"/>
                <a:cs typeface="+mj-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j-lt"/>
                <a:ea typeface="+mj-ea"/>
                <a:cs typeface="+mj-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j-ea"/>
                <a:cs typeface="+mj-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j-ea"/>
                <a:cs typeface="+mj-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j-lt"/>
                <a:ea typeface="+mj-ea"/>
                <a:cs typeface="+mj-cs"/>
              </a:defRPr>
            </a:lvl9pPr>
          </a:lstStyle>
          <a:p>
            <a:pPr marL="0" lvl="0" indent="0" algn="ctr">
              <a:buNone/>
            </a:pPr>
            <a:endParaRPr lang="el-GR" sz="2800" b="1" dirty="0"/>
          </a:p>
          <a:p>
            <a:pPr marL="0" lvl="0" indent="0" algn="ctr">
              <a:buNone/>
            </a:pPr>
            <a:endParaRPr lang="el-GR" sz="2800" b="1" dirty="0"/>
          </a:p>
          <a:p>
            <a:pPr marL="0" lvl="0" indent="0" algn="ctr">
              <a:buNone/>
            </a:pPr>
            <a:endParaRPr lang="el-GR" sz="2800" b="1" dirty="0"/>
          </a:p>
        </p:txBody>
      </p:sp>
      <p:sp>
        <p:nvSpPr>
          <p:cNvPr id="5" name="Τίτλος 1">
            <a:extLst>
              <a:ext uri="{FF2B5EF4-FFF2-40B4-BE49-F238E27FC236}">
                <a16:creationId xmlns="" xmlns:a16="http://schemas.microsoft.com/office/drawing/2014/main" id="{11CE1309-2DFC-4ABB-83C0-3A385FCFF8D0}"/>
              </a:ext>
            </a:extLst>
          </p:cNvPr>
          <p:cNvSpPr txBox="1">
            <a:spLocks/>
          </p:cNvSpPr>
          <p:nvPr/>
        </p:nvSpPr>
        <p:spPr>
          <a:xfrm>
            <a:off x="0" y="1941509"/>
            <a:ext cx="12192000" cy="1680922"/>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4550" fontAlgn="base">
              <a:spcAft>
                <a:spcPct val="0"/>
              </a:spcAft>
            </a:pPr>
            <a:r>
              <a:rPr lang="el-GR" sz="3600" b="1" dirty="0">
                <a:solidFill>
                  <a:prstClr val="black"/>
                </a:solidFill>
              </a:rPr>
              <a:t>ΣΧΕΔΙΑΣΜΟΣ ΠΣΔ ΓΙΑ ΤΗΝ ΠΕΡΙΦΕΡΕΙΑΚΗ ΕΝΟΤΗΤΑ ΗΛΕΙΑΣ</a:t>
            </a:r>
          </a:p>
        </p:txBody>
      </p:sp>
      <p:pic>
        <p:nvPicPr>
          <p:cNvPr id="7"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9517389" y="87467"/>
            <a:ext cx="2608119" cy="155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7380" y="5660333"/>
            <a:ext cx="2513648" cy="104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002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080308"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613916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975360" y="928580"/>
            <a:ext cx="10927080" cy="5324535"/>
          </a:xfrm>
          <a:prstGeom prst="rect">
            <a:avLst/>
          </a:prstGeom>
        </p:spPr>
        <p:txBody>
          <a:bodyPr wrap="square">
            <a:spAutoFit/>
          </a:bodyPr>
          <a:lstStyle/>
          <a:p>
            <a:pPr marL="342900" lvl="0" indent="-342900">
              <a:buFont typeface="Arial" panose="020B0604020202020204" pitchFamily="34" charset="0"/>
              <a:buChar char="•"/>
            </a:pPr>
            <a:r>
              <a:rPr lang="el-GR" sz="2000" b="1" dirty="0"/>
              <a:t>Διαμετακομιστικός άξονας – κόμβος </a:t>
            </a:r>
          </a:p>
          <a:p>
            <a:pPr marL="342900" indent="-342900">
              <a:buFont typeface="Arial" panose="020B0604020202020204" pitchFamily="34" charset="0"/>
              <a:buChar char="•"/>
            </a:pPr>
            <a:r>
              <a:rPr lang="el-GR" sz="2000" b="1" dirty="0"/>
              <a:t>Δυναμική αγροτική οικονομία με μεταποιητικές υποδομές </a:t>
            </a:r>
            <a:r>
              <a:rPr lang="el-GR" sz="2000" b="1" dirty="0" err="1"/>
              <a:t>αγροτο</a:t>
            </a:r>
            <a:r>
              <a:rPr lang="el-GR" sz="2000" b="1" dirty="0"/>
              <a:t>-διατροφικού τομέα </a:t>
            </a:r>
          </a:p>
          <a:p>
            <a:pPr marL="342900" indent="-342900">
              <a:buFont typeface="Arial" panose="020B0604020202020204" pitchFamily="34" charset="0"/>
              <a:buChar char="•"/>
            </a:pPr>
            <a:r>
              <a:rPr lang="el-GR" sz="2000" dirty="0"/>
              <a:t>Χαμηλότερα ποσοστά ανεργίας σε σχέση με τις άλλες ΠΕ της Δυτικής </a:t>
            </a:r>
            <a:r>
              <a:rPr lang="el-GR" sz="2000" dirty="0" smtClean="0"/>
              <a:t>Ελλάδας</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l-GR" sz="2000" dirty="0"/>
              <a:t>Αραιή </a:t>
            </a:r>
            <a:r>
              <a:rPr lang="el-GR" sz="2000" b="1" dirty="0"/>
              <a:t>άναρχη δόμηση εκτός σχεδίου </a:t>
            </a:r>
            <a:r>
              <a:rPr lang="el-GR" sz="2000" dirty="0"/>
              <a:t>επαγγελματικών εγκαταστάσεων </a:t>
            </a:r>
          </a:p>
          <a:p>
            <a:pPr marL="342900" indent="-342900">
              <a:buFont typeface="Arial" panose="020B0604020202020204" pitchFamily="34" charset="0"/>
              <a:buChar char="•"/>
            </a:pPr>
            <a:r>
              <a:rPr lang="el-GR" sz="2000" dirty="0"/>
              <a:t>Εστίες Περιβαλλοντικής υποβάθμισης σε </a:t>
            </a:r>
            <a:r>
              <a:rPr lang="el-GR" sz="2000" b="1" dirty="0"/>
              <a:t>εγκαταλειμμένα βιομηχανικά κτήρια</a:t>
            </a:r>
          </a:p>
          <a:p>
            <a:pPr marL="342900" indent="-342900">
              <a:buFont typeface="Arial" panose="020B0604020202020204" pitchFamily="34" charset="0"/>
              <a:buChar char="•"/>
            </a:pPr>
            <a:r>
              <a:rPr lang="el-GR" sz="2000" dirty="0"/>
              <a:t>Περιοχή με </a:t>
            </a:r>
            <a:r>
              <a:rPr lang="el-GR" sz="2000" b="1" dirty="0"/>
              <a:t>σημαντικούς περιορισμούς ανάπτυξης λόγω ΖΟΕ </a:t>
            </a:r>
            <a:r>
              <a:rPr lang="el-GR" sz="2000" dirty="0"/>
              <a:t>και χωρίς κατάλληλες θεσμοθετημένες χρήσεις γης, μέσω ΓΠΣ, ΣΧΟΑΠ κλπ για την εγκατάσταση βιομηχανικών επιχειρήσεων και την ανάπτυξη υποδοχέα</a:t>
            </a:r>
          </a:p>
          <a:p>
            <a:pPr marL="342900" indent="-342900">
              <a:buFont typeface="Arial" panose="020B0604020202020204" pitchFamily="34" charset="0"/>
              <a:buChar char="•"/>
            </a:pPr>
            <a:endParaRPr lang="el-GR" sz="2000" dirty="0"/>
          </a:p>
          <a:p>
            <a:pPr marL="342900" indent="-342900">
              <a:buFont typeface="Arial" panose="020B0604020202020204" pitchFamily="34" charset="0"/>
              <a:buChar char="•"/>
            </a:pPr>
            <a:r>
              <a:rPr lang="el-GR" sz="2000" b="1" dirty="0"/>
              <a:t>Δεν φαίνεται να εκπληρώνονται άμεσα οι προϋποθέσεις για την ανάπτυξη Επιχειρηματικού Πάρκου Εξυγίανσης στις περιοχές Άτυπων Βιομηχανικών Συγκεντρώσεων (ΑΒΣ) που εντοπίστηκαν</a:t>
            </a:r>
          </a:p>
          <a:p>
            <a:pPr marL="342900" indent="-342900">
              <a:buFont typeface="Arial" panose="020B0604020202020204" pitchFamily="34" charset="0"/>
              <a:buChar char="•"/>
            </a:pPr>
            <a:endParaRPr lang="el-GR" sz="2000" b="1" dirty="0"/>
          </a:p>
          <a:p>
            <a:pPr marL="342900" indent="-342900">
              <a:buFont typeface="Arial" panose="020B0604020202020204" pitchFamily="34" charset="0"/>
              <a:buChar char="•"/>
            </a:pPr>
            <a:r>
              <a:rPr lang="el-GR" sz="2000" b="1" dirty="0"/>
              <a:t>Διακρίνονται δυο ζώνες ανάπτυξης των οικονομικών δραστηριοτήτων της ΠΕ: </a:t>
            </a:r>
          </a:p>
          <a:p>
            <a:pPr marL="1257300" lvl="2" indent="-342900">
              <a:buFont typeface="Arial" panose="020B0604020202020204" pitchFamily="34" charset="0"/>
              <a:buChar char="•"/>
            </a:pPr>
            <a:r>
              <a:rPr lang="el-GR" sz="2000" dirty="0"/>
              <a:t>ΖΩΝΗ ΕΠΙΡΡΟΗΣ ΕΥΡΥΤΕΡΩΝ ΠΕΡΙΟΧΩΝ ΠΥΡΓΟΥ – ΑΜΑΛΙΑΔΑΣ</a:t>
            </a:r>
          </a:p>
          <a:p>
            <a:pPr marL="1257300" lvl="2" indent="-342900">
              <a:buFont typeface="Arial" panose="020B0604020202020204" pitchFamily="34" charset="0"/>
              <a:buChar char="•"/>
            </a:pPr>
            <a:r>
              <a:rPr lang="el-GR" sz="2000" dirty="0"/>
              <a:t>ΖΩΝΗ ΕΠΙΡΡΟΗΣ ΕΥΡΥΤΕΡΩΝ ΠΕΡΙΟΧΩΝ </a:t>
            </a:r>
            <a:r>
              <a:rPr lang="el-GR" sz="2000" dirty="0" smtClean="0"/>
              <a:t>ΑΝΔΡΑΒΙΔΑΣ-ΚΥΛΛΗΝΗΣ-ΛΕΧΑΙΝΩΝ-ΓΑΣΤΟΥΝΗΣ</a:t>
            </a:r>
            <a:endParaRPr lang="el-GR" sz="2000" dirty="0"/>
          </a:p>
        </p:txBody>
      </p:sp>
      <p:sp>
        <p:nvSpPr>
          <p:cNvPr id="11" name="TextBox 10"/>
          <p:cNvSpPr txBox="1"/>
          <p:nvPr/>
        </p:nvSpPr>
        <p:spPr>
          <a:xfrm>
            <a:off x="0" y="-3"/>
            <a:ext cx="553998" cy="6858003"/>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r>
              <a:rPr lang="el-GR" dirty="0"/>
              <a:t>ΠΕΡΙΦΕΡΕΙΑΚΗ ΕΝΟΤΗΤΑ ΗΛΕΙΑΣ</a:t>
            </a:r>
          </a:p>
        </p:txBody>
      </p:sp>
      <p:sp>
        <p:nvSpPr>
          <p:cNvPr id="12" name="Τίτλος 1">
            <a:extLst>
              <a:ext uri="{FF2B5EF4-FFF2-40B4-BE49-F238E27FC236}">
                <a16:creationId xmlns="" xmlns:a16="http://schemas.microsoft.com/office/drawing/2014/main" id="{11CE1309-2DFC-4ABB-83C0-3A385FCFF8D0}"/>
              </a:ext>
            </a:extLst>
          </p:cNvPr>
          <p:cNvSpPr txBox="1">
            <a:spLocks/>
          </p:cNvSpPr>
          <p:nvPr/>
        </p:nvSpPr>
        <p:spPr>
          <a:xfrm>
            <a:off x="6" y="-2"/>
            <a:ext cx="10028232" cy="747715"/>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39850" fontAlgn="base">
              <a:spcAft>
                <a:spcPct val="0"/>
              </a:spcAft>
            </a:pPr>
            <a:r>
              <a:rPr lang="el-GR" sz="3200" b="1" dirty="0">
                <a:solidFill>
                  <a:prstClr val="black"/>
                </a:solidFill>
              </a:rPr>
              <a:t>ΦΥΣΙΟΓΝΩΜΙΑ ΠΕ ΗΛΕΙΑΣ</a:t>
            </a:r>
          </a:p>
        </p:txBody>
      </p:sp>
    </p:spTree>
    <p:extLst>
      <p:ext uri="{BB962C8B-B14F-4D97-AF65-F5344CB8AC3E}">
        <p14:creationId xmlns:p14="http://schemas.microsoft.com/office/powerpoint/2010/main" val="972650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2412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Πίνακας 4"/>
          <p:cNvGraphicFramePr>
            <a:graphicFrameLocks noGrp="1"/>
          </p:cNvGraphicFramePr>
          <p:nvPr>
            <p:extLst>
              <p:ext uri="{D42A27DB-BD31-4B8C-83A1-F6EECF244321}">
                <p14:modId xmlns:p14="http://schemas.microsoft.com/office/powerpoint/2010/main" val="4265689447"/>
              </p:ext>
            </p:extLst>
          </p:nvPr>
        </p:nvGraphicFramePr>
        <p:xfrm>
          <a:off x="996949" y="747717"/>
          <a:ext cx="9031289" cy="6110283"/>
        </p:xfrm>
        <a:graphic>
          <a:graphicData uri="http://schemas.openxmlformats.org/drawingml/2006/table">
            <a:tbl>
              <a:tblPr firstRow="1" firstCol="1" bandRow="1">
                <a:tableStyleId>{5C22544A-7EE6-4342-B048-85BDC9FD1C3A}</a:tableStyleId>
              </a:tblPr>
              <a:tblGrid>
                <a:gridCol w="2181405">
                  <a:extLst>
                    <a:ext uri="{9D8B030D-6E8A-4147-A177-3AD203B41FA5}">
                      <a16:colId xmlns="" xmlns:a16="http://schemas.microsoft.com/office/drawing/2014/main" val="20000"/>
                    </a:ext>
                  </a:extLst>
                </a:gridCol>
                <a:gridCol w="951686">
                  <a:extLst>
                    <a:ext uri="{9D8B030D-6E8A-4147-A177-3AD203B41FA5}">
                      <a16:colId xmlns="" xmlns:a16="http://schemas.microsoft.com/office/drawing/2014/main" val="20001"/>
                    </a:ext>
                  </a:extLst>
                </a:gridCol>
                <a:gridCol w="1740898">
                  <a:extLst>
                    <a:ext uri="{9D8B030D-6E8A-4147-A177-3AD203B41FA5}">
                      <a16:colId xmlns="" xmlns:a16="http://schemas.microsoft.com/office/drawing/2014/main" val="20002"/>
                    </a:ext>
                  </a:extLst>
                </a:gridCol>
                <a:gridCol w="2495822">
                  <a:extLst>
                    <a:ext uri="{9D8B030D-6E8A-4147-A177-3AD203B41FA5}">
                      <a16:colId xmlns="" xmlns:a16="http://schemas.microsoft.com/office/drawing/2014/main" val="20003"/>
                    </a:ext>
                  </a:extLst>
                </a:gridCol>
                <a:gridCol w="1661478">
                  <a:extLst>
                    <a:ext uri="{9D8B030D-6E8A-4147-A177-3AD203B41FA5}">
                      <a16:colId xmlns="" xmlns:a16="http://schemas.microsoft.com/office/drawing/2014/main" val="20004"/>
                    </a:ext>
                  </a:extLst>
                </a:gridCol>
              </a:tblGrid>
              <a:tr h="342430">
                <a:tc gridSpan="5">
                  <a:txBody>
                    <a:bodyPr/>
                    <a:lstStyle/>
                    <a:p>
                      <a:pPr marL="0" indent="269875" algn="l">
                        <a:lnSpc>
                          <a:spcPts val="1600"/>
                        </a:lnSpc>
                        <a:spcBef>
                          <a:spcPts val="600"/>
                        </a:spcBef>
                        <a:spcAft>
                          <a:spcPts val="0"/>
                        </a:spcAft>
                      </a:pPr>
                      <a:r>
                        <a:rPr lang="el-GR" sz="1800" dirty="0">
                          <a:solidFill>
                            <a:schemeClr val="tx1"/>
                          </a:solidFill>
                          <a:effectLst/>
                        </a:rPr>
                        <a:t>ΣΥΓΚΡΙΤΙΚΗ ΑΝΑΛΥΣΗ ΝΟΜΩΝ ΠΕΡΙΦΕΡΕΙΑΣ ΔΥΤΙΚΗΣ ΕΛΛΑΔΟΣ</a:t>
                      </a:r>
                      <a:endParaRPr lang="el-GR" sz="18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0"/>
                  </a:ext>
                </a:extLst>
              </a:tr>
              <a:tr h="319329">
                <a:tc>
                  <a:txBody>
                    <a:bodyPr/>
                    <a:lstStyle/>
                    <a:p>
                      <a:pPr algn="ctr">
                        <a:lnSpc>
                          <a:spcPts val="1600"/>
                        </a:lnSpc>
                        <a:spcBef>
                          <a:spcPts val="600"/>
                        </a:spcBef>
                        <a:spcAft>
                          <a:spcPts val="0"/>
                        </a:spcAft>
                      </a:pPr>
                      <a:r>
                        <a:rPr lang="el-GR" sz="1050" dirty="0">
                          <a:solidFill>
                            <a:schemeClr val="tx1"/>
                          </a:solidFill>
                          <a:effectLst/>
                        </a:rPr>
                        <a:t>Χαρακτηριστικά</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ts val="1600"/>
                        </a:lnSpc>
                        <a:spcBef>
                          <a:spcPts val="600"/>
                        </a:spcBef>
                        <a:spcAft>
                          <a:spcPts val="0"/>
                        </a:spcAft>
                      </a:pPr>
                      <a:r>
                        <a:rPr lang="el-GR" sz="1050" b="1" dirty="0">
                          <a:solidFill>
                            <a:schemeClr val="tx1"/>
                          </a:solidFill>
                          <a:effectLst/>
                        </a:rPr>
                        <a:t>Περιφέρεια</a:t>
                      </a:r>
                      <a:endParaRPr lang="el-GR" sz="1100" b="1"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ts val="1600"/>
                        </a:lnSpc>
                        <a:spcBef>
                          <a:spcPts val="600"/>
                        </a:spcBef>
                        <a:spcAft>
                          <a:spcPts val="0"/>
                        </a:spcAft>
                      </a:pPr>
                      <a:r>
                        <a:rPr lang="el-GR" sz="1050" b="1" dirty="0">
                          <a:solidFill>
                            <a:schemeClr val="tx1"/>
                          </a:solidFill>
                          <a:effectLst/>
                        </a:rPr>
                        <a:t>Ν. </a:t>
                      </a:r>
                      <a:r>
                        <a:rPr lang="el-GR" sz="1050" b="1" dirty="0" err="1">
                          <a:solidFill>
                            <a:schemeClr val="tx1"/>
                          </a:solidFill>
                          <a:effectLst/>
                        </a:rPr>
                        <a:t>Αιτωλ</a:t>
                      </a:r>
                      <a:r>
                        <a:rPr lang="el-GR" sz="1050" b="1" dirty="0">
                          <a:solidFill>
                            <a:schemeClr val="tx1"/>
                          </a:solidFill>
                          <a:effectLst/>
                        </a:rPr>
                        <a:t>/</a:t>
                      </a:r>
                      <a:r>
                        <a:rPr lang="el-GR" sz="1050" b="1" dirty="0" err="1">
                          <a:solidFill>
                            <a:schemeClr val="tx1"/>
                          </a:solidFill>
                          <a:effectLst/>
                        </a:rPr>
                        <a:t>νίας</a:t>
                      </a:r>
                      <a:endParaRPr lang="el-GR" sz="1100" b="1"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Ν. Ηλείας</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ts val="1600"/>
                        </a:lnSpc>
                        <a:spcBef>
                          <a:spcPts val="600"/>
                        </a:spcBef>
                        <a:spcAft>
                          <a:spcPts val="0"/>
                        </a:spcAft>
                      </a:pPr>
                      <a:r>
                        <a:rPr lang="el-GR" sz="1050" b="1" dirty="0">
                          <a:solidFill>
                            <a:schemeClr val="tx1"/>
                          </a:solidFill>
                          <a:effectLst/>
                        </a:rPr>
                        <a:t>Ν. Αχαΐας</a:t>
                      </a:r>
                      <a:endParaRPr lang="el-GR" sz="1100" b="1"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10001"/>
                  </a:ext>
                </a:extLst>
              </a:tr>
              <a:tr h="206578">
                <a:tc>
                  <a:txBody>
                    <a:bodyPr/>
                    <a:lstStyle/>
                    <a:p>
                      <a:pPr algn="ctr">
                        <a:lnSpc>
                          <a:spcPts val="1600"/>
                        </a:lnSpc>
                        <a:spcBef>
                          <a:spcPts val="600"/>
                        </a:spcBef>
                        <a:spcAft>
                          <a:spcPts val="0"/>
                        </a:spcAft>
                      </a:pPr>
                      <a:r>
                        <a:rPr lang="el-GR" sz="1050" dirty="0">
                          <a:solidFill>
                            <a:schemeClr val="tx1"/>
                          </a:solidFill>
                          <a:effectLst/>
                        </a:rPr>
                        <a:t>Έκταση  (τ. </a:t>
                      </a:r>
                      <a:r>
                        <a:rPr lang="el-GR" sz="1050" dirty="0" err="1">
                          <a:solidFill>
                            <a:schemeClr val="tx1"/>
                          </a:solidFill>
                          <a:effectLst/>
                        </a:rPr>
                        <a:t>χλμ</a:t>
                      </a:r>
                      <a:r>
                        <a:rPr lang="el-GR" sz="1050" dirty="0">
                          <a:solidFill>
                            <a:schemeClr val="tx1"/>
                          </a:solidFill>
                          <a:effectLst/>
                        </a:rPr>
                        <a:t>)</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11.358,33</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dirty="0">
                          <a:solidFill>
                            <a:schemeClr val="tx1"/>
                          </a:solidFill>
                          <a:effectLst/>
                        </a:rPr>
                        <a:t>5.460,89</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2.622,50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3.274,94</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06578">
                <a:tc>
                  <a:txBody>
                    <a:bodyPr/>
                    <a:lstStyle/>
                    <a:p>
                      <a:pPr algn="ctr">
                        <a:lnSpc>
                          <a:spcPts val="1600"/>
                        </a:lnSpc>
                        <a:spcBef>
                          <a:spcPts val="600"/>
                        </a:spcBef>
                        <a:spcAft>
                          <a:spcPts val="0"/>
                        </a:spcAft>
                      </a:pPr>
                      <a:r>
                        <a:rPr lang="el-GR" sz="1050" dirty="0">
                          <a:solidFill>
                            <a:schemeClr val="tx1"/>
                          </a:solidFill>
                          <a:effectLst/>
                        </a:rPr>
                        <a:t>Αστικοποίηση  Πληθυσμού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 </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dirty="0">
                          <a:solidFill>
                            <a:schemeClr val="tx1"/>
                          </a:solidFill>
                          <a:effectLst/>
                        </a:rPr>
                        <a:t>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 </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a:solidFill>
                            <a:schemeClr val="tx1"/>
                          </a:solidFill>
                          <a:effectLst/>
                        </a:rPr>
                        <a:t> </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06578">
                <a:tc>
                  <a:txBody>
                    <a:bodyPr/>
                    <a:lstStyle/>
                    <a:p>
                      <a:pPr lvl="0" algn="r">
                        <a:lnSpc>
                          <a:spcPts val="1600"/>
                        </a:lnSpc>
                        <a:spcBef>
                          <a:spcPts val="600"/>
                        </a:spcBef>
                        <a:spcAft>
                          <a:spcPts val="0"/>
                        </a:spcAft>
                        <a:tabLst>
                          <a:tab pos="1885950" algn="l"/>
                        </a:tabLst>
                      </a:pPr>
                      <a:r>
                        <a:rPr lang="el-GR" sz="1050" dirty="0">
                          <a:solidFill>
                            <a:schemeClr val="tx1"/>
                          </a:solidFill>
                          <a:effectLst/>
                        </a:rPr>
                        <a:t>Αστικός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61,90%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dirty="0">
                          <a:solidFill>
                            <a:schemeClr val="tx1"/>
                          </a:solidFill>
                          <a:effectLst/>
                        </a:rPr>
                        <a:t>56,00%</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46,80%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a:solidFill>
                            <a:schemeClr val="tx1"/>
                          </a:solidFill>
                          <a:effectLst/>
                        </a:rPr>
                        <a:t>73,60%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06578">
                <a:tc>
                  <a:txBody>
                    <a:bodyPr/>
                    <a:lstStyle/>
                    <a:p>
                      <a:pPr lvl="1" algn="r">
                        <a:lnSpc>
                          <a:spcPts val="1600"/>
                        </a:lnSpc>
                        <a:spcBef>
                          <a:spcPts val="600"/>
                        </a:spcBef>
                        <a:spcAft>
                          <a:spcPts val="0"/>
                        </a:spcAft>
                      </a:pPr>
                      <a:r>
                        <a:rPr lang="el-GR" sz="1050" dirty="0">
                          <a:solidFill>
                            <a:schemeClr val="tx1"/>
                          </a:solidFill>
                          <a:effectLst/>
                        </a:rPr>
                        <a:t>Αγροτικός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38,10%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dirty="0">
                          <a:solidFill>
                            <a:schemeClr val="tx1"/>
                          </a:solidFill>
                          <a:effectLst/>
                        </a:rPr>
                        <a:t>44,00%</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53,20%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26,40%</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06578">
                <a:tc>
                  <a:txBody>
                    <a:bodyPr/>
                    <a:lstStyle/>
                    <a:p>
                      <a:pPr algn="ctr">
                        <a:lnSpc>
                          <a:spcPts val="1600"/>
                        </a:lnSpc>
                        <a:spcBef>
                          <a:spcPts val="600"/>
                        </a:spcBef>
                        <a:spcAft>
                          <a:spcPts val="0"/>
                        </a:spcAft>
                      </a:pPr>
                      <a:r>
                        <a:rPr lang="el-GR" sz="1050" dirty="0">
                          <a:solidFill>
                            <a:schemeClr val="tx1"/>
                          </a:solidFill>
                          <a:effectLst/>
                        </a:rPr>
                        <a:t>Απασχόληση ανά τομέα  (%)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 </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 </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 </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a:solidFill>
                            <a:schemeClr val="tx1"/>
                          </a:solidFill>
                          <a:effectLst/>
                        </a:rPr>
                        <a:t> </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206578">
                <a:tc>
                  <a:txBody>
                    <a:bodyPr/>
                    <a:lstStyle/>
                    <a:p>
                      <a:pPr algn="r">
                        <a:lnSpc>
                          <a:spcPts val="1600"/>
                        </a:lnSpc>
                        <a:spcBef>
                          <a:spcPts val="600"/>
                        </a:spcBef>
                        <a:spcAft>
                          <a:spcPts val="0"/>
                        </a:spcAft>
                      </a:pPr>
                      <a:r>
                        <a:rPr lang="el-GR" sz="1050" dirty="0">
                          <a:solidFill>
                            <a:schemeClr val="tx1"/>
                          </a:solidFill>
                          <a:effectLst/>
                        </a:rPr>
                        <a:t>Πρωτογενής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19,50%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25,70%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32,00%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a:solidFill>
                            <a:schemeClr val="tx1"/>
                          </a:solidFill>
                          <a:effectLst/>
                        </a:rPr>
                        <a:t>9,30%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206578">
                <a:tc>
                  <a:txBody>
                    <a:bodyPr/>
                    <a:lstStyle/>
                    <a:p>
                      <a:pPr algn="r">
                        <a:lnSpc>
                          <a:spcPts val="1600"/>
                        </a:lnSpc>
                        <a:spcBef>
                          <a:spcPts val="600"/>
                        </a:spcBef>
                        <a:spcAft>
                          <a:spcPts val="0"/>
                        </a:spcAft>
                      </a:pPr>
                      <a:r>
                        <a:rPr lang="el-GR" sz="1050" dirty="0">
                          <a:solidFill>
                            <a:schemeClr val="tx1"/>
                          </a:solidFill>
                          <a:effectLst/>
                        </a:rPr>
                        <a:t>Δευτερογενής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16,30%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15,90%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14,70%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17,40%</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206578">
                <a:tc>
                  <a:txBody>
                    <a:bodyPr/>
                    <a:lstStyle/>
                    <a:p>
                      <a:pPr algn="r">
                        <a:lnSpc>
                          <a:spcPts val="1600"/>
                        </a:lnSpc>
                        <a:spcBef>
                          <a:spcPts val="600"/>
                        </a:spcBef>
                        <a:spcAft>
                          <a:spcPts val="0"/>
                        </a:spcAft>
                      </a:pPr>
                      <a:r>
                        <a:rPr lang="el-GR" sz="1050" dirty="0">
                          <a:solidFill>
                            <a:schemeClr val="tx1"/>
                          </a:solidFill>
                          <a:effectLst/>
                        </a:rPr>
                        <a:t>Τριτογενής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64,20%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58,40%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53,40%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a:solidFill>
                            <a:schemeClr val="tx1"/>
                          </a:solidFill>
                          <a:effectLst/>
                        </a:rPr>
                        <a:t>73,20%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206578">
                <a:tc>
                  <a:txBody>
                    <a:bodyPr/>
                    <a:lstStyle/>
                    <a:p>
                      <a:pPr algn="ctr">
                        <a:lnSpc>
                          <a:spcPts val="1600"/>
                        </a:lnSpc>
                        <a:spcBef>
                          <a:spcPts val="600"/>
                        </a:spcBef>
                        <a:spcAft>
                          <a:spcPts val="0"/>
                        </a:spcAft>
                      </a:pPr>
                      <a:r>
                        <a:rPr lang="el-GR" sz="1050" dirty="0">
                          <a:solidFill>
                            <a:schemeClr val="tx1"/>
                          </a:solidFill>
                          <a:effectLst/>
                        </a:rPr>
                        <a:t>Ανεργία  (%)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24,1%</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19,3%</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18,1%</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31,1%</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0"/>
                  </a:ext>
                </a:extLst>
              </a:tr>
              <a:tr h="206578">
                <a:tc>
                  <a:txBody>
                    <a:bodyPr/>
                    <a:lstStyle/>
                    <a:p>
                      <a:pPr algn="ctr">
                        <a:lnSpc>
                          <a:spcPts val="1600"/>
                        </a:lnSpc>
                        <a:spcBef>
                          <a:spcPts val="600"/>
                        </a:spcBef>
                        <a:spcAft>
                          <a:spcPts val="0"/>
                        </a:spcAft>
                      </a:pPr>
                      <a:r>
                        <a:rPr lang="el-GR" sz="1050" dirty="0">
                          <a:solidFill>
                            <a:schemeClr val="tx1"/>
                          </a:solidFill>
                          <a:effectLst/>
                        </a:rPr>
                        <a:t>Συμμετοχή στο ΑΕΠ της </a:t>
                      </a:r>
                      <a:r>
                        <a:rPr lang="el-GR" sz="1050" dirty="0" err="1">
                          <a:solidFill>
                            <a:schemeClr val="tx1"/>
                          </a:solidFill>
                          <a:effectLst/>
                        </a:rPr>
                        <a:t>Δ.Ελλάδας</a:t>
                      </a:r>
                      <a:r>
                        <a:rPr lang="el-GR" sz="1050" dirty="0">
                          <a:solidFill>
                            <a:schemeClr val="tx1"/>
                          </a:solidFill>
                          <a:effectLst/>
                        </a:rPr>
                        <a:t>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100%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dirty="0">
                          <a:solidFill>
                            <a:schemeClr val="tx1"/>
                          </a:solidFill>
                          <a:effectLst/>
                        </a:rPr>
                        <a:t>28,67%</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21,97%</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49,36%</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1"/>
                  </a:ext>
                </a:extLst>
              </a:tr>
              <a:tr h="206578">
                <a:tc>
                  <a:txBody>
                    <a:bodyPr/>
                    <a:lstStyle/>
                    <a:p>
                      <a:pPr algn="r">
                        <a:lnSpc>
                          <a:spcPts val="1600"/>
                        </a:lnSpc>
                        <a:spcBef>
                          <a:spcPts val="600"/>
                        </a:spcBef>
                        <a:spcAft>
                          <a:spcPts val="0"/>
                        </a:spcAft>
                      </a:pPr>
                      <a:r>
                        <a:rPr lang="el-GR" sz="1050" dirty="0">
                          <a:solidFill>
                            <a:schemeClr val="tx1"/>
                          </a:solidFill>
                          <a:effectLst/>
                        </a:rPr>
                        <a:t>Γεωργία / Κτηνοτροφία / Αλιεία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11,20%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10,70%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24,30%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5,70%</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2"/>
                  </a:ext>
                </a:extLst>
              </a:tr>
              <a:tr h="413157">
                <a:tc>
                  <a:txBody>
                    <a:bodyPr/>
                    <a:lstStyle/>
                    <a:p>
                      <a:pPr algn="r">
                        <a:lnSpc>
                          <a:spcPts val="1600"/>
                        </a:lnSpc>
                        <a:spcBef>
                          <a:spcPts val="600"/>
                        </a:spcBef>
                        <a:spcAft>
                          <a:spcPts val="0"/>
                        </a:spcAft>
                      </a:pPr>
                      <a:r>
                        <a:rPr lang="el-GR" sz="1050" dirty="0">
                          <a:solidFill>
                            <a:schemeClr val="tx1"/>
                          </a:solidFill>
                          <a:effectLst/>
                        </a:rPr>
                        <a:t>Βιομηχανία/ενέργεια/ορυχεία/ περιβάλλον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13,00%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16,50%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10,20%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a:solidFill>
                            <a:schemeClr val="tx1"/>
                          </a:solidFill>
                          <a:effectLst/>
                        </a:rPr>
                        <a:t>12,20%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3"/>
                  </a:ext>
                </a:extLst>
              </a:tr>
              <a:tr h="206578">
                <a:tc>
                  <a:txBody>
                    <a:bodyPr/>
                    <a:lstStyle/>
                    <a:p>
                      <a:pPr algn="r">
                        <a:lnSpc>
                          <a:spcPts val="1600"/>
                        </a:lnSpc>
                        <a:spcBef>
                          <a:spcPts val="600"/>
                        </a:spcBef>
                        <a:spcAft>
                          <a:spcPts val="0"/>
                        </a:spcAft>
                      </a:pPr>
                      <a:r>
                        <a:rPr lang="el-GR" sz="1050" dirty="0">
                          <a:solidFill>
                            <a:schemeClr val="tx1"/>
                          </a:solidFill>
                          <a:effectLst/>
                        </a:rPr>
                        <a:t>Κατασκευές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2,90%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3,10%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2,30%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3,10%</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4"/>
                  </a:ext>
                </a:extLst>
              </a:tr>
              <a:tr h="206578">
                <a:tc>
                  <a:txBody>
                    <a:bodyPr/>
                    <a:lstStyle/>
                    <a:p>
                      <a:pPr algn="r">
                        <a:lnSpc>
                          <a:spcPts val="1600"/>
                        </a:lnSpc>
                        <a:spcBef>
                          <a:spcPts val="600"/>
                        </a:spcBef>
                        <a:spcAft>
                          <a:spcPts val="0"/>
                        </a:spcAft>
                      </a:pPr>
                      <a:r>
                        <a:rPr lang="el-GR" sz="1050" dirty="0">
                          <a:solidFill>
                            <a:schemeClr val="tx1"/>
                          </a:solidFill>
                          <a:effectLst/>
                        </a:rPr>
                        <a:t>Εμπόριο / Τουρισμός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21,30%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25,00%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21,50%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19,20%</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5"/>
                  </a:ext>
                </a:extLst>
              </a:tr>
              <a:tr h="206578">
                <a:tc>
                  <a:txBody>
                    <a:bodyPr/>
                    <a:lstStyle/>
                    <a:p>
                      <a:pPr algn="r">
                        <a:lnSpc>
                          <a:spcPts val="1600"/>
                        </a:lnSpc>
                        <a:spcBef>
                          <a:spcPts val="600"/>
                        </a:spcBef>
                        <a:spcAft>
                          <a:spcPts val="0"/>
                        </a:spcAft>
                      </a:pPr>
                      <a:r>
                        <a:rPr lang="el-GR" sz="1050" dirty="0">
                          <a:solidFill>
                            <a:schemeClr val="tx1"/>
                          </a:solidFill>
                          <a:effectLst/>
                        </a:rPr>
                        <a:t>Χρηματοοικονομικές Υπηρεσίες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18,50%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dirty="0">
                          <a:solidFill>
                            <a:schemeClr val="tx1"/>
                          </a:solidFill>
                          <a:effectLst/>
                        </a:rPr>
                        <a:t>16,30%</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15,30%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21,20%</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6"/>
                  </a:ext>
                </a:extLst>
              </a:tr>
              <a:tr h="206578">
                <a:tc>
                  <a:txBody>
                    <a:bodyPr/>
                    <a:lstStyle/>
                    <a:p>
                      <a:pPr algn="r">
                        <a:lnSpc>
                          <a:spcPts val="1600"/>
                        </a:lnSpc>
                        <a:spcBef>
                          <a:spcPts val="600"/>
                        </a:spcBef>
                        <a:spcAft>
                          <a:spcPts val="0"/>
                        </a:spcAft>
                      </a:pPr>
                      <a:r>
                        <a:rPr lang="el-GR" sz="1050" dirty="0">
                          <a:solidFill>
                            <a:schemeClr val="tx1"/>
                          </a:solidFill>
                          <a:effectLst/>
                        </a:rPr>
                        <a:t>Λοιπές Υπηρεσίες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33,10%</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28,50%</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26,40%</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38,60%</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7"/>
                  </a:ext>
                </a:extLst>
              </a:tr>
              <a:tr h="206578">
                <a:tc>
                  <a:txBody>
                    <a:bodyPr/>
                    <a:lstStyle/>
                    <a:p>
                      <a:pPr algn="ctr">
                        <a:lnSpc>
                          <a:spcPts val="1600"/>
                        </a:lnSpc>
                        <a:spcBef>
                          <a:spcPts val="600"/>
                        </a:spcBef>
                        <a:spcAft>
                          <a:spcPts val="0"/>
                        </a:spcAft>
                      </a:pPr>
                      <a:r>
                        <a:rPr lang="el-GR" sz="1050" dirty="0">
                          <a:solidFill>
                            <a:schemeClr val="tx1"/>
                          </a:solidFill>
                          <a:effectLst/>
                        </a:rPr>
                        <a:t>Υποδομές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 </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 </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 </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8"/>
                  </a:ext>
                </a:extLst>
              </a:tr>
              <a:tr h="465413">
                <a:tc>
                  <a:txBody>
                    <a:bodyPr/>
                    <a:lstStyle/>
                    <a:p>
                      <a:pPr algn="ctr">
                        <a:lnSpc>
                          <a:spcPts val="1600"/>
                        </a:lnSpc>
                        <a:spcBef>
                          <a:spcPts val="600"/>
                        </a:spcBef>
                        <a:spcAft>
                          <a:spcPts val="0"/>
                        </a:spcAft>
                      </a:pPr>
                      <a:r>
                        <a:rPr lang="el-GR" sz="1050" dirty="0">
                          <a:solidFill>
                            <a:schemeClr val="tx1"/>
                          </a:solidFill>
                          <a:effectLst/>
                        </a:rPr>
                        <a:t>Οδικό Δίκτυο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dirty="0" err="1">
                          <a:solidFill>
                            <a:schemeClr val="tx1"/>
                          </a:solidFill>
                          <a:effectLst/>
                        </a:rPr>
                        <a:t>Ευρωπ</a:t>
                      </a:r>
                      <a:r>
                        <a:rPr lang="el-GR" sz="1050" dirty="0">
                          <a:solidFill>
                            <a:schemeClr val="tx1"/>
                          </a:solidFill>
                          <a:effectLst/>
                        </a:rPr>
                        <a:t>., Εθνικό, Επαρχιακό, Κοινοτικό - Δημοτικό</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l-GR" sz="1050" b="1" kern="1200" dirty="0">
                          <a:solidFill>
                            <a:schemeClr val="tx1"/>
                          </a:solidFill>
                          <a:effectLst/>
                          <a:latin typeface="+mn-lt"/>
                          <a:ea typeface="+mn-ea"/>
                          <a:cs typeface="+mn-cs"/>
                        </a:rPr>
                        <a:t>Εθνικό, Επαρχιακό, </a:t>
                      </a:r>
                      <a:r>
                        <a:rPr lang="el-GR" sz="1050" b="1" kern="1200" dirty="0" err="1">
                          <a:solidFill>
                            <a:schemeClr val="tx1"/>
                          </a:solidFill>
                          <a:effectLst/>
                          <a:latin typeface="+mn-lt"/>
                          <a:ea typeface="+mn-ea"/>
                          <a:cs typeface="+mn-cs"/>
                        </a:rPr>
                        <a:t>Κοινοτ</a:t>
                      </a:r>
                      <a:r>
                        <a:rPr lang="el-GR" sz="1050" b="1" kern="1200" dirty="0">
                          <a:solidFill>
                            <a:schemeClr val="tx1"/>
                          </a:solidFill>
                          <a:effectLst/>
                          <a:latin typeface="+mn-lt"/>
                          <a:ea typeface="+mn-ea"/>
                          <a:cs typeface="+mn-cs"/>
                        </a:rPr>
                        <a:t>.-Δημοτ.</a:t>
                      </a:r>
                    </a:p>
                    <a:p>
                      <a:pPr marL="0" marR="0" indent="0" algn="ctr" defTabSz="914400" rtl="0" eaLnBrk="1" fontAlgn="auto" latinLnBrk="0" hangingPunct="1">
                        <a:lnSpc>
                          <a:spcPct val="100000"/>
                        </a:lnSpc>
                        <a:spcBef>
                          <a:spcPts val="600"/>
                        </a:spcBef>
                        <a:spcAft>
                          <a:spcPts val="0"/>
                        </a:spcAft>
                        <a:buClrTx/>
                        <a:buSzTx/>
                        <a:buFontTx/>
                        <a:buNone/>
                        <a:tabLst/>
                        <a:defRPr/>
                      </a:pPr>
                      <a:r>
                        <a:rPr lang="el-GR" sz="1050" b="1" kern="1200" dirty="0">
                          <a:solidFill>
                            <a:schemeClr val="tx1"/>
                          </a:solidFill>
                          <a:effectLst/>
                          <a:latin typeface="+mn-lt"/>
                          <a:ea typeface="+mn-ea"/>
                          <a:cs typeface="+mn-cs"/>
                        </a:rPr>
                        <a:t>Προβλέπεται η επέκταση της Ιόνιας Οδού </a:t>
                      </a:r>
                      <a:endParaRPr lang="en-US" sz="1050" b="1" kern="1200" dirty="0">
                        <a:solidFill>
                          <a:schemeClr val="tx1"/>
                        </a:solidFill>
                        <a:effectLst/>
                        <a:latin typeface="+mn-lt"/>
                        <a:ea typeface="+mn-ea"/>
                        <a:cs typeface="+mn-cs"/>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err="1">
                          <a:solidFill>
                            <a:schemeClr val="tx1"/>
                          </a:solidFill>
                          <a:effectLst/>
                        </a:rPr>
                        <a:t>Ευρωπ</a:t>
                      </a:r>
                      <a:r>
                        <a:rPr lang="el-GR" sz="1050" dirty="0">
                          <a:solidFill>
                            <a:schemeClr val="tx1"/>
                          </a:solidFill>
                          <a:effectLst/>
                        </a:rPr>
                        <a:t>. , Εθνικό, Επαρχιακό, Κοινοτικό - Δημοτικό</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9"/>
                  </a:ext>
                </a:extLst>
              </a:tr>
              <a:tr h="206578">
                <a:tc>
                  <a:txBody>
                    <a:bodyPr/>
                    <a:lstStyle/>
                    <a:p>
                      <a:pPr algn="ctr">
                        <a:lnSpc>
                          <a:spcPts val="1600"/>
                        </a:lnSpc>
                        <a:spcBef>
                          <a:spcPts val="600"/>
                        </a:spcBef>
                        <a:spcAft>
                          <a:spcPts val="0"/>
                        </a:spcAft>
                      </a:pPr>
                      <a:r>
                        <a:rPr lang="el-GR" sz="1050" dirty="0">
                          <a:solidFill>
                            <a:schemeClr val="tx1"/>
                          </a:solidFill>
                          <a:effectLst/>
                        </a:rPr>
                        <a:t>Αεροδρόμια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4</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dirty="0">
                          <a:solidFill>
                            <a:schemeClr val="tx1"/>
                          </a:solidFill>
                          <a:effectLst/>
                        </a:rPr>
                        <a:t>2</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1</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1</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20"/>
                  </a:ext>
                </a:extLst>
              </a:tr>
              <a:tr h="231814">
                <a:tc>
                  <a:txBody>
                    <a:bodyPr/>
                    <a:lstStyle/>
                    <a:p>
                      <a:pPr algn="ctr">
                        <a:lnSpc>
                          <a:spcPts val="1600"/>
                        </a:lnSpc>
                        <a:spcBef>
                          <a:spcPts val="600"/>
                        </a:spcBef>
                        <a:spcAft>
                          <a:spcPts val="0"/>
                        </a:spcAft>
                      </a:pPr>
                      <a:r>
                        <a:rPr lang="el-GR" sz="1050" dirty="0">
                          <a:solidFill>
                            <a:schemeClr val="tx1"/>
                          </a:solidFill>
                          <a:effectLst/>
                        </a:rPr>
                        <a:t>Λιμάνια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5</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dirty="0">
                          <a:solidFill>
                            <a:schemeClr val="tx1"/>
                          </a:solidFill>
                          <a:effectLst/>
                        </a:rPr>
                        <a:t>1</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2</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latin typeface="+mn-lt"/>
                          <a:ea typeface="+mn-ea"/>
                          <a:cs typeface="+mn-cs"/>
                        </a:rPr>
                        <a:t>2</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21"/>
                  </a:ext>
                </a:extLst>
              </a:tr>
              <a:tr h="413157">
                <a:tc>
                  <a:txBody>
                    <a:bodyPr/>
                    <a:lstStyle/>
                    <a:p>
                      <a:pPr algn="ctr">
                        <a:lnSpc>
                          <a:spcPts val="1600"/>
                        </a:lnSpc>
                        <a:spcBef>
                          <a:spcPts val="600"/>
                        </a:spcBef>
                        <a:spcAft>
                          <a:spcPts val="0"/>
                        </a:spcAft>
                      </a:pPr>
                      <a:r>
                        <a:rPr lang="el-GR" sz="1050" dirty="0">
                          <a:solidFill>
                            <a:schemeClr val="tx1"/>
                          </a:solidFill>
                          <a:effectLst/>
                        </a:rPr>
                        <a:t>Οργανωμένοι υποδοχείς βιοτεχνικών και βιομηχανικών μονάδων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2 Ο</a:t>
                      </a:r>
                      <a:r>
                        <a:rPr lang="en-US" sz="1050" b="0" dirty="0">
                          <a:solidFill>
                            <a:schemeClr val="tx1"/>
                          </a:solidFill>
                          <a:effectLst/>
                        </a:rPr>
                        <a:t>.</a:t>
                      </a:r>
                      <a:r>
                        <a:rPr lang="el-GR" sz="1050" b="0" dirty="0">
                          <a:solidFill>
                            <a:schemeClr val="tx1"/>
                          </a:solidFill>
                          <a:effectLst/>
                        </a:rPr>
                        <a:t>Υ</a:t>
                      </a:r>
                      <a:r>
                        <a:rPr lang="en-US" sz="1050" b="0" dirty="0">
                          <a:solidFill>
                            <a:schemeClr val="tx1"/>
                          </a:solidFill>
                          <a:effectLst/>
                        </a:rPr>
                        <a:t>.</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a:solidFill>
                            <a:schemeClr val="tx1"/>
                          </a:solidFill>
                          <a:effectLst/>
                        </a:rPr>
                        <a:t>ΌΧΙ </a:t>
                      </a:r>
                      <a:endParaRPr lang="el-GR" sz="110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ΌΧΙ </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2</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22"/>
                  </a:ext>
                </a:extLst>
              </a:tr>
              <a:tr h="413157">
                <a:tc>
                  <a:txBody>
                    <a:bodyPr/>
                    <a:lstStyle/>
                    <a:p>
                      <a:pPr algn="ctr">
                        <a:lnSpc>
                          <a:spcPts val="1600"/>
                        </a:lnSpc>
                        <a:spcBef>
                          <a:spcPts val="600"/>
                        </a:spcBef>
                        <a:spcAft>
                          <a:spcPts val="0"/>
                        </a:spcAft>
                      </a:pPr>
                      <a:r>
                        <a:rPr lang="el-GR" sz="1050" dirty="0">
                          <a:solidFill>
                            <a:schemeClr val="tx1"/>
                          </a:solidFill>
                          <a:effectLst/>
                        </a:rPr>
                        <a:t>Δυνητική ζήτηση ανάπτυξης </a:t>
                      </a:r>
                      <a:r>
                        <a:rPr lang="en-US" sz="1050" dirty="0">
                          <a:solidFill>
                            <a:schemeClr val="tx1"/>
                          </a:solidFill>
                          <a:effectLst/>
                        </a:rPr>
                        <a:t>E</a:t>
                      </a:r>
                      <a:r>
                        <a:rPr lang="el-GR" sz="1050" dirty="0">
                          <a:solidFill>
                            <a:schemeClr val="tx1"/>
                          </a:solidFill>
                          <a:effectLst/>
                        </a:rPr>
                        <a:t>Π</a:t>
                      </a:r>
                      <a:r>
                        <a:rPr lang="el-GR" sz="1050" baseline="0" dirty="0">
                          <a:solidFill>
                            <a:schemeClr val="tx1"/>
                          </a:solidFill>
                          <a:effectLst/>
                        </a:rPr>
                        <a:t> </a:t>
                      </a:r>
                      <a:r>
                        <a:rPr lang="el-GR" sz="1050" dirty="0">
                          <a:solidFill>
                            <a:schemeClr val="tx1"/>
                          </a:solidFill>
                          <a:effectLst/>
                        </a:rPr>
                        <a:t>(Αριθμός Επιχειρήσεων) </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Bef>
                          <a:spcPts val="600"/>
                        </a:spcBef>
                        <a:spcAft>
                          <a:spcPts val="0"/>
                        </a:spcAft>
                      </a:pPr>
                      <a:r>
                        <a:rPr lang="el-GR" sz="1050" b="0" dirty="0">
                          <a:solidFill>
                            <a:schemeClr val="tx1"/>
                          </a:solidFill>
                          <a:effectLst/>
                        </a:rPr>
                        <a:t>1.092 ~ 1.363</a:t>
                      </a:r>
                      <a:endParaRPr lang="el-GR" sz="1100" b="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00"/>
                        </a:lnSpc>
                        <a:spcBef>
                          <a:spcPts val="600"/>
                        </a:spcBef>
                        <a:spcAft>
                          <a:spcPts val="0"/>
                        </a:spcAft>
                      </a:pPr>
                      <a:r>
                        <a:rPr lang="el-GR" sz="1050" dirty="0">
                          <a:solidFill>
                            <a:schemeClr val="tx1"/>
                          </a:solidFill>
                          <a:effectLst/>
                        </a:rPr>
                        <a:t>340 ~ 423</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ts val="1600"/>
                        </a:lnSpc>
                        <a:spcBef>
                          <a:spcPts val="600"/>
                        </a:spcBef>
                        <a:spcAft>
                          <a:spcPts val="0"/>
                        </a:spcAft>
                      </a:pPr>
                      <a:r>
                        <a:rPr lang="el-GR" sz="1050" b="1" kern="1200" dirty="0">
                          <a:solidFill>
                            <a:schemeClr val="tx1"/>
                          </a:solidFill>
                          <a:effectLst/>
                          <a:latin typeface="+mn-lt"/>
                          <a:ea typeface="+mn-ea"/>
                          <a:cs typeface="+mn-cs"/>
                        </a:rPr>
                        <a:t>228 ~ 285</a:t>
                      </a: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ts val="1600"/>
                        </a:lnSpc>
                        <a:spcBef>
                          <a:spcPts val="600"/>
                        </a:spcBef>
                        <a:spcAft>
                          <a:spcPts val="0"/>
                        </a:spcAft>
                      </a:pPr>
                      <a:r>
                        <a:rPr lang="el-GR" sz="1050" dirty="0">
                          <a:solidFill>
                            <a:schemeClr val="tx1"/>
                          </a:solidFill>
                          <a:effectLst/>
                        </a:rPr>
                        <a:t>524 ~ 655</a:t>
                      </a:r>
                      <a:endParaRPr lang="el-GR" sz="1100" dirty="0">
                        <a:solidFill>
                          <a:schemeClr val="tx1"/>
                        </a:solidFill>
                        <a:effectLst/>
                        <a:latin typeface="Calibri"/>
                        <a:ea typeface="Calibri"/>
                        <a:cs typeface="Times New Roman"/>
                      </a:endParaRPr>
                    </a:p>
                  </a:txBody>
                  <a:tcPr marL="15716" marR="157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23"/>
                  </a:ext>
                </a:extLst>
              </a:tr>
            </a:tbl>
          </a:graphicData>
        </a:graphic>
      </p:graphicFrame>
      <p:sp>
        <p:nvSpPr>
          <p:cNvPr id="7" name="TextBox 6"/>
          <p:cNvSpPr txBox="1"/>
          <p:nvPr/>
        </p:nvSpPr>
        <p:spPr>
          <a:xfrm>
            <a:off x="0" y="-3"/>
            <a:ext cx="553998" cy="6858003"/>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r>
              <a:rPr lang="el-GR" dirty="0"/>
              <a:t>ΠΕΡΙΦΕΡΕΙΑΚΗ ΕΝΟΤΗΤΑ ΗΛΕΙΑΣ</a:t>
            </a:r>
          </a:p>
        </p:txBody>
      </p:sp>
      <p:sp>
        <p:nvSpPr>
          <p:cNvPr id="12" name="Τίτλος 1">
            <a:extLst>
              <a:ext uri="{FF2B5EF4-FFF2-40B4-BE49-F238E27FC236}">
                <a16:creationId xmlns="" xmlns:a16="http://schemas.microsoft.com/office/drawing/2014/main" id="{11CE1309-2DFC-4ABB-83C0-3A385FCFF8D0}"/>
              </a:ext>
            </a:extLst>
          </p:cNvPr>
          <p:cNvSpPr txBox="1">
            <a:spLocks/>
          </p:cNvSpPr>
          <p:nvPr/>
        </p:nvSpPr>
        <p:spPr>
          <a:xfrm>
            <a:off x="6" y="-2"/>
            <a:ext cx="10028232" cy="747715"/>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63638" fontAlgn="base">
              <a:spcAft>
                <a:spcPct val="0"/>
              </a:spcAft>
            </a:pPr>
            <a:r>
              <a:rPr lang="el-GR" sz="3200" b="1" dirty="0">
                <a:solidFill>
                  <a:prstClr val="black"/>
                </a:solidFill>
              </a:rPr>
              <a:t>ΦΥΣΙΟΓΝΩΜΙΑ ΠΕ ΗΛΕΙΑΣ</a:t>
            </a:r>
          </a:p>
        </p:txBody>
      </p:sp>
    </p:spTree>
    <p:extLst>
      <p:ext uri="{BB962C8B-B14F-4D97-AF65-F5344CB8AC3E}">
        <p14:creationId xmlns:p14="http://schemas.microsoft.com/office/powerpoint/2010/main" val="3389409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p:cNvGraphicFramePr>
            <a:graphicFrameLocks noGrp="1"/>
          </p:cNvGraphicFramePr>
          <p:nvPr>
            <p:extLst>
              <p:ext uri="{D42A27DB-BD31-4B8C-83A1-F6EECF244321}">
                <p14:modId xmlns:p14="http://schemas.microsoft.com/office/powerpoint/2010/main" val="643713608"/>
              </p:ext>
            </p:extLst>
          </p:nvPr>
        </p:nvGraphicFramePr>
        <p:xfrm>
          <a:off x="632461" y="1122868"/>
          <a:ext cx="11559539" cy="5716477"/>
        </p:xfrm>
        <a:graphic>
          <a:graphicData uri="http://schemas.openxmlformats.org/drawingml/2006/table">
            <a:tbl>
              <a:tblPr firstRow="1" firstCol="1" bandRow="1">
                <a:tableStyleId>{5C22544A-7EE6-4342-B048-85BDC9FD1C3A}</a:tableStyleId>
              </a:tblPr>
              <a:tblGrid>
                <a:gridCol w="411477">
                  <a:extLst>
                    <a:ext uri="{9D8B030D-6E8A-4147-A177-3AD203B41FA5}">
                      <a16:colId xmlns="" xmlns:a16="http://schemas.microsoft.com/office/drawing/2014/main" val="20000"/>
                    </a:ext>
                  </a:extLst>
                </a:gridCol>
                <a:gridCol w="1775462">
                  <a:extLst>
                    <a:ext uri="{9D8B030D-6E8A-4147-A177-3AD203B41FA5}">
                      <a16:colId xmlns="" xmlns:a16="http://schemas.microsoft.com/office/drawing/2014/main" val="20001"/>
                    </a:ext>
                  </a:extLst>
                </a:gridCol>
                <a:gridCol w="1328869">
                  <a:extLst>
                    <a:ext uri="{9D8B030D-6E8A-4147-A177-3AD203B41FA5}">
                      <a16:colId xmlns="" xmlns:a16="http://schemas.microsoft.com/office/drawing/2014/main" val="20002"/>
                    </a:ext>
                  </a:extLst>
                </a:gridCol>
                <a:gridCol w="1521011">
                  <a:extLst>
                    <a:ext uri="{9D8B030D-6E8A-4147-A177-3AD203B41FA5}">
                      <a16:colId xmlns="" xmlns:a16="http://schemas.microsoft.com/office/drawing/2014/main" val="20003"/>
                    </a:ext>
                  </a:extLst>
                </a:gridCol>
                <a:gridCol w="2339339">
                  <a:extLst>
                    <a:ext uri="{9D8B030D-6E8A-4147-A177-3AD203B41FA5}">
                      <a16:colId xmlns="" xmlns:a16="http://schemas.microsoft.com/office/drawing/2014/main" val="20004"/>
                    </a:ext>
                  </a:extLst>
                </a:gridCol>
                <a:gridCol w="822908">
                  <a:extLst>
                    <a:ext uri="{9D8B030D-6E8A-4147-A177-3AD203B41FA5}">
                      <a16:colId xmlns="" xmlns:a16="http://schemas.microsoft.com/office/drawing/2014/main" val="20005"/>
                    </a:ext>
                  </a:extLst>
                </a:gridCol>
                <a:gridCol w="434392">
                  <a:extLst>
                    <a:ext uri="{9D8B030D-6E8A-4147-A177-3AD203B41FA5}">
                      <a16:colId xmlns="" xmlns:a16="http://schemas.microsoft.com/office/drawing/2014/main" val="20006"/>
                    </a:ext>
                  </a:extLst>
                </a:gridCol>
                <a:gridCol w="396240">
                  <a:extLst>
                    <a:ext uri="{9D8B030D-6E8A-4147-A177-3AD203B41FA5}">
                      <a16:colId xmlns="" xmlns:a16="http://schemas.microsoft.com/office/drawing/2014/main" val="20007"/>
                    </a:ext>
                  </a:extLst>
                </a:gridCol>
                <a:gridCol w="449580">
                  <a:extLst>
                    <a:ext uri="{9D8B030D-6E8A-4147-A177-3AD203B41FA5}">
                      <a16:colId xmlns="" xmlns:a16="http://schemas.microsoft.com/office/drawing/2014/main" val="20008"/>
                    </a:ext>
                  </a:extLst>
                </a:gridCol>
                <a:gridCol w="581671">
                  <a:extLst>
                    <a:ext uri="{9D8B030D-6E8A-4147-A177-3AD203B41FA5}">
                      <a16:colId xmlns="" xmlns:a16="http://schemas.microsoft.com/office/drawing/2014/main" val="20009"/>
                    </a:ext>
                  </a:extLst>
                </a:gridCol>
                <a:gridCol w="446551">
                  <a:extLst>
                    <a:ext uri="{9D8B030D-6E8A-4147-A177-3AD203B41FA5}">
                      <a16:colId xmlns="" xmlns:a16="http://schemas.microsoft.com/office/drawing/2014/main" val="20010"/>
                    </a:ext>
                  </a:extLst>
                </a:gridCol>
                <a:gridCol w="540395">
                  <a:extLst>
                    <a:ext uri="{9D8B030D-6E8A-4147-A177-3AD203B41FA5}">
                      <a16:colId xmlns="" xmlns:a16="http://schemas.microsoft.com/office/drawing/2014/main" val="20011"/>
                    </a:ext>
                  </a:extLst>
                </a:gridCol>
                <a:gridCol w="511644">
                  <a:extLst>
                    <a:ext uri="{9D8B030D-6E8A-4147-A177-3AD203B41FA5}">
                      <a16:colId xmlns="" xmlns:a16="http://schemas.microsoft.com/office/drawing/2014/main" val="20012"/>
                    </a:ext>
                  </a:extLst>
                </a:gridCol>
              </a:tblGrid>
              <a:tr h="275417">
                <a:tc rowSpan="3">
                  <a:txBody>
                    <a:bodyPr/>
                    <a:lstStyle/>
                    <a:p>
                      <a:pPr algn="ctr">
                        <a:lnSpc>
                          <a:spcPct val="115000"/>
                        </a:lnSpc>
                        <a:spcAft>
                          <a:spcPts val="0"/>
                        </a:spcAft>
                      </a:pPr>
                      <a:r>
                        <a:rPr lang="el-GR" sz="1050" b="1" dirty="0">
                          <a:solidFill>
                            <a:srgbClr val="000000"/>
                          </a:solidFill>
                          <a:effectLst/>
                          <a:latin typeface="Calibri"/>
                          <a:ea typeface="Times New Roman"/>
                          <a:cs typeface="Arial"/>
                        </a:rPr>
                        <a:t>α/α</a:t>
                      </a:r>
                      <a:endParaRPr lang="el-GR" sz="1050" dirty="0">
                        <a:effectLst/>
                        <a:latin typeface="Calibri"/>
                        <a:ea typeface="Times New Roman"/>
                        <a:cs typeface="Times New Roman"/>
                      </a:endParaRPr>
                    </a:p>
                  </a:txBody>
                  <a:tcPr marL="68580" marR="68580" marT="0" marB="0" anchor="ctr">
                    <a:solidFill>
                      <a:schemeClr val="accent5">
                        <a:lumMod val="60000"/>
                        <a:lumOff val="40000"/>
                      </a:schemeClr>
                    </a:solidFill>
                  </a:tcPr>
                </a:tc>
                <a:tc rowSpan="3">
                  <a:txBody>
                    <a:bodyPr/>
                    <a:lstStyle/>
                    <a:p>
                      <a:pPr algn="l">
                        <a:lnSpc>
                          <a:spcPct val="115000"/>
                        </a:lnSpc>
                        <a:spcAft>
                          <a:spcPts val="0"/>
                        </a:spcAft>
                      </a:pPr>
                      <a:r>
                        <a:rPr lang="el-GR" sz="1050" b="1" dirty="0">
                          <a:solidFill>
                            <a:srgbClr val="000000"/>
                          </a:solidFill>
                          <a:effectLst/>
                          <a:latin typeface="Calibri"/>
                          <a:ea typeface="Times New Roman"/>
                          <a:cs typeface="Arial"/>
                        </a:rPr>
                        <a:t>ΟΤΑ αναφοράς</a:t>
                      </a:r>
                      <a:endParaRPr lang="el-GR" sz="1050" dirty="0">
                        <a:effectLst/>
                        <a:latin typeface="Calibri"/>
                        <a:ea typeface="Times New Roman"/>
                        <a:cs typeface="Times New Roman"/>
                      </a:endParaRPr>
                    </a:p>
                  </a:txBody>
                  <a:tcPr marL="68580" marR="68580" marT="0" marB="0" anchor="ctr">
                    <a:solidFill>
                      <a:schemeClr val="accent5">
                        <a:lumMod val="60000"/>
                        <a:lumOff val="40000"/>
                      </a:schemeClr>
                    </a:solidFill>
                  </a:tcPr>
                </a:tc>
                <a:tc rowSpan="3">
                  <a:txBody>
                    <a:bodyPr/>
                    <a:lstStyle/>
                    <a:p>
                      <a:pPr algn="ctr">
                        <a:lnSpc>
                          <a:spcPct val="115000"/>
                        </a:lnSpc>
                        <a:spcAft>
                          <a:spcPts val="0"/>
                        </a:spcAft>
                      </a:pPr>
                      <a:r>
                        <a:rPr lang="el-GR" sz="1050" b="1" dirty="0">
                          <a:solidFill>
                            <a:srgbClr val="000000"/>
                          </a:solidFill>
                          <a:effectLst/>
                          <a:latin typeface="Calibri"/>
                          <a:ea typeface="Times New Roman"/>
                          <a:cs typeface="Arial"/>
                        </a:rPr>
                        <a:t>ΔΗΜΟΤΙΚΗ ΕΝΟΤΗΤΑ</a:t>
                      </a:r>
                      <a:endParaRPr lang="el-GR" sz="1050" dirty="0">
                        <a:effectLst/>
                        <a:latin typeface="Calibri"/>
                        <a:ea typeface="Times New Roman"/>
                        <a:cs typeface="Times New Roman"/>
                      </a:endParaRPr>
                    </a:p>
                  </a:txBody>
                  <a:tcPr marL="68580" marR="68580" marT="0" marB="0" anchor="ctr">
                    <a:solidFill>
                      <a:schemeClr val="accent5">
                        <a:lumMod val="60000"/>
                        <a:lumOff val="40000"/>
                      </a:schemeClr>
                    </a:solidFill>
                  </a:tcPr>
                </a:tc>
                <a:tc rowSpan="3">
                  <a:txBody>
                    <a:bodyPr/>
                    <a:lstStyle/>
                    <a:p>
                      <a:pPr algn="ctr">
                        <a:lnSpc>
                          <a:spcPct val="115000"/>
                        </a:lnSpc>
                        <a:spcAft>
                          <a:spcPts val="0"/>
                        </a:spcAft>
                      </a:pPr>
                      <a:r>
                        <a:rPr lang="el-GR" sz="1050" b="1" dirty="0">
                          <a:solidFill>
                            <a:srgbClr val="000000"/>
                          </a:solidFill>
                          <a:effectLst/>
                          <a:latin typeface="Calibri"/>
                          <a:ea typeface="Times New Roman"/>
                          <a:cs typeface="Arial"/>
                        </a:rPr>
                        <a:t>ΘΕΣΜΙΚΗ ΡΥΘΜΙΣΗ</a:t>
                      </a:r>
                      <a:endParaRPr lang="el-GR" sz="1050" dirty="0">
                        <a:effectLst/>
                        <a:latin typeface="Calibri"/>
                        <a:ea typeface="Times New Roman"/>
                        <a:cs typeface="Times New Roman"/>
                      </a:endParaRPr>
                    </a:p>
                  </a:txBody>
                  <a:tcPr marL="68580" marR="68580" marT="0" marB="0" anchor="ctr">
                    <a:solidFill>
                      <a:schemeClr val="accent5">
                        <a:lumMod val="60000"/>
                        <a:lumOff val="40000"/>
                      </a:schemeClr>
                    </a:solidFill>
                  </a:tcPr>
                </a:tc>
                <a:tc rowSpan="3">
                  <a:txBody>
                    <a:bodyPr/>
                    <a:lstStyle/>
                    <a:p>
                      <a:pPr algn="ctr">
                        <a:lnSpc>
                          <a:spcPct val="115000"/>
                        </a:lnSpc>
                        <a:spcAft>
                          <a:spcPts val="0"/>
                        </a:spcAft>
                      </a:pPr>
                      <a:r>
                        <a:rPr lang="el-GR" sz="1050" b="1" dirty="0">
                          <a:solidFill>
                            <a:srgbClr val="000000"/>
                          </a:solidFill>
                          <a:effectLst/>
                          <a:latin typeface="Calibri"/>
                          <a:ea typeface="Times New Roman"/>
                          <a:cs typeface="Arial"/>
                        </a:rPr>
                        <a:t>Φ.Ε.Κ.</a:t>
                      </a:r>
                      <a:endParaRPr lang="el-GR" sz="1050" dirty="0">
                        <a:effectLst/>
                        <a:latin typeface="Calibri"/>
                        <a:ea typeface="Times New Roman"/>
                        <a:cs typeface="Times New Roman"/>
                      </a:endParaRPr>
                    </a:p>
                  </a:txBody>
                  <a:tcPr marL="68580" marR="68580" marT="0" marB="0" anchor="ctr">
                    <a:solidFill>
                      <a:schemeClr val="accent5">
                        <a:lumMod val="60000"/>
                        <a:lumOff val="40000"/>
                      </a:schemeClr>
                    </a:solidFill>
                  </a:tcPr>
                </a:tc>
                <a:tc gridSpan="8">
                  <a:txBody>
                    <a:bodyPr/>
                    <a:lstStyle/>
                    <a:p>
                      <a:pPr algn="ctr">
                        <a:lnSpc>
                          <a:spcPct val="115000"/>
                        </a:lnSpc>
                        <a:spcAft>
                          <a:spcPts val="0"/>
                        </a:spcAft>
                      </a:pPr>
                      <a:r>
                        <a:rPr lang="el-GR" sz="1050" b="1" dirty="0">
                          <a:effectLst/>
                          <a:latin typeface="Calibri"/>
                          <a:ea typeface="Times New Roman"/>
                          <a:cs typeface="Arial"/>
                        </a:rPr>
                        <a:t>ΠΡΟΒΛΕΠΟΜΕΝΕΣ ΧΡΗΣΕΙΣ </a:t>
                      </a:r>
                      <a:endParaRPr lang="el-GR" sz="1050" dirty="0">
                        <a:effectLst/>
                        <a:latin typeface="Calibri"/>
                        <a:ea typeface="Times New Roman"/>
                        <a:cs typeface="Times New Roman"/>
                      </a:endParaRPr>
                    </a:p>
                  </a:txBody>
                  <a:tcPr marL="68580" marR="68580" marT="0" marB="0" anchor="ctr">
                    <a:solidFill>
                      <a:schemeClr val="accent5">
                        <a:lumMod val="60000"/>
                        <a:lumOff val="4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0"/>
                  </a:ext>
                </a:extLst>
              </a:tr>
              <a:tr h="346736">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gridSpan="2">
                  <a:txBody>
                    <a:bodyPr/>
                    <a:lstStyle/>
                    <a:p>
                      <a:pPr algn="ctr">
                        <a:lnSpc>
                          <a:spcPct val="115000"/>
                        </a:lnSpc>
                        <a:spcAft>
                          <a:spcPts val="0"/>
                        </a:spcAft>
                      </a:pPr>
                      <a:r>
                        <a:rPr lang="el-GR" sz="1050" b="1" dirty="0">
                          <a:solidFill>
                            <a:srgbClr val="000000"/>
                          </a:solidFill>
                          <a:effectLst/>
                          <a:latin typeface="Calibri"/>
                          <a:ea typeface="Times New Roman"/>
                          <a:cs typeface="Arial"/>
                        </a:rPr>
                        <a:t>ΧΟΝΔΡΕΜΠΟΡΙΟΥ</a:t>
                      </a:r>
                      <a:endParaRPr lang="el-GR" sz="1050" dirty="0">
                        <a:effectLst/>
                        <a:latin typeface="Calibri"/>
                        <a:ea typeface="Times New Roman"/>
                        <a:cs typeface="Times New Roman"/>
                      </a:endParaRPr>
                    </a:p>
                  </a:txBody>
                  <a:tcPr marL="68580" marR="68580" marT="0" marB="0" anchor="ctr"/>
                </a:tc>
                <a:tc hMerge="1">
                  <a:txBody>
                    <a:bodyPr/>
                    <a:lstStyle/>
                    <a:p>
                      <a:endParaRPr lang="el-GR"/>
                    </a:p>
                  </a:txBody>
                  <a:tcPr/>
                </a:tc>
                <a:tc gridSpan="2">
                  <a:txBody>
                    <a:bodyPr/>
                    <a:lstStyle/>
                    <a:p>
                      <a:pPr algn="ctr">
                        <a:lnSpc>
                          <a:spcPct val="115000"/>
                        </a:lnSpc>
                        <a:spcAft>
                          <a:spcPts val="0"/>
                        </a:spcAft>
                      </a:pPr>
                      <a:r>
                        <a:rPr lang="el-GR" sz="1050" b="1" dirty="0">
                          <a:solidFill>
                            <a:srgbClr val="000000"/>
                          </a:solidFill>
                          <a:effectLst/>
                          <a:latin typeface="Calibri"/>
                          <a:ea typeface="Times New Roman"/>
                          <a:cs typeface="Arial"/>
                        </a:rPr>
                        <a:t>ΒΙΟΜΗΧ.– ΒΙΟΤΕΧΝ.</a:t>
                      </a:r>
                      <a:endParaRPr lang="el-GR" sz="1050" dirty="0">
                        <a:effectLst/>
                        <a:latin typeface="Calibri"/>
                        <a:ea typeface="Times New Roman"/>
                        <a:cs typeface="Times New Roman"/>
                      </a:endParaRPr>
                    </a:p>
                  </a:txBody>
                  <a:tcPr marL="68580" marR="68580" marT="0" marB="0" anchor="ctr"/>
                </a:tc>
                <a:tc hMerge="1">
                  <a:txBody>
                    <a:bodyPr/>
                    <a:lstStyle/>
                    <a:p>
                      <a:endParaRPr lang="el-GR"/>
                    </a:p>
                  </a:txBody>
                  <a:tcPr/>
                </a:tc>
                <a:tc gridSpan="2">
                  <a:txBody>
                    <a:bodyPr/>
                    <a:lstStyle/>
                    <a:p>
                      <a:pPr algn="ctr">
                        <a:lnSpc>
                          <a:spcPct val="115000"/>
                        </a:lnSpc>
                        <a:spcAft>
                          <a:spcPts val="0"/>
                        </a:spcAft>
                      </a:pPr>
                      <a:r>
                        <a:rPr lang="el-GR" sz="1050" b="1" dirty="0">
                          <a:solidFill>
                            <a:srgbClr val="000000"/>
                          </a:solidFill>
                          <a:effectLst/>
                          <a:latin typeface="Calibri"/>
                          <a:ea typeface="Times New Roman"/>
                          <a:cs typeface="Arial"/>
                        </a:rPr>
                        <a:t>ΤΕΧΝΟΠΟΛΕΙΣ</a:t>
                      </a:r>
                      <a:endParaRPr lang="el-GR" sz="1050" dirty="0">
                        <a:effectLst/>
                        <a:latin typeface="Calibri"/>
                        <a:ea typeface="Times New Roman"/>
                        <a:cs typeface="Times New Roman"/>
                      </a:endParaRPr>
                    </a:p>
                  </a:txBody>
                  <a:tcPr marL="68580" marR="68580" marT="0" marB="0" anchor="ctr"/>
                </a:tc>
                <a:tc hMerge="1">
                  <a:txBody>
                    <a:bodyPr/>
                    <a:lstStyle/>
                    <a:p>
                      <a:endParaRPr lang="el-GR"/>
                    </a:p>
                  </a:txBody>
                  <a:tcPr/>
                </a:tc>
                <a:tc gridSpan="2">
                  <a:txBody>
                    <a:bodyPr/>
                    <a:lstStyle/>
                    <a:p>
                      <a:pPr algn="ctr">
                        <a:lnSpc>
                          <a:spcPct val="115000"/>
                        </a:lnSpc>
                        <a:spcAft>
                          <a:spcPts val="0"/>
                        </a:spcAft>
                      </a:pPr>
                      <a:r>
                        <a:rPr lang="el-GR" sz="1050" b="1" dirty="0">
                          <a:effectLst/>
                          <a:latin typeface="Calibri"/>
                          <a:ea typeface="Times New Roman"/>
                          <a:cs typeface="Arial"/>
                        </a:rPr>
                        <a:t>ΛΟΙΠΕΣ ΧΡΗΣΕΙΣ</a:t>
                      </a:r>
                      <a:endParaRPr lang="el-GR" sz="1050" dirty="0">
                        <a:effectLst/>
                        <a:latin typeface="Calibri"/>
                        <a:ea typeface="Times New Roman"/>
                        <a:cs typeface="Times New Roman"/>
                      </a:endParaRPr>
                    </a:p>
                  </a:txBody>
                  <a:tcPr marL="68580" marR="68580" marT="0" marB="0" anchor="ctr"/>
                </a:tc>
                <a:tc hMerge="1">
                  <a:txBody>
                    <a:bodyPr/>
                    <a:lstStyle/>
                    <a:p>
                      <a:endParaRPr lang="el-GR"/>
                    </a:p>
                  </a:txBody>
                  <a:tcPr/>
                </a:tc>
                <a:extLst>
                  <a:ext uri="{0D108BD9-81ED-4DB2-BD59-A6C34878D82A}">
                    <a16:rowId xmlns="" xmlns:a16="http://schemas.microsoft.com/office/drawing/2014/main" val="10001"/>
                  </a:ext>
                </a:extLst>
              </a:tr>
              <a:tr h="173367">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a:txBody>
                    <a:bodyPr/>
                    <a:lstStyle/>
                    <a:p>
                      <a:pPr algn="ctr">
                        <a:lnSpc>
                          <a:spcPct val="115000"/>
                        </a:lnSpc>
                        <a:spcAft>
                          <a:spcPts val="0"/>
                        </a:spcAft>
                      </a:pPr>
                      <a:r>
                        <a:rPr lang="el-GR" sz="1050" b="1">
                          <a:solidFill>
                            <a:srgbClr val="000000"/>
                          </a:solidFill>
                          <a:effectLst/>
                          <a:latin typeface="Calibri"/>
                          <a:ea typeface="Times New Roman"/>
                          <a:cs typeface="Arial"/>
                        </a:rPr>
                        <a:t>ΝΑΙ</a:t>
                      </a:r>
                      <a:endParaRPr lang="el-GR" sz="105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l-GR" sz="1050" b="1">
                          <a:solidFill>
                            <a:srgbClr val="000000"/>
                          </a:solidFill>
                          <a:effectLst/>
                          <a:latin typeface="Calibri"/>
                          <a:ea typeface="Times New Roman"/>
                          <a:cs typeface="Arial"/>
                        </a:rPr>
                        <a:t>ΌΧΙ</a:t>
                      </a:r>
                      <a:endParaRPr lang="el-GR" sz="105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l-GR" sz="1050" b="1">
                          <a:solidFill>
                            <a:srgbClr val="000000"/>
                          </a:solidFill>
                          <a:effectLst/>
                          <a:latin typeface="Calibri"/>
                          <a:ea typeface="Times New Roman"/>
                          <a:cs typeface="Arial"/>
                        </a:rPr>
                        <a:t>ΝΑΙ</a:t>
                      </a:r>
                      <a:endParaRPr lang="el-GR" sz="105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l-GR" sz="1050" b="1">
                          <a:solidFill>
                            <a:srgbClr val="000000"/>
                          </a:solidFill>
                          <a:effectLst/>
                          <a:latin typeface="Calibri"/>
                          <a:ea typeface="Times New Roman"/>
                          <a:cs typeface="Arial"/>
                        </a:rPr>
                        <a:t>ΌΧΙ</a:t>
                      </a:r>
                      <a:endParaRPr lang="el-GR" sz="105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l-GR" sz="1050" b="1">
                          <a:solidFill>
                            <a:srgbClr val="000000"/>
                          </a:solidFill>
                          <a:effectLst/>
                          <a:latin typeface="Calibri"/>
                          <a:ea typeface="Times New Roman"/>
                          <a:cs typeface="Arial"/>
                        </a:rPr>
                        <a:t>ΝΑΙ</a:t>
                      </a:r>
                      <a:endParaRPr lang="el-GR" sz="105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l-GR" sz="1050" b="1">
                          <a:solidFill>
                            <a:srgbClr val="000000"/>
                          </a:solidFill>
                          <a:effectLst/>
                          <a:latin typeface="Calibri"/>
                          <a:ea typeface="Times New Roman"/>
                          <a:cs typeface="Arial"/>
                        </a:rPr>
                        <a:t>ΌΧΙ</a:t>
                      </a:r>
                      <a:endParaRPr lang="el-GR" sz="105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l-GR" sz="1050" b="1" dirty="0">
                          <a:effectLst/>
                          <a:latin typeface="Calibri"/>
                          <a:ea typeface="Times New Roman"/>
                          <a:cs typeface="Arial"/>
                        </a:rPr>
                        <a:t>ΝΑΙ</a:t>
                      </a:r>
                      <a:endParaRPr lang="el-GR" sz="105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l-GR" sz="1050" b="1" dirty="0">
                          <a:effectLst/>
                          <a:latin typeface="Calibri"/>
                          <a:ea typeface="Times New Roman"/>
                          <a:cs typeface="Arial"/>
                        </a:rPr>
                        <a:t>ΌΧΙ</a:t>
                      </a:r>
                      <a:endParaRPr lang="el-GR" sz="1050" dirty="0">
                        <a:effectLst/>
                        <a:latin typeface="Calibri"/>
                        <a:ea typeface="Times New Roman"/>
                        <a:cs typeface="Times New Roman"/>
                      </a:endParaRPr>
                    </a:p>
                  </a:txBody>
                  <a:tcPr marL="68580" marR="68580" marT="0" marB="0" anchor="ctr"/>
                </a:tc>
                <a:extLst>
                  <a:ext uri="{0D108BD9-81ED-4DB2-BD59-A6C34878D82A}">
                    <a16:rowId xmlns="" xmlns:a16="http://schemas.microsoft.com/office/drawing/2014/main" val="10002"/>
                  </a:ext>
                </a:extLst>
              </a:tr>
              <a:tr h="208044">
                <a:tc>
                  <a:txBody>
                    <a:bodyPr/>
                    <a:lstStyle/>
                    <a:p>
                      <a:pPr algn="ctr">
                        <a:lnSpc>
                          <a:spcPct val="115000"/>
                        </a:lnSpc>
                        <a:spcAft>
                          <a:spcPts val="0"/>
                        </a:spcAft>
                      </a:pPr>
                      <a:r>
                        <a:rPr lang="el-GR" sz="1050" dirty="0">
                          <a:effectLst/>
                        </a:rPr>
                        <a:t>1</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a:txBody>
                    <a:bodyPr/>
                    <a:lstStyle/>
                    <a:p>
                      <a:pPr marL="0" lvl="0" indent="0" algn="l">
                        <a:lnSpc>
                          <a:spcPct val="115000"/>
                        </a:lnSpc>
                        <a:spcAft>
                          <a:spcPts val="0"/>
                        </a:spcAft>
                      </a:pPr>
                      <a:r>
                        <a:rPr lang="el-GR" sz="1050" dirty="0">
                          <a:effectLst/>
                        </a:rPr>
                        <a:t>ΖΑΧΑΡΩΣ</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err="1">
                          <a:effectLst/>
                        </a:rPr>
                        <a:t>Ζαχάρως</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Γ.Π.Σ. </a:t>
                      </a:r>
                      <a:endParaRPr lang="el-GR" sz="1050" dirty="0">
                        <a:effectLst/>
                        <a:latin typeface="Calibri"/>
                        <a:ea typeface="Times New Roman"/>
                        <a:cs typeface="Times New Roman"/>
                      </a:endParaRPr>
                    </a:p>
                  </a:txBody>
                  <a:tcPr marL="37523" marR="37523" marT="0" marB="0" anchor="ctr"/>
                </a:tc>
                <a:tc>
                  <a:txBody>
                    <a:bodyPr/>
                    <a:lstStyle/>
                    <a:p>
                      <a:pPr marL="0" indent="0">
                        <a:lnSpc>
                          <a:spcPct val="115000"/>
                        </a:lnSpc>
                        <a:spcAft>
                          <a:spcPts val="0"/>
                        </a:spcAft>
                      </a:pPr>
                      <a:r>
                        <a:rPr lang="el-GR" sz="1050" dirty="0">
                          <a:effectLst/>
                        </a:rPr>
                        <a:t>36 Δ'/ 1987</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03"/>
                  </a:ext>
                </a:extLst>
              </a:tr>
              <a:tr h="270670">
                <a:tc>
                  <a:txBody>
                    <a:bodyPr/>
                    <a:lstStyle/>
                    <a:p>
                      <a:pPr algn="ctr">
                        <a:lnSpc>
                          <a:spcPct val="115000"/>
                        </a:lnSpc>
                        <a:spcAft>
                          <a:spcPts val="0"/>
                        </a:spcAft>
                      </a:pPr>
                      <a:r>
                        <a:rPr lang="el-GR" sz="1050" dirty="0">
                          <a:effectLst/>
                        </a:rPr>
                        <a:t>2</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l-GR" sz="1050" kern="1200" dirty="0">
                        <a:solidFill>
                          <a:schemeClr val="dk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l-GR" sz="1050" kern="1200" dirty="0">
                          <a:solidFill>
                            <a:schemeClr val="dk1"/>
                          </a:solidFill>
                          <a:effectLst/>
                          <a:latin typeface="+mn-lt"/>
                          <a:ea typeface="+mn-ea"/>
                          <a:cs typeface="+mn-cs"/>
                        </a:rPr>
                        <a:t>ΗΛΙΔΑΣ</a:t>
                      </a:r>
                    </a:p>
                    <a:p>
                      <a:pPr lvl="0" indent="279400" algn="l">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Αμαλιάδας</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Γ.Π.Σ. </a:t>
                      </a:r>
                      <a:endParaRPr lang="el-GR" sz="1050" dirty="0">
                        <a:effectLst/>
                        <a:latin typeface="Calibri"/>
                        <a:ea typeface="Times New Roman"/>
                        <a:cs typeface="Times New Roman"/>
                      </a:endParaRPr>
                    </a:p>
                  </a:txBody>
                  <a:tcPr marL="37523" marR="37523" marT="0" marB="0" anchor="ctr"/>
                </a:tc>
                <a:tc>
                  <a:txBody>
                    <a:bodyPr/>
                    <a:lstStyle/>
                    <a:p>
                      <a:pPr marL="0" indent="0">
                        <a:lnSpc>
                          <a:spcPct val="115000"/>
                        </a:lnSpc>
                        <a:spcAft>
                          <a:spcPts val="0"/>
                        </a:spcAft>
                      </a:pPr>
                      <a:r>
                        <a:rPr lang="el-GR" sz="1050" dirty="0">
                          <a:effectLst/>
                        </a:rPr>
                        <a:t>3 Δ'/1986</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04"/>
                  </a:ext>
                </a:extLst>
              </a:tr>
              <a:tr h="178910">
                <a:tc>
                  <a:txBody>
                    <a:bodyPr/>
                    <a:lstStyle/>
                    <a:p>
                      <a:pPr algn="ctr">
                        <a:lnSpc>
                          <a:spcPct val="115000"/>
                        </a:lnSpc>
                        <a:spcAft>
                          <a:spcPts val="0"/>
                        </a:spcAft>
                      </a:pPr>
                      <a:r>
                        <a:rPr lang="el-GR" sz="1050" dirty="0">
                          <a:effectLst/>
                        </a:rPr>
                        <a:t>3</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vMerge="1">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l-GR" sz="1000" dirty="0">
                        <a:effectLst/>
                        <a:latin typeface="Calibri"/>
                        <a:ea typeface="Times New Roman"/>
                        <a:cs typeface="Times New Roman"/>
                      </a:endParaRPr>
                    </a:p>
                  </a:txBody>
                  <a:tcPr marL="37522" marR="37522"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l-GR" sz="1050" dirty="0">
                          <a:effectLst/>
                        </a:rPr>
                        <a:t>Αμαλιάδας</a:t>
                      </a:r>
                      <a:endParaRPr lang="el-GR" sz="1050" dirty="0">
                        <a:effectLst/>
                        <a:latin typeface="+mn-lt"/>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Γ.Π.Σ. </a:t>
                      </a:r>
                      <a:endParaRPr lang="el-GR" sz="1050" dirty="0">
                        <a:effectLst/>
                        <a:latin typeface="Calibri"/>
                        <a:ea typeface="Times New Roman"/>
                        <a:cs typeface="Times New Roman"/>
                      </a:endParaRPr>
                    </a:p>
                  </a:txBody>
                  <a:tcPr marL="37523" marR="37523" marT="0" marB="0" anchor="ctr"/>
                </a:tc>
                <a:tc>
                  <a:txBody>
                    <a:bodyPr/>
                    <a:lstStyle/>
                    <a:p>
                      <a:pPr marL="0" indent="0">
                        <a:lnSpc>
                          <a:spcPct val="115000"/>
                        </a:lnSpc>
                        <a:spcAft>
                          <a:spcPts val="0"/>
                        </a:spcAft>
                      </a:pPr>
                      <a:r>
                        <a:rPr lang="el-GR" sz="1050" dirty="0">
                          <a:effectLst/>
                        </a:rPr>
                        <a:t>144 Δ'/1992, 1280 Δ'/1993</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05"/>
                  </a:ext>
                </a:extLst>
              </a:tr>
              <a:tr h="265918">
                <a:tc>
                  <a:txBody>
                    <a:bodyPr/>
                    <a:lstStyle/>
                    <a:p>
                      <a:pPr algn="ctr">
                        <a:lnSpc>
                          <a:spcPct val="115000"/>
                        </a:lnSpc>
                        <a:spcAft>
                          <a:spcPts val="0"/>
                        </a:spcAft>
                      </a:pPr>
                      <a:r>
                        <a:rPr lang="el-GR" sz="1050" dirty="0">
                          <a:effectLst/>
                        </a:rPr>
                        <a:t>4</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rowSpan="4">
                  <a:txBody>
                    <a:bodyPr/>
                    <a:lstStyle/>
                    <a:p>
                      <a:pPr marL="0" lvl="0" indent="0" algn="l">
                        <a:lnSpc>
                          <a:spcPct val="115000"/>
                        </a:lnSpc>
                        <a:spcAft>
                          <a:spcPts val="0"/>
                        </a:spcAft>
                      </a:pPr>
                      <a:r>
                        <a:rPr lang="el-GR" sz="1050" dirty="0">
                          <a:effectLst/>
                        </a:rPr>
                        <a:t>ΑΝΔΡΑΒΙΔΑΣ - ΚΥΛΛΗΝΗΣ</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Ανδραβίδας</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Γ.Π.Σ. </a:t>
                      </a:r>
                      <a:endParaRPr lang="el-GR" sz="1050" dirty="0">
                        <a:effectLst/>
                        <a:latin typeface="Calibri"/>
                        <a:ea typeface="Times New Roman"/>
                        <a:cs typeface="Times New Roman"/>
                      </a:endParaRPr>
                    </a:p>
                  </a:txBody>
                  <a:tcPr marL="37523" marR="37523" marT="0" marB="0" anchor="ctr"/>
                </a:tc>
                <a:tc>
                  <a:txBody>
                    <a:bodyPr/>
                    <a:lstStyle/>
                    <a:p>
                      <a:pPr marL="0" indent="0">
                        <a:lnSpc>
                          <a:spcPct val="115000"/>
                        </a:lnSpc>
                        <a:spcAft>
                          <a:spcPts val="0"/>
                        </a:spcAft>
                      </a:pPr>
                      <a:r>
                        <a:rPr lang="el-GR" sz="1050" dirty="0">
                          <a:effectLst/>
                        </a:rPr>
                        <a:t>325 Δ'/1989, 1243 Δ'/1994</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06"/>
                  </a:ext>
                </a:extLst>
              </a:tr>
              <a:tr h="190248">
                <a:tc rowSpan="2">
                  <a:txBody>
                    <a:bodyPr/>
                    <a:lstStyle/>
                    <a:p>
                      <a:pPr algn="ctr">
                        <a:lnSpc>
                          <a:spcPct val="115000"/>
                        </a:lnSpc>
                        <a:spcAft>
                          <a:spcPts val="0"/>
                        </a:spcAft>
                      </a:pPr>
                      <a:r>
                        <a:rPr lang="el-GR" sz="1050" dirty="0">
                          <a:effectLst/>
                        </a:rPr>
                        <a:t>5</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vMerge="1">
                  <a:txBody>
                    <a:bodyPr/>
                    <a:lstStyle/>
                    <a:p>
                      <a:endParaRPr lang="el-GR"/>
                    </a:p>
                  </a:txBody>
                  <a:tcPr/>
                </a:tc>
                <a:tc>
                  <a:txBody>
                    <a:bodyPr/>
                    <a:lstStyle/>
                    <a:p>
                      <a:pPr algn="l">
                        <a:lnSpc>
                          <a:spcPct val="115000"/>
                        </a:lnSpc>
                        <a:spcAft>
                          <a:spcPts val="0"/>
                        </a:spcAft>
                      </a:pPr>
                      <a:r>
                        <a:rPr lang="el-GR" sz="1050" dirty="0">
                          <a:effectLst/>
                        </a:rPr>
                        <a:t>Βάρδας</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Γ.Π.Σ.</a:t>
                      </a:r>
                      <a:endParaRPr lang="el-GR" sz="1050" dirty="0">
                        <a:effectLst/>
                        <a:latin typeface="Calibri"/>
                        <a:ea typeface="Times New Roman"/>
                        <a:cs typeface="Times New Roman"/>
                      </a:endParaRPr>
                    </a:p>
                  </a:txBody>
                  <a:tcPr marL="37523" marR="37523" marT="0" marB="0" anchor="ctr"/>
                </a:tc>
                <a:tc>
                  <a:txBody>
                    <a:bodyPr/>
                    <a:lstStyle/>
                    <a:p>
                      <a:pPr marL="0" indent="0">
                        <a:lnSpc>
                          <a:spcPct val="115000"/>
                        </a:lnSpc>
                        <a:spcAft>
                          <a:spcPts val="0"/>
                        </a:spcAft>
                      </a:pPr>
                      <a:r>
                        <a:rPr lang="el-GR" sz="1050" dirty="0">
                          <a:effectLst/>
                        </a:rPr>
                        <a:t>771 Δ'/1987</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07"/>
                  </a:ext>
                </a:extLst>
              </a:tr>
              <a:tr h="25762">
                <a:tc vMerge="1">
                  <a:txBody>
                    <a:bodyPr/>
                    <a:lstStyle/>
                    <a:p>
                      <a:endParaRPr lang="el-GR"/>
                    </a:p>
                  </a:txBody>
                  <a:tcPr/>
                </a:tc>
                <a:tc vMerge="1">
                  <a:txBody>
                    <a:bodyPr/>
                    <a:lstStyle/>
                    <a:p>
                      <a:endParaRPr lang="el-GR"/>
                    </a:p>
                  </a:txBody>
                  <a:tcPr/>
                </a:tc>
                <a:tc rowSpan="2">
                  <a:txBody>
                    <a:bodyPr/>
                    <a:lstStyle/>
                    <a:p>
                      <a:pPr algn="l">
                        <a:lnSpc>
                          <a:spcPct val="115000"/>
                        </a:lnSpc>
                        <a:spcAft>
                          <a:spcPts val="0"/>
                        </a:spcAft>
                      </a:pPr>
                      <a:r>
                        <a:rPr lang="el-GR" sz="1050" dirty="0">
                          <a:effectLst/>
                        </a:rPr>
                        <a:t>Λεχαινών</a:t>
                      </a:r>
                      <a:endParaRPr lang="el-GR" sz="1050" dirty="0">
                        <a:effectLst/>
                        <a:latin typeface="Calibri"/>
                        <a:ea typeface="Times New Roman"/>
                        <a:cs typeface="Times New Roman"/>
                      </a:endParaRPr>
                    </a:p>
                  </a:txBody>
                  <a:tcPr marL="37523" marR="37523" marT="0" marB="0" anchor="ctr"/>
                </a:tc>
                <a:tc rowSpan="2">
                  <a:txBody>
                    <a:bodyPr/>
                    <a:lstStyle/>
                    <a:p>
                      <a:pPr algn="l">
                        <a:lnSpc>
                          <a:spcPct val="115000"/>
                        </a:lnSpc>
                        <a:spcAft>
                          <a:spcPts val="0"/>
                        </a:spcAft>
                      </a:pPr>
                      <a:r>
                        <a:rPr lang="el-GR" sz="1050" dirty="0">
                          <a:effectLst/>
                        </a:rPr>
                        <a:t>Γ.Π.Σ. </a:t>
                      </a:r>
                      <a:endParaRPr lang="el-GR" sz="1050" dirty="0">
                        <a:effectLst/>
                        <a:latin typeface="Calibri"/>
                        <a:ea typeface="Times New Roman"/>
                        <a:cs typeface="Times New Roman"/>
                      </a:endParaRPr>
                    </a:p>
                  </a:txBody>
                  <a:tcPr marL="37523" marR="37523" marT="0" marB="0" anchor="ctr"/>
                </a:tc>
                <a:tc rowSpan="2">
                  <a:txBody>
                    <a:bodyPr/>
                    <a:lstStyle/>
                    <a:p>
                      <a:pPr marL="0" indent="0">
                        <a:lnSpc>
                          <a:spcPct val="115000"/>
                        </a:lnSpc>
                        <a:spcAft>
                          <a:spcPts val="0"/>
                        </a:spcAft>
                      </a:pPr>
                      <a:r>
                        <a:rPr lang="el-GR" sz="1050" dirty="0">
                          <a:effectLst/>
                        </a:rPr>
                        <a:t>370/Δ/1986, 921/Δ/1995</a:t>
                      </a:r>
                      <a:endParaRPr lang="el-GR" sz="1050" dirty="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08"/>
                  </a:ext>
                </a:extLst>
              </a:tr>
              <a:tr h="203552">
                <a:tc>
                  <a:txBody>
                    <a:bodyPr/>
                    <a:lstStyle/>
                    <a:p>
                      <a:pPr algn="ctr">
                        <a:lnSpc>
                          <a:spcPct val="115000"/>
                        </a:lnSpc>
                        <a:spcAft>
                          <a:spcPts val="0"/>
                        </a:spcAft>
                      </a:pPr>
                      <a:r>
                        <a:rPr lang="el-GR" sz="1050" dirty="0">
                          <a:effectLst/>
                        </a:rPr>
                        <a:t>6</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vMerge="1">
                  <a:txBody>
                    <a:bodyPr/>
                    <a:lstStyle/>
                    <a:p>
                      <a:endParaRPr lang="el-GR"/>
                    </a:p>
                  </a:txBody>
                  <a:tcPr/>
                </a:tc>
                <a:tc vMerge="1">
                  <a:txBody>
                    <a:bodyPr/>
                    <a:lstStyle/>
                    <a:p>
                      <a:pPr algn="l">
                        <a:lnSpc>
                          <a:spcPct val="115000"/>
                        </a:lnSpc>
                        <a:spcAft>
                          <a:spcPts val="0"/>
                        </a:spcAft>
                      </a:pPr>
                      <a:endParaRPr lang="el-GR" sz="1000" dirty="0">
                        <a:effectLst/>
                        <a:latin typeface="Calibri"/>
                        <a:ea typeface="Times New Roman"/>
                        <a:cs typeface="Times New Roman"/>
                      </a:endParaRPr>
                    </a:p>
                  </a:txBody>
                  <a:tcPr marL="37522" marR="37522" marT="0" marB="0" anchor="ctr"/>
                </a:tc>
                <a:tc vMerge="1">
                  <a:txBody>
                    <a:bodyPr/>
                    <a:lstStyle/>
                    <a:p>
                      <a:pPr algn="l">
                        <a:lnSpc>
                          <a:spcPct val="115000"/>
                        </a:lnSpc>
                        <a:spcAft>
                          <a:spcPts val="0"/>
                        </a:spcAft>
                      </a:pPr>
                      <a:endParaRPr lang="el-GR" sz="1000" dirty="0">
                        <a:effectLst/>
                        <a:latin typeface="Calibri"/>
                        <a:ea typeface="Times New Roman"/>
                        <a:cs typeface="Times New Roman"/>
                      </a:endParaRPr>
                    </a:p>
                  </a:txBody>
                  <a:tcPr marL="37522" marR="37522" marT="0" marB="0" anchor="ctr"/>
                </a:tc>
                <a:tc vMerge="1">
                  <a:txBody>
                    <a:bodyPr/>
                    <a:lstStyle/>
                    <a:p>
                      <a:pPr marL="92075" indent="0">
                        <a:lnSpc>
                          <a:spcPct val="115000"/>
                        </a:lnSpc>
                        <a:spcAft>
                          <a:spcPts val="0"/>
                        </a:spcAft>
                      </a:pPr>
                      <a:endParaRPr lang="el-GR" sz="1000" dirty="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10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10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1000" dirty="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1000" dirty="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10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10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10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1000">
                        <a:effectLst/>
                        <a:latin typeface="Calibri"/>
                        <a:ea typeface="Times New Roman"/>
                        <a:cs typeface="Times New Roman"/>
                      </a:endParaRPr>
                    </a:p>
                  </a:txBody>
                  <a:tcPr marL="37522" marR="37522" marT="0" marB="0" anchor="ctr"/>
                </a:tc>
                <a:extLst>
                  <a:ext uri="{0D108BD9-81ED-4DB2-BD59-A6C34878D82A}">
                    <a16:rowId xmlns="" xmlns:a16="http://schemas.microsoft.com/office/drawing/2014/main" val="10009"/>
                  </a:ext>
                </a:extLst>
              </a:tr>
              <a:tr h="173367">
                <a:tc rowSpan="2">
                  <a:txBody>
                    <a:bodyPr/>
                    <a:lstStyle/>
                    <a:p>
                      <a:pPr algn="ctr">
                        <a:lnSpc>
                          <a:spcPct val="115000"/>
                        </a:lnSpc>
                        <a:spcAft>
                          <a:spcPts val="0"/>
                        </a:spcAft>
                      </a:pPr>
                      <a:r>
                        <a:rPr lang="el-GR" sz="1050" dirty="0">
                          <a:effectLst/>
                        </a:rPr>
                        <a:t>7</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rowSpan="5">
                  <a:txBody>
                    <a:bodyPr/>
                    <a:lstStyle/>
                    <a:p>
                      <a:pPr marL="0" lvl="0" indent="0" algn="l">
                        <a:lnSpc>
                          <a:spcPct val="115000"/>
                        </a:lnSpc>
                        <a:spcAft>
                          <a:spcPts val="0"/>
                        </a:spcAft>
                      </a:pPr>
                      <a:r>
                        <a:rPr lang="el-GR" sz="1050" dirty="0">
                          <a:effectLst/>
                        </a:rPr>
                        <a:t>ΠΗΝΕΙΟΥ</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 Βαρθολομιού</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Γ.Π.Σ. </a:t>
                      </a:r>
                      <a:endParaRPr lang="el-GR" sz="1050" dirty="0">
                        <a:effectLst/>
                        <a:latin typeface="Calibri"/>
                        <a:ea typeface="Times New Roman"/>
                        <a:cs typeface="Times New Roman"/>
                      </a:endParaRPr>
                    </a:p>
                  </a:txBody>
                  <a:tcPr marL="37523" marR="37523" marT="0" marB="0" anchor="ctr"/>
                </a:tc>
                <a:tc>
                  <a:txBody>
                    <a:bodyPr/>
                    <a:lstStyle/>
                    <a:p>
                      <a:pPr marL="0" indent="0">
                        <a:lnSpc>
                          <a:spcPct val="115000"/>
                        </a:lnSpc>
                        <a:spcAft>
                          <a:spcPts val="0"/>
                        </a:spcAft>
                      </a:pPr>
                      <a:r>
                        <a:rPr lang="el-GR" sz="1050" dirty="0">
                          <a:effectLst/>
                        </a:rPr>
                        <a:t>773 Δ'/1987</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10"/>
                  </a:ext>
                </a:extLst>
              </a:tr>
              <a:tr h="25762">
                <a:tc vMerge="1">
                  <a:txBody>
                    <a:bodyPr/>
                    <a:lstStyle/>
                    <a:p>
                      <a:endParaRPr lang="el-GR"/>
                    </a:p>
                  </a:txBody>
                  <a:tcPr/>
                </a:tc>
                <a:tc vMerge="1">
                  <a:txBody>
                    <a:bodyPr/>
                    <a:lstStyle/>
                    <a:p>
                      <a:endParaRPr lang="el-GR"/>
                    </a:p>
                  </a:txBody>
                  <a:tcPr/>
                </a:tc>
                <a:tc rowSpan="2">
                  <a:txBody>
                    <a:bodyPr/>
                    <a:lstStyle/>
                    <a:p>
                      <a:pPr algn="l">
                        <a:lnSpc>
                          <a:spcPct val="115000"/>
                        </a:lnSpc>
                        <a:spcAft>
                          <a:spcPts val="0"/>
                        </a:spcAft>
                      </a:pPr>
                      <a:r>
                        <a:rPr lang="el-GR" sz="1050" dirty="0">
                          <a:effectLst/>
                        </a:rPr>
                        <a:t> Γαστούνης</a:t>
                      </a:r>
                      <a:endParaRPr lang="el-GR" sz="1050" dirty="0">
                        <a:effectLst/>
                        <a:latin typeface="Calibri"/>
                        <a:ea typeface="Times New Roman"/>
                        <a:cs typeface="Times New Roman"/>
                      </a:endParaRPr>
                    </a:p>
                  </a:txBody>
                  <a:tcPr marL="37523" marR="37523" marT="0" marB="0" anchor="ctr"/>
                </a:tc>
                <a:tc rowSpan="2">
                  <a:txBody>
                    <a:bodyPr/>
                    <a:lstStyle/>
                    <a:p>
                      <a:pPr algn="l">
                        <a:lnSpc>
                          <a:spcPct val="115000"/>
                        </a:lnSpc>
                        <a:spcAft>
                          <a:spcPts val="0"/>
                        </a:spcAft>
                      </a:pPr>
                      <a:r>
                        <a:rPr lang="el-GR" sz="1050" dirty="0">
                          <a:effectLst/>
                        </a:rPr>
                        <a:t>Γ.Π.Σ. </a:t>
                      </a:r>
                      <a:endParaRPr lang="el-GR" sz="1050" dirty="0">
                        <a:effectLst/>
                        <a:latin typeface="Calibri"/>
                        <a:ea typeface="Times New Roman"/>
                        <a:cs typeface="Times New Roman"/>
                      </a:endParaRPr>
                    </a:p>
                  </a:txBody>
                  <a:tcPr marL="37523" marR="37523" marT="0" marB="0" anchor="ctr"/>
                </a:tc>
                <a:tc rowSpan="2">
                  <a:txBody>
                    <a:bodyPr/>
                    <a:lstStyle/>
                    <a:p>
                      <a:pPr marL="0" indent="0">
                        <a:lnSpc>
                          <a:spcPct val="115000"/>
                        </a:lnSpc>
                        <a:spcAft>
                          <a:spcPts val="0"/>
                        </a:spcAft>
                      </a:pPr>
                      <a:r>
                        <a:rPr lang="el-GR" sz="1050" dirty="0">
                          <a:effectLst/>
                        </a:rPr>
                        <a:t>521 Δ'/1986, 161 Δ'/1995</a:t>
                      </a:r>
                      <a:endParaRPr lang="el-GR" sz="1050" dirty="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rowSpan="2">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11"/>
                  </a:ext>
                </a:extLst>
              </a:tr>
              <a:tr h="155821">
                <a:tc rowSpan="2">
                  <a:txBody>
                    <a:bodyPr/>
                    <a:lstStyle/>
                    <a:p>
                      <a:pPr algn="ctr">
                        <a:lnSpc>
                          <a:spcPct val="115000"/>
                        </a:lnSpc>
                        <a:spcAft>
                          <a:spcPts val="0"/>
                        </a:spcAft>
                      </a:pPr>
                      <a:r>
                        <a:rPr lang="el-GR" sz="1050" dirty="0">
                          <a:effectLst/>
                        </a:rPr>
                        <a:t>8</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vMerge="1">
                  <a:txBody>
                    <a:bodyPr/>
                    <a:lstStyle/>
                    <a:p>
                      <a:endParaRPr lang="el-GR"/>
                    </a:p>
                  </a:txBody>
                  <a:tcPr/>
                </a:tc>
                <a:tc vMerge="1">
                  <a:txBody>
                    <a:bodyPr/>
                    <a:lstStyle/>
                    <a:p>
                      <a:pPr algn="l">
                        <a:lnSpc>
                          <a:spcPct val="115000"/>
                        </a:lnSpc>
                        <a:spcAft>
                          <a:spcPts val="0"/>
                        </a:spcAft>
                      </a:pPr>
                      <a:endParaRPr lang="el-GR" sz="900" dirty="0">
                        <a:effectLst/>
                        <a:latin typeface="Calibri"/>
                        <a:ea typeface="Times New Roman"/>
                        <a:cs typeface="Times New Roman"/>
                      </a:endParaRPr>
                    </a:p>
                  </a:txBody>
                  <a:tcPr marL="37522" marR="37522" marT="0" marB="0" anchor="ctr"/>
                </a:tc>
                <a:tc vMerge="1">
                  <a:txBody>
                    <a:bodyPr/>
                    <a:lstStyle/>
                    <a:p>
                      <a:pPr algn="l">
                        <a:lnSpc>
                          <a:spcPct val="115000"/>
                        </a:lnSpc>
                        <a:spcAft>
                          <a:spcPts val="0"/>
                        </a:spcAft>
                      </a:pPr>
                      <a:endParaRPr lang="el-GR" sz="900" dirty="0">
                        <a:effectLst/>
                        <a:latin typeface="Calibri"/>
                        <a:ea typeface="Times New Roman"/>
                        <a:cs typeface="Times New Roman"/>
                      </a:endParaRPr>
                    </a:p>
                  </a:txBody>
                  <a:tcPr marL="37522" marR="37522" marT="0" marB="0" anchor="ctr"/>
                </a:tc>
                <a:tc vMerge="1">
                  <a:txBody>
                    <a:bodyPr/>
                    <a:lstStyle/>
                    <a:p>
                      <a:pPr marL="88900" indent="0">
                        <a:lnSpc>
                          <a:spcPct val="115000"/>
                        </a:lnSpc>
                        <a:spcAft>
                          <a:spcPts val="0"/>
                        </a:spcAft>
                      </a:pPr>
                      <a:endParaRPr lang="el-GR" sz="900" dirty="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dirty="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extLst>
                  <a:ext uri="{0D108BD9-81ED-4DB2-BD59-A6C34878D82A}">
                    <a16:rowId xmlns="" xmlns:a16="http://schemas.microsoft.com/office/drawing/2014/main" val="10012"/>
                  </a:ext>
                </a:extLst>
              </a:tr>
              <a:tr h="25762">
                <a:tc vMerge="1">
                  <a:txBody>
                    <a:bodyPr/>
                    <a:lstStyle/>
                    <a:p>
                      <a:endParaRPr lang="el-GR"/>
                    </a:p>
                  </a:txBody>
                  <a:tcPr/>
                </a:tc>
                <a:tc vMerge="1">
                  <a:txBody>
                    <a:bodyPr/>
                    <a:lstStyle/>
                    <a:p>
                      <a:endParaRPr lang="el-GR"/>
                    </a:p>
                  </a:txBody>
                  <a:tcPr/>
                </a:tc>
                <a:tc rowSpan="2">
                  <a:txBody>
                    <a:bodyPr/>
                    <a:lstStyle/>
                    <a:p>
                      <a:pPr algn="l">
                        <a:lnSpc>
                          <a:spcPct val="115000"/>
                        </a:lnSpc>
                        <a:spcAft>
                          <a:spcPts val="0"/>
                        </a:spcAft>
                      </a:pPr>
                      <a:r>
                        <a:rPr lang="el-GR" sz="1050" dirty="0">
                          <a:effectLst/>
                        </a:rPr>
                        <a:t> Τραγανού</a:t>
                      </a:r>
                      <a:endParaRPr lang="el-GR" sz="1050" dirty="0">
                        <a:effectLst/>
                        <a:latin typeface="Calibri"/>
                        <a:ea typeface="Times New Roman"/>
                        <a:cs typeface="Times New Roman"/>
                      </a:endParaRPr>
                    </a:p>
                  </a:txBody>
                  <a:tcPr marL="37523" marR="37523" marT="0" marB="0" anchor="ctr">
                    <a:solidFill>
                      <a:schemeClr val="accent1">
                        <a:lumMod val="20000"/>
                        <a:lumOff val="80000"/>
                      </a:schemeClr>
                    </a:solidFill>
                  </a:tcPr>
                </a:tc>
                <a:tc rowSpan="2">
                  <a:txBody>
                    <a:bodyPr/>
                    <a:lstStyle/>
                    <a:p>
                      <a:pPr algn="l">
                        <a:lnSpc>
                          <a:spcPct val="115000"/>
                        </a:lnSpc>
                        <a:spcAft>
                          <a:spcPts val="0"/>
                        </a:spcAft>
                      </a:pPr>
                      <a:r>
                        <a:rPr lang="el-GR" sz="1050" dirty="0">
                          <a:effectLst/>
                        </a:rPr>
                        <a:t>Γ.Π.Σ. </a:t>
                      </a:r>
                      <a:endParaRPr lang="el-GR" sz="1050" dirty="0">
                        <a:effectLst/>
                        <a:latin typeface="Calibri"/>
                        <a:ea typeface="Times New Roman"/>
                        <a:cs typeface="Times New Roman"/>
                      </a:endParaRPr>
                    </a:p>
                  </a:txBody>
                  <a:tcPr marL="37523" marR="37523" marT="0" marB="0" anchor="ctr">
                    <a:solidFill>
                      <a:schemeClr val="accent1">
                        <a:lumMod val="20000"/>
                        <a:lumOff val="80000"/>
                      </a:schemeClr>
                    </a:solidFill>
                  </a:tcPr>
                </a:tc>
                <a:tc rowSpan="2">
                  <a:txBody>
                    <a:bodyPr/>
                    <a:lstStyle/>
                    <a:p>
                      <a:pPr marL="0" indent="0">
                        <a:lnSpc>
                          <a:spcPct val="115000"/>
                        </a:lnSpc>
                        <a:spcAft>
                          <a:spcPts val="0"/>
                        </a:spcAft>
                      </a:pPr>
                      <a:r>
                        <a:rPr lang="el-GR" sz="1050" dirty="0">
                          <a:effectLst/>
                        </a:rPr>
                        <a:t>144 Δ'/1992</a:t>
                      </a:r>
                      <a:endParaRPr lang="el-GR" sz="1050" dirty="0">
                        <a:effectLst/>
                        <a:latin typeface="Calibri"/>
                        <a:ea typeface="Times New Roman"/>
                        <a:cs typeface="Times New Roman"/>
                      </a:endParaRPr>
                    </a:p>
                  </a:txBody>
                  <a:tcPr marL="37523" marR="37523" marT="0" marB="0" anchor="ctr">
                    <a:solidFill>
                      <a:schemeClr val="accent1">
                        <a:lumMod val="20000"/>
                        <a:lumOff val="80000"/>
                      </a:schemeClr>
                    </a:solidFill>
                  </a:tcPr>
                </a:tc>
                <a:tc rowSpan="2">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solidFill>
                      <a:schemeClr val="accent1">
                        <a:lumMod val="20000"/>
                        <a:lumOff val="80000"/>
                      </a:schemeClr>
                    </a:solidFill>
                  </a:tcPr>
                </a:tc>
                <a:tc rowSpan="2">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solidFill>
                      <a:schemeClr val="accent1">
                        <a:lumMod val="20000"/>
                        <a:lumOff val="80000"/>
                      </a:schemeClr>
                    </a:solidFill>
                  </a:tcPr>
                </a:tc>
                <a:tc rowSpan="2">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solidFill>
                      <a:schemeClr val="accent1">
                        <a:lumMod val="20000"/>
                        <a:lumOff val="80000"/>
                      </a:schemeClr>
                    </a:solidFill>
                  </a:tcPr>
                </a:tc>
                <a:tc rowSpan="2">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solidFill>
                      <a:schemeClr val="accent1">
                        <a:lumMod val="20000"/>
                        <a:lumOff val="80000"/>
                      </a:schemeClr>
                    </a:solidFill>
                  </a:tcPr>
                </a:tc>
                <a:tc rowSpan="2">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solidFill>
                      <a:schemeClr val="accent1">
                        <a:lumMod val="20000"/>
                        <a:lumOff val="80000"/>
                      </a:schemeClr>
                    </a:solidFill>
                  </a:tcPr>
                </a:tc>
                <a:tc rowSpan="2">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solidFill>
                      <a:schemeClr val="accent1">
                        <a:lumMod val="20000"/>
                        <a:lumOff val="80000"/>
                      </a:schemeClr>
                    </a:solidFill>
                  </a:tcPr>
                </a:tc>
                <a:tc rowSpan="2">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solidFill>
                      <a:schemeClr val="accent1">
                        <a:lumMod val="20000"/>
                        <a:lumOff val="80000"/>
                      </a:schemeClr>
                    </a:solidFill>
                  </a:tcPr>
                </a:tc>
                <a:tc rowSpan="2">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solidFill>
                      <a:schemeClr val="accent1">
                        <a:lumMod val="20000"/>
                        <a:lumOff val="80000"/>
                      </a:schemeClr>
                    </a:solidFill>
                  </a:tcPr>
                </a:tc>
                <a:extLst>
                  <a:ext uri="{0D108BD9-81ED-4DB2-BD59-A6C34878D82A}">
                    <a16:rowId xmlns="" xmlns:a16="http://schemas.microsoft.com/office/drawing/2014/main" val="10013"/>
                  </a:ext>
                </a:extLst>
              </a:tr>
              <a:tr h="173367">
                <a:tc>
                  <a:txBody>
                    <a:bodyPr/>
                    <a:lstStyle/>
                    <a:p>
                      <a:pPr algn="ctr">
                        <a:lnSpc>
                          <a:spcPct val="115000"/>
                        </a:lnSpc>
                        <a:spcAft>
                          <a:spcPts val="0"/>
                        </a:spcAft>
                      </a:pPr>
                      <a:r>
                        <a:rPr lang="el-GR" sz="1050" dirty="0">
                          <a:effectLst/>
                        </a:rPr>
                        <a:t>9</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vMerge="1">
                  <a:txBody>
                    <a:bodyPr/>
                    <a:lstStyle/>
                    <a:p>
                      <a:endParaRPr lang="el-GR"/>
                    </a:p>
                  </a:txBody>
                  <a:tcPr/>
                </a:tc>
                <a:tc vMerge="1">
                  <a:txBody>
                    <a:bodyPr/>
                    <a:lstStyle/>
                    <a:p>
                      <a:pPr algn="l">
                        <a:lnSpc>
                          <a:spcPct val="115000"/>
                        </a:lnSpc>
                        <a:spcAft>
                          <a:spcPts val="0"/>
                        </a:spcAft>
                      </a:pPr>
                      <a:endParaRPr lang="el-GR" sz="900" dirty="0">
                        <a:effectLst/>
                        <a:latin typeface="Calibri"/>
                        <a:ea typeface="Times New Roman"/>
                        <a:cs typeface="Times New Roman"/>
                      </a:endParaRPr>
                    </a:p>
                  </a:txBody>
                  <a:tcPr marL="37522" marR="37522" marT="0" marB="0" anchor="ctr"/>
                </a:tc>
                <a:tc vMerge="1">
                  <a:txBody>
                    <a:bodyPr/>
                    <a:lstStyle/>
                    <a:p>
                      <a:pPr algn="l">
                        <a:lnSpc>
                          <a:spcPct val="115000"/>
                        </a:lnSpc>
                        <a:spcAft>
                          <a:spcPts val="0"/>
                        </a:spcAft>
                      </a:pPr>
                      <a:endParaRPr lang="el-GR" sz="900" dirty="0">
                        <a:effectLst/>
                        <a:latin typeface="Calibri"/>
                        <a:ea typeface="Times New Roman"/>
                        <a:cs typeface="Times New Roman"/>
                      </a:endParaRPr>
                    </a:p>
                  </a:txBody>
                  <a:tcPr marL="37522" marR="37522" marT="0" marB="0" anchor="ctr"/>
                </a:tc>
                <a:tc vMerge="1">
                  <a:txBody>
                    <a:bodyPr/>
                    <a:lstStyle/>
                    <a:p>
                      <a:pPr marL="88900" indent="0">
                        <a:lnSpc>
                          <a:spcPct val="115000"/>
                        </a:lnSpc>
                        <a:spcAft>
                          <a:spcPts val="0"/>
                        </a:spcAft>
                      </a:pPr>
                      <a:endParaRPr lang="el-GR" sz="900" dirty="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dirty="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tc vMerge="1">
                  <a:txBody>
                    <a:bodyPr/>
                    <a:lstStyle/>
                    <a:p>
                      <a:pPr algn="ctr">
                        <a:lnSpc>
                          <a:spcPct val="115000"/>
                        </a:lnSpc>
                        <a:spcAft>
                          <a:spcPts val="0"/>
                        </a:spcAft>
                      </a:pPr>
                      <a:endParaRPr lang="el-GR" sz="900">
                        <a:effectLst/>
                        <a:latin typeface="Calibri"/>
                        <a:ea typeface="Times New Roman"/>
                        <a:cs typeface="Times New Roman"/>
                      </a:endParaRPr>
                    </a:p>
                  </a:txBody>
                  <a:tcPr marL="37522" marR="37522" marT="0" marB="0" anchor="ctr"/>
                </a:tc>
                <a:extLst>
                  <a:ext uri="{0D108BD9-81ED-4DB2-BD59-A6C34878D82A}">
                    <a16:rowId xmlns="" xmlns:a16="http://schemas.microsoft.com/office/drawing/2014/main" val="10014"/>
                  </a:ext>
                </a:extLst>
              </a:tr>
              <a:tr h="175505">
                <a:tc>
                  <a:txBody>
                    <a:bodyPr/>
                    <a:lstStyle/>
                    <a:p>
                      <a:pPr algn="ctr">
                        <a:lnSpc>
                          <a:spcPct val="115000"/>
                        </a:lnSpc>
                        <a:spcAft>
                          <a:spcPts val="0"/>
                        </a:spcAft>
                      </a:pPr>
                      <a:r>
                        <a:rPr lang="el-GR" sz="1050" dirty="0">
                          <a:effectLst/>
                        </a:rPr>
                        <a:t>10</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a:txBody>
                    <a:bodyPr/>
                    <a:lstStyle/>
                    <a:p>
                      <a:pPr marL="0" lvl="0" indent="0" algn="l">
                        <a:lnSpc>
                          <a:spcPct val="115000"/>
                        </a:lnSpc>
                        <a:spcAft>
                          <a:spcPts val="0"/>
                        </a:spcAft>
                      </a:pPr>
                      <a:r>
                        <a:rPr lang="el-GR" sz="1050" dirty="0">
                          <a:effectLst/>
                        </a:rPr>
                        <a:t>ΠΥΡΓΟΥ</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 Πύργου</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Γ.Π.Σ. </a:t>
                      </a:r>
                      <a:endParaRPr lang="el-GR" sz="1050" dirty="0">
                        <a:effectLst/>
                        <a:latin typeface="Calibri"/>
                        <a:ea typeface="Times New Roman"/>
                        <a:cs typeface="Times New Roman"/>
                      </a:endParaRPr>
                    </a:p>
                  </a:txBody>
                  <a:tcPr marL="37523" marR="37523" marT="0" marB="0" anchor="ctr"/>
                </a:tc>
                <a:tc>
                  <a:txBody>
                    <a:bodyPr/>
                    <a:lstStyle/>
                    <a:p>
                      <a:pPr marL="0" indent="0">
                        <a:lnSpc>
                          <a:spcPct val="115000"/>
                        </a:lnSpc>
                        <a:spcAft>
                          <a:spcPts val="0"/>
                        </a:spcAft>
                      </a:pPr>
                      <a:r>
                        <a:rPr lang="el-GR" sz="1050" dirty="0">
                          <a:effectLst/>
                        </a:rPr>
                        <a:t>598 Δ'/1988, 999 Δ'/1992</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15"/>
                  </a:ext>
                </a:extLst>
              </a:tr>
              <a:tr h="223499">
                <a:tc>
                  <a:txBody>
                    <a:bodyPr/>
                    <a:lstStyle/>
                    <a:p>
                      <a:pPr algn="ctr">
                        <a:lnSpc>
                          <a:spcPct val="115000"/>
                        </a:lnSpc>
                        <a:spcAft>
                          <a:spcPts val="0"/>
                        </a:spcAft>
                      </a:pPr>
                      <a:r>
                        <a:rPr lang="el-GR" sz="1050" dirty="0">
                          <a:effectLst/>
                        </a:rPr>
                        <a:t>11</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a:txBody>
                    <a:bodyPr/>
                    <a:lstStyle/>
                    <a:p>
                      <a:pPr marL="0" lvl="0" indent="0" algn="l">
                        <a:lnSpc>
                          <a:spcPct val="115000"/>
                        </a:lnSpc>
                        <a:spcAft>
                          <a:spcPts val="0"/>
                        </a:spcAft>
                      </a:pPr>
                      <a:r>
                        <a:rPr lang="el-GR" sz="1050" dirty="0">
                          <a:effectLst/>
                        </a:rPr>
                        <a:t>ΑΝΔΡΙΤΣΑΙΝΑΣ - ΚΡΕΣΤΕΝΩΝ</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 </a:t>
                      </a:r>
                      <a:r>
                        <a:rPr lang="el-GR" sz="1050" dirty="0" err="1">
                          <a:effectLst/>
                        </a:rPr>
                        <a:t>Κρέστειας</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Γ.Π.Σ. </a:t>
                      </a:r>
                      <a:endParaRPr lang="el-GR" sz="1050" dirty="0">
                        <a:effectLst/>
                        <a:latin typeface="Calibri"/>
                        <a:ea typeface="Times New Roman"/>
                        <a:cs typeface="Times New Roman"/>
                      </a:endParaRPr>
                    </a:p>
                  </a:txBody>
                  <a:tcPr marL="37523" marR="37523" marT="0" marB="0" anchor="ctr"/>
                </a:tc>
                <a:tc>
                  <a:txBody>
                    <a:bodyPr/>
                    <a:lstStyle/>
                    <a:p>
                      <a:pPr marL="0" indent="0">
                        <a:lnSpc>
                          <a:spcPct val="115000"/>
                        </a:lnSpc>
                        <a:spcAft>
                          <a:spcPts val="0"/>
                        </a:spcAft>
                      </a:pPr>
                      <a:r>
                        <a:rPr lang="el-GR" sz="1050" dirty="0">
                          <a:effectLst/>
                        </a:rPr>
                        <a:t>777 Δ'/1987, 322 Δ'/1994</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16"/>
                  </a:ext>
                </a:extLst>
              </a:tr>
              <a:tr h="240147">
                <a:tc>
                  <a:txBody>
                    <a:bodyPr/>
                    <a:lstStyle/>
                    <a:p>
                      <a:pPr algn="ctr">
                        <a:lnSpc>
                          <a:spcPct val="115000"/>
                        </a:lnSpc>
                        <a:spcAft>
                          <a:spcPts val="0"/>
                        </a:spcAft>
                      </a:pPr>
                      <a:r>
                        <a:rPr lang="el-GR" sz="1050" dirty="0">
                          <a:effectLst/>
                        </a:rPr>
                        <a:t>12</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a:txBody>
                    <a:bodyPr/>
                    <a:lstStyle/>
                    <a:p>
                      <a:pPr marL="0" lvl="0" indent="0" algn="l">
                        <a:lnSpc>
                          <a:spcPct val="115000"/>
                        </a:lnSpc>
                        <a:spcAft>
                          <a:spcPts val="0"/>
                        </a:spcAft>
                      </a:pPr>
                      <a:r>
                        <a:rPr lang="el-GR" sz="1050" dirty="0">
                          <a:effectLst/>
                        </a:rPr>
                        <a:t>ΑΡΧΑΙΑΣ ΟΛΥΜΠΙΑΣ</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Αρχαίας Ολυμπίας</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ΓΠΣ - Ζώνη Προστασίας</a:t>
                      </a:r>
                      <a:endParaRPr lang="el-GR" sz="1050" dirty="0">
                        <a:effectLst/>
                        <a:latin typeface="Calibri"/>
                        <a:ea typeface="Times New Roman"/>
                        <a:cs typeface="Times New Roman"/>
                      </a:endParaRPr>
                    </a:p>
                  </a:txBody>
                  <a:tcPr marL="37523" marR="37523" marT="0" marB="0" anchor="ctr"/>
                </a:tc>
                <a:tc>
                  <a:txBody>
                    <a:bodyPr/>
                    <a:lstStyle/>
                    <a:p>
                      <a:pPr marL="0" indent="0">
                        <a:lnSpc>
                          <a:spcPct val="115000"/>
                        </a:lnSpc>
                        <a:spcAft>
                          <a:spcPts val="0"/>
                        </a:spcAft>
                      </a:pPr>
                      <a:r>
                        <a:rPr lang="el-GR" sz="1050" dirty="0">
                          <a:effectLst/>
                        </a:rPr>
                        <a:t>415/80199, 641/1993, NaturaGR2330004</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17"/>
                  </a:ext>
                </a:extLst>
              </a:tr>
              <a:tr h="346736">
                <a:tc>
                  <a:txBody>
                    <a:bodyPr/>
                    <a:lstStyle/>
                    <a:p>
                      <a:pPr algn="ctr">
                        <a:lnSpc>
                          <a:spcPct val="115000"/>
                        </a:lnSpc>
                        <a:spcAft>
                          <a:spcPts val="0"/>
                        </a:spcAft>
                      </a:pPr>
                      <a:r>
                        <a:rPr lang="el-GR" sz="1050" dirty="0">
                          <a:effectLst/>
                        </a:rPr>
                        <a:t>13</a:t>
                      </a:r>
                      <a:endParaRPr lang="el-GR" sz="1050" dirty="0">
                        <a:effectLst/>
                        <a:latin typeface="Calibri"/>
                        <a:ea typeface="Times New Roman"/>
                        <a:cs typeface="Times New Roman"/>
                      </a:endParaRPr>
                    </a:p>
                  </a:txBody>
                  <a:tcPr marL="37523" marR="37523" marT="0" marB="0" anchor="ctr">
                    <a:solidFill>
                      <a:schemeClr val="accent5">
                        <a:lumMod val="60000"/>
                        <a:lumOff val="40000"/>
                      </a:schemeClr>
                    </a:solidFill>
                  </a:tcPr>
                </a:tc>
                <a:tc>
                  <a:txBody>
                    <a:bodyPr/>
                    <a:lstStyle/>
                    <a:p>
                      <a:pPr marL="0" lvl="0" indent="0" algn="l">
                        <a:lnSpc>
                          <a:spcPct val="115000"/>
                        </a:lnSpc>
                        <a:spcAft>
                          <a:spcPts val="0"/>
                        </a:spcAft>
                      </a:pPr>
                      <a:r>
                        <a:rPr lang="el-GR" sz="1050" dirty="0">
                          <a:effectLst/>
                        </a:rPr>
                        <a:t>Π.Ε. Ηλείας</a:t>
                      </a:r>
                      <a:endParaRPr lang="el-GR" sz="1050" dirty="0">
                        <a:effectLst/>
                        <a:latin typeface="Calibri"/>
                        <a:ea typeface="Times New Roman"/>
                        <a:cs typeface="Times New Roman"/>
                      </a:endParaRPr>
                    </a:p>
                  </a:txBody>
                  <a:tcPr marL="37523" marR="37523" marT="0" marB="0" anchor="ctr"/>
                </a:tc>
                <a:tc>
                  <a:txBody>
                    <a:bodyPr/>
                    <a:lstStyle/>
                    <a:p>
                      <a:pPr marL="0" indent="0" algn="l">
                        <a:lnSpc>
                          <a:spcPct val="115000"/>
                        </a:lnSpc>
                        <a:spcAft>
                          <a:spcPts val="0"/>
                        </a:spcAft>
                      </a:pPr>
                      <a:r>
                        <a:rPr lang="el-GR" sz="1050" dirty="0">
                          <a:effectLst/>
                        </a:rPr>
                        <a:t>Παραλιακή περιοχή Δήμων και</a:t>
                      </a:r>
                      <a:r>
                        <a:rPr lang="el-GR" sz="1050" baseline="0" dirty="0">
                          <a:effectLst/>
                        </a:rPr>
                        <a:t> </a:t>
                      </a:r>
                      <a:r>
                        <a:rPr lang="el-GR" sz="1050" dirty="0">
                          <a:effectLst/>
                        </a:rPr>
                        <a:t>Κοινοτήτων</a:t>
                      </a:r>
                      <a:endParaRPr lang="el-GR" sz="1050" dirty="0">
                        <a:effectLst/>
                        <a:latin typeface="Calibri"/>
                        <a:ea typeface="Times New Roman"/>
                        <a:cs typeface="Times New Roman"/>
                      </a:endParaRPr>
                    </a:p>
                  </a:txBody>
                  <a:tcPr marL="37523" marR="37523" marT="0" marB="0" anchor="ctr"/>
                </a:tc>
                <a:tc>
                  <a:txBody>
                    <a:bodyPr/>
                    <a:lstStyle/>
                    <a:p>
                      <a:pPr algn="l">
                        <a:lnSpc>
                          <a:spcPct val="115000"/>
                        </a:lnSpc>
                        <a:spcAft>
                          <a:spcPts val="0"/>
                        </a:spcAft>
                      </a:pPr>
                      <a:r>
                        <a:rPr lang="el-GR" sz="1050" dirty="0">
                          <a:effectLst/>
                        </a:rPr>
                        <a:t>Ζ.Ο.Ε. Ηλείας</a:t>
                      </a:r>
                      <a:endParaRPr lang="el-GR" sz="1050" dirty="0">
                        <a:effectLst/>
                        <a:latin typeface="Calibri"/>
                        <a:ea typeface="Times New Roman"/>
                        <a:cs typeface="Times New Roman"/>
                      </a:endParaRPr>
                    </a:p>
                  </a:txBody>
                  <a:tcPr marL="37523" marR="37523" marT="0" marB="0" anchor="ctr"/>
                </a:tc>
                <a:tc>
                  <a:txBody>
                    <a:bodyPr/>
                    <a:lstStyle/>
                    <a:p>
                      <a:pPr marL="0" indent="0">
                        <a:lnSpc>
                          <a:spcPct val="115000"/>
                        </a:lnSpc>
                        <a:spcAft>
                          <a:spcPts val="0"/>
                        </a:spcAft>
                      </a:pPr>
                      <a:r>
                        <a:rPr lang="el-GR" sz="1050" dirty="0">
                          <a:effectLst/>
                        </a:rPr>
                        <a:t>1161 Δ'/1993, 86 Δ</a:t>
                      </a:r>
                      <a:r>
                        <a:rPr lang="el-GR" sz="1050" kern="1200" dirty="0">
                          <a:solidFill>
                            <a:schemeClr val="dk1"/>
                          </a:solidFill>
                          <a:effectLst/>
                          <a:latin typeface="+mn-lt"/>
                          <a:ea typeface="+mn-ea"/>
                          <a:cs typeface="+mn-cs"/>
                        </a:rPr>
                        <a:t>'/</a:t>
                      </a:r>
                      <a:r>
                        <a:rPr lang="el-GR" sz="1050" dirty="0">
                          <a:effectLst/>
                        </a:rPr>
                        <a:t>1994</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b"/>
                </a:tc>
                <a:tc>
                  <a:txBody>
                    <a:bodyPr/>
                    <a:lstStyle/>
                    <a:p>
                      <a:pP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b"/>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18"/>
                  </a:ext>
                </a:extLst>
              </a:tr>
              <a:tr h="346736">
                <a:tc>
                  <a:txBody>
                    <a:bodyPr/>
                    <a:lstStyle/>
                    <a:p>
                      <a:pPr algn="ctr">
                        <a:lnSpc>
                          <a:spcPct val="115000"/>
                        </a:lnSpc>
                        <a:spcAft>
                          <a:spcPts val="0"/>
                        </a:spcAft>
                      </a:pPr>
                      <a:r>
                        <a:rPr lang="el-GR" sz="1050" b="1" kern="1200" dirty="0">
                          <a:solidFill>
                            <a:schemeClr val="lt1"/>
                          </a:solidFill>
                          <a:effectLst/>
                          <a:latin typeface="+mn-lt"/>
                          <a:ea typeface="+mn-ea"/>
                          <a:cs typeface="+mn-cs"/>
                        </a:rPr>
                        <a:t>14</a:t>
                      </a:r>
                    </a:p>
                  </a:txBody>
                  <a:tcPr marL="37523" marR="37523" marT="0" marB="0" anchor="ctr">
                    <a:solidFill>
                      <a:schemeClr val="accent5">
                        <a:lumMod val="60000"/>
                        <a:lumOff val="40000"/>
                      </a:schemeClr>
                    </a:solidFill>
                  </a:tcPr>
                </a:tc>
                <a:tc>
                  <a:txBody>
                    <a:bodyPr/>
                    <a:lstStyle/>
                    <a:p>
                      <a:pPr marL="0" lvl="0" indent="0" algn="l">
                        <a:lnSpc>
                          <a:spcPct val="115000"/>
                        </a:lnSpc>
                        <a:spcAft>
                          <a:spcPts val="0"/>
                        </a:spcAft>
                      </a:pPr>
                      <a:r>
                        <a:rPr lang="el-GR" sz="1050" dirty="0" err="1">
                          <a:effectLst/>
                        </a:rPr>
                        <a:t>Π.Ε..Ηλείας</a:t>
                      </a:r>
                      <a:endParaRPr lang="el-GR" sz="1050" dirty="0">
                        <a:effectLst/>
                        <a:latin typeface="Calibri"/>
                        <a:ea typeface="Times New Roman"/>
                        <a:cs typeface="Times New Roman"/>
                      </a:endParaRPr>
                    </a:p>
                  </a:txBody>
                  <a:tcPr marL="37523" marR="37523" marT="0" marB="0" anchor="ctr"/>
                </a:tc>
                <a:tc>
                  <a:txBody>
                    <a:bodyPr/>
                    <a:lstStyle/>
                    <a:p>
                      <a:pPr marL="0" indent="0" algn="l">
                        <a:lnSpc>
                          <a:spcPct val="115000"/>
                        </a:lnSpc>
                        <a:spcAft>
                          <a:spcPts val="0"/>
                        </a:spcAft>
                      </a:pPr>
                      <a:r>
                        <a:rPr lang="el-GR" sz="1050" dirty="0">
                          <a:effectLst/>
                          <a:latin typeface="Calibri"/>
                          <a:ea typeface="Times New Roman"/>
                          <a:cs typeface="Times New Roman"/>
                        </a:rPr>
                        <a:t>Ευρύτερες περιοχές</a:t>
                      </a:r>
                    </a:p>
                  </a:txBody>
                  <a:tcPr marL="37523" marR="37523" marT="0" marB="0" anchor="ctr"/>
                </a:tc>
                <a:tc>
                  <a:txBody>
                    <a:bodyPr/>
                    <a:lstStyle/>
                    <a:p>
                      <a:pPr algn="l">
                        <a:lnSpc>
                          <a:spcPct val="115000"/>
                        </a:lnSpc>
                        <a:spcAft>
                          <a:spcPts val="0"/>
                        </a:spcAft>
                      </a:pPr>
                      <a:r>
                        <a:rPr lang="el-GR" sz="1050" dirty="0">
                          <a:effectLst/>
                        </a:rPr>
                        <a:t>"Εθνικό</a:t>
                      </a:r>
                      <a:r>
                        <a:rPr lang="el-GR" sz="1050" baseline="0" dirty="0">
                          <a:effectLst/>
                        </a:rPr>
                        <a:t> </a:t>
                      </a:r>
                      <a:r>
                        <a:rPr lang="el-GR" sz="1050" dirty="0">
                          <a:effectLst/>
                        </a:rPr>
                        <a:t>Πάρκο Υγροτόπων </a:t>
                      </a:r>
                      <a:r>
                        <a:rPr lang="el-GR" sz="1050" dirty="0" err="1">
                          <a:effectLst/>
                        </a:rPr>
                        <a:t>Κoτυχίου</a:t>
                      </a:r>
                      <a:r>
                        <a:rPr lang="el-GR" sz="1050" dirty="0">
                          <a:effectLst/>
                        </a:rPr>
                        <a:t> – </a:t>
                      </a:r>
                      <a:r>
                        <a:rPr lang="el-GR" sz="1050" dirty="0" err="1">
                          <a:effectLst/>
                        </a:rPr>
                        <a:t>Στροφιλιάς</a:t>
                      </a: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marL="0" indent="0">
                        <a:lnSpc>
                          <a:spcPct val="115000"/>
                        </a:lnSpc>
                        <a:spcAft>
                          <a:spcPts val="0"/>
                        </a:spcAft>
                      </a:pPr>
                      <a:r>
                        <a:rPr lang="el-GR" sz="1050" dirty="0">
                          <a:effectLst/>
                        </a:rPr>
                        <a:t>159/Δ/2009</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br>
                        <a:rPr lang="el-GR" sz="1050" dirty="0">
                          <a:effectLst/>
                        </a:rPr>
                      </a:b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b"/>
                </a:tc>
                <a:tc>
                  <a:txBody>
                    <a:bodyPr/>
                    <a:lstStyle/>
                    <a:p>
                      <a:pPr>
                        <a:lnSpc>
                          <a:spcPct val="115000"/>
                        </a:lnSpc>
                        <a:spcAft>
                          <a:spcPts val="0"/>
                        </a:spcAft>
                      </a:pPr>
                      <a:r>
                        <a:rPr lang="el-GR" sz="1050">
                          <a:effectLst/>
                        </a:rPr>
                        <a:t> </a:t>
                      </a:r>
                      <a:endParaRPr lang="el-GR" sz="1050">
                        <a:effectLst/>
                        <a:latin typeface="Calibri"/>
                        <a:ea typeface="Times New Roman"/>
                        <a:cs typeface="Times New Roman"/>
                      </a:endParaRPr>
                    </a:p>
                  </a:txBody>
                  <a:tcPr marL="37523" marR="37523" marT="0" marB="0" anchor="b"/>
                </a:tc>
                <a:tc>
                  <a:txBody>
                    <a:bodyPr/>
                    <a:lstStyle/>
                    <a:p>
                      <a:pPr algn="ctr">
                        <a:lnSpc>
                          <a:spcPct val="115000"/>
                        </a:lnSpc>
                        <a:spcAft>
                          <a:spcPts val="0"/>
                        </a:spcAft>
                      </a:pPr>
                      <a:r>
                        <a:rPr lang="el-GR" sz="1050">
                          <a:effectLst/>
                        </a:rPr>
                        <a:t>√</a:t>
                      </a: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a:t>
                      </a: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r>
                        <a:rPr lang="el-GR" sz="1050" dirty="0">
                          <a:effectLst/>
                        </a:rPr>
                        <a:t> </a:t>
                      </a:r>
                      <a:endParaRPr lang="el-GR" sz="1050" dirty="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19"/>
                  </a:ext>
                </a:extLst>
              </a:tr>
              <a:tr h="249173">
                <a:tc>
                  <a:txBody>
                    <a:bodyPr/>
                    <a:lstStyle/>
                    <a:p>
                      <a:pPr marL="0" algn="ctr" defTabSz="914400" rtl="0" eaLnBrk="1" latinLnBrk="0" hangingPunct="1">
                        <a:lnSpc>
                          <a:spcPct val="115000"/>
                        </a:lnSpc>
                        <a:spcBef>
                          <a:spcPts val="600"/>
                        </a:spcBef>
                        <a:spcAft>
                          <a:spcPts val="0"/>
                        </a:spcAft>
                      </a:pPr>
                      <a:r>
                        <a:rPr lang="el-GR" sz="1050" b="1" kern="1200" dirty="0">
                          <a:solidFill>
                            <a:schemeClr val="lt1"/>
                          </a:solidFill>
                          <a:effectLst/>
                          <a:latin typeface="+mn-lt"/>
                          <a:ea typeface="+mn-ea"/>
                          <a:cs typeface="+mn-cs"/>
                        </a:rPr>
                        <a:t>15</a:t>
                      </a:r>
                    </a:p>
                  </a:txBody>
                  <a:tcPr marL="39715" marR="39715" marT="0" marB="0" anchor="ctr">
                    <a:solidFill>
                      <a:schemeClr val="accent5">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mn-lt"/>
                          <a:ea typeface="+mn-ea"/>
                          <a:cs typeface="+mn-cs"/>
                        </a:rPr>
                        <a:t>ΠΥΡΓΟΥ</a:t>
                      </a:r>
                      <a:endParaRPr kumimoji="0" lang="el-GR" sz="1050" b="0" i="0" u="none" strike="noStrike" kern="1200" cap="none" spc="0" normalizeH="0" baseline="0" noProof="0" dirty="0">
                        <a:ln>
                          <a:noFill/>
                        </a:ln>
                        <a:solidFill>
                          <a:prstClr val="black"/>
                        </a:solidFill>
                        <a:effectLst/>
                        <a:uLnTx/>
                        <a:uFillTx/>
                        <a:latin typeface="+mn-lt"/>
                        <a:ea typeface="Times New Roman"/>
                        <a:cs typeface="Times New Roman"/>
                      </a:endParaRPr>
                    </a:p>
                  </a:txBody>
                  <a:tcPr marL="39715" marR="39715" marT="0" marB="0" anchor="ctr"/>
                </a:tc>
                <a:tc>
                  <a:txBody>
                    <a:bodyPr/>
                    <a:lstStyle/>
                    <a:p>
                      <a:pPr marL="0" marR="0" lvl="0" indent="0" algn="l" defTabSz="914400" rtl="0" eaLnBrk="1" fontAlgn="auto" latinLnBrk="0" hangingPunct="1">
                        <a:lnSpc>
                          <a:spcPts val="1600"/>
                        </a:lnSpc>
                        <a:spcBef>
                          <a:spcPts val="600"/>
                        </a:spcBef>
                        <a:spcAft>
                          <a:spcPts val="0"/>
                        </a:spcAft>
                        <a:buClrTx/>
                        <a:buSzTx/>
                        <a:buFontTx/>
                        <a:buNone/>
                        <a:tabLst/>
                        <a:defRPr/>
                      </a:pPr>
                      <a:r>
                        <a:rPr lang="el-GR" sz="1050" kern="1200" noProof="0" dirty="0" err="1">
                          <a:solidFill>
                            <a:schemeClr val="dk1"/>
                          </a:solidFill>
                          <a:effectLst/>
                          <a:latin typeface="+mn-lt"/>
                          <a:ea typeface="+mn-ea"/>
                          <a:cs typeface="+mn-cs"/>
                        </a:rPr>
                        <a:t>Επιταλίου</a:t>
                      </a:r>
                      <a:endParaRPr lang="el-GR" sz="1050" kern="1200" noProof="0" dirty="0">
                        <a:solidFill>
                          <a:schemeClr val="dk1"/>
                        </a:solidFill>
                        <a:effectLst/>
                        <a:latin typeface="+mn-lt"/>
                        <a:ea typeface="+mn-ea"/>
                        <a:cs typeface="+mn-cs"/>
                      </a:endParaRPr>
                    </a:p>
                  </a:txBody>
                  <a:tcPr marL="39715" marR="39715" marT="0" marB="0" anchor="ctr"/>
                </a:tc>
                <a:tc>
                  <a:txBody>
                    <a:bodyPr/>
                    <a:lstStyle/>
                    <a:p>
                      <a:pPr algn="l">
                        <a:lnSpc>
                          <a:spcPts val="1600"/>
                        </a:lnSpc>
                        <a:spcBef>
                          <a:spcPts val="600"/>
                        </a:spcBef>
                        <a:spcAft>
                          <a:spcPts val="0"/>
                        </a:spcAft>
                      </a:pPr>
                      <a:r>
                        <a:rPr lang="el-GR" sz="1050" kern="1200" dirty="0">
                          <a:solidFill>
                            <a:schemeClr val="dk1"/>
                          </a:solidFill>
                          <a:effectLst/>
                          <a:latin typeface="+mn-lt"/>
                          <a:ea typeface="+mn-ea"/>
                          <a:cs typeface="+mn-cs"/>
                        </a:rPr>
                        <a:t>ΑΒΣ</a:t>
                      </a:r>
                    </a:p>
                  </a:txBody>
                  <a:tcPr marL="39715" marR="39715" marT="0" marB="0" anchor="ctr"/>
                </a:tc>
                <a:tc>
                  <a:txBody>
                    <a:bodyPr/>
                    <a:lstStyle/>
                    <a:p>
                      <a:pPr marL="0" marR="0" indent="358775" algn="l" defTabSz="914400" rtl="0" eaLnBrk="1" fontAlgn="auto" latinLnBrk="0" hangingPunct="1">
                        <a:lnSpc>
                          <a:spcPts val="1600"/>
                        </a:lnSpc>
                        <a:spcBef>
                          <a:spcPts val="600"/>
                        </a:spcBef>
                        <a:spcAft>
                          <a:spcPts val="0"/>
                        </a:spcAft>
                        <a:buClrTx/>
                        <a:buSzTx/>
                        <a:buFontTx/>
                        <a:buNone/>
                        <a:tabLst/>
                        <a:defRPr/>
                      </a:pPr>
                      <a:endParaRPr lang="el-GR" sz="1800" b="0" dirty="0">
                        <a:effectLst/>
                        <a:latin typeface="+mn-lt"/>
                        <a:ea typeface="Calibri"/>
                        <a:cs typeface="Times New Roman"/>
                      </a:endParaRPr>
                    </a:p>
                  </a:txBody>
                  <a:tcPr marL="39715" marR="39715" marT="0" marB="0" anchor="ctr"/>
                </a:tc>
                <a:tc>
                  <a:txBody>
                    <a:bodyPr/>
                    <a:lstStyle/>
                    <a:p>
                      <a:pPr algn="ctr">
                        <a:lnSpc>
                          <a:spcPts val="1600"/>
                        </a:lnSpc>
                        <a:spcBef>
                          <a:spcPts val="600"/>
                        </a:spcBef>
                        <a:spcAft>
                          <a:spcPts val="0"/>
                        </a:spcAft>
                      </a:pPr>
                      <a:endParaRPr lang="el-GR" sz="1800" dirty="0">
                        <a:effectLst/>
                        <a:latin typeface="Calibri"/>
                        <a:ea typeface="Calibri"/>
                        <a:cs typeface="Times New Roman"/>
                      </a:endParaRPr>
                    </a:p>
                  </a:txBody>
                  <a:tcPr marL="39715" marR="39715" marT="0" marB="0" anchor="ctr"/>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nSpc>
                          <a:spcPct val="115000"/>
                        </a:lnSpc>
                        <a:spcAft>
                          <a:spcPts val="0"/>
                        </a:spcAft>
                      </a:pPr>
                      <a:endParaRPr lang="el-GR" sz="1050">
                        <a:effectLst/>
                        <a:latin typeface="Calibri"/>
                        <a:ea typeface="Times New Roman"/>
                        <a:cs typeface="Times New Roman"/>
                      </a:endParaRPr>
                    </a:p>
                  </a:txBody>
                  <a:tcPr marL="37523" marR="37523" marT="0" marB="0" anchor="b"/>
                </a:tc>
                <a:tc>
                  <a:txBody>
                    <a:bodyPr/>
                    <a:lstStyle/>
                    <a:p>
                      <a:pPr>
                        <a:lnSpc>
                          <a:spcPct val="115000"/>
                        </a:lnSpc>
                        <a:spcAft>
                          <a:spcPts val="0"/>
                        </a:spcAft>
                      </a:pPr>
                      <a:endParaRPr lang="el-GR" sz="1050">
                        <a:effectLst/>
                        <a:latin typeface="Calibri"/>
                        <a:ea typeface="Times New Roman"/>
                        <a:cs typeface="Times New Roman"/>
                      </a:endParaRPr>
                    </a:p>
                  </a:txBody>
                  <a:tcPr marL="37523" marR="37523" marT="0" marB="0" anchor="b"/>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dirty="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20"/>
                  </a:ext>
                </a:extLst>
              </a:tr>
              <a:tr h="266700">
                <a:tc>
                  <a:txBody>
                    <a:bodyPr/>
                    <a:lstStyle/>
                    <a:p>
                      <a:pPr marL="0" algn="ctr" defTabSz="914400" rtl="0" eaLnBrk="1" latinLnBrk="0" hangingPunct="1">
                        <a:lnSpc>
                          <a:spcPct val="115000"/>
                        </a:lnSpc>
                        <a:spcBef>
                          <a:spcPts val="600"/>
                        </a:spcBef>
                        <a:spcAft>
                          <a:spcPts val="0"/>
                        </a:spcAft>
                      </a:pPr>
                      <a:r>
                        <a:rPr lang="el-GR" sz="1050" b="1" kern="1200" dirty="0">
                          <a:solidFill>
                            <a:schemeClr val="lt1"/>
                          </a:solidFill>
                          <a:effectLst/>
                          <a:latin typeface="+mn-lt"/>
                          <a:ea typeface="+mn-ea"/>
                          <a:cs typeface="+mn-cs"/>
                        </a:rPr>
                        <a:t>16</a:t>
                      </a:r>
                    </a:p>
                  </a:txBody>
                  <a:tcPr marL="39715" marR="39715" marT="0" marB="0" anchor="ctr">
                    <a:solidFill>
                      <a:schemeClr val="accent5">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mn-lt"/>
                          <a:ea typeface="+mn-ea"/>
                          <a:cs typeface="+mn-cs"/>
                        </a:rPr>
                        <a:t>ΗΛΙΔΑΣ</a:t>
                      </a:r>
                    </a:p>
                  </a:txBody>
                  <a:tcPr marL="39715" marR="39715" marT="0" marB="0" anchor="ctr"/>
                </a:tc>
                <a:tc>
                  <a:txBody>
                    <a:bodyPr/>
                    <a:lstStyle/>
                    <a:p>
                      <a:pPr marL="0" indent="0" algn="l">
                        <a:lnSpc>
                          <a:spcPts val="1600"/>
                        </a:lnSpc>
                        <a:spcBef>
                          <a:spcPts val="600"/>
                        </a:spcBef>
                        <a:spcAft>
                          <a:spcPts val="0"/>
                        </a:spcAft>
                      </a:pPr>
                      <a:r>
                        <a:rPr lang="el-GR" sz="1050" kern="1200" dirty="0" err="1">
                          <a:solidFill>
                            <a:schemeClr val="dk1"/>
                          </a:solidFill>
                          <a:effectLst/>
                          <a:latin typeface="+mn-lt"/>
                          <a:ea typeface="+mn-ea"/>
                          <a:cs typeface="+mn-cs"/>
                        </a:rPr>
                        <a:t>Μεσσολογγάκι</a:t>
                      </a:r>
                      <a:endParaRPr lang="el-GR" sz="1050" kern="1200" dirty="0">
                        <a:solidFill>
                          <a:schemeClr val="dk1"/>
                        </a:solidFill>
                        <a:effectLst/>
                        <a:latin typeface="+mn-lt"/>
                        <a:ea typeface="+mn-ea"/>
                        <a:cs typeface="+mn-cs"/>
                      </a:endParaRPr>
                    </a:p>
                  </a:txBody>
                  <a:tcPr marL="39715" marR="39715" marT="0" marB="0" anchor="ctr"/>
                </a:tc>
                <a:tc>
                  <a:txBody>
                    <a:bodyPr/>
                    <a:lstStyle/>
                    <a:p>
                      <a:pPr algn="l">
                        <a:lnSpc>
                          <a:spcPts val="1600"/>
                        </a:lnSpc>
                        <a:spcBef>
                          <a:spcPts val="600"/>
                        </a:spcBef>
                        <a:spcAft>
                          <a:spcPts val="0"/>
                        </a:spcAft>
                      </a:pPr>
                      <a:r>
                        <a:rPr lang="el-GR" sz="1050" kern="1200" dirty="0">
                          <a:solidFill>
                            <a:schemeClr val="dk1"/>
                          </a:solidFill>
                          <a:effectLst/>
                          <a:latin typeface="+mn-lt"/>
                          <a:ea typeface="+mn-ea"/>
                          <a:cs typeface="+mn-cs"/>
                        </a:rPr>
                        <a:t>ΑΒΣ</a:t>
                      </a:r>
                    </a:p>
                  </a:txBody>
                  <a:tcPr marL="39715" marR="39715" marT="0" marB="0" anchor="ctr"/>
                </a:tc>
                <a:tc>
                  <a:txBody>
                    <a:bodyPr/>
                    <a:lstStyle/>
                    <a:p>
                      <a:pPr algn="ctr">
                        <a:lnSpc>
                          <a:spcPts val="1600"/>
                        </a:lnSpc>
                        <a:spcBef>
                          <a:spcPts val="600"/>
                        </a:spcBef>
                        <a:spcAft>
                          <a:spcPts val="0"/>
                        </a:spcAft>
                      </a:pPr>
                      <a:endParaRPr lang="el-GR" sz="18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endParaRPr lang="el-GR" sz="1800" dirty="0">
                        <a:effectLst/>
                        <a:latin typeface="Calibri"/>
                        <a:ea typeface="Calibri"/>
                        <a:cs typeface="Times New Roman"/>
                      </a:endParaRPr>
                    </a:p>
                  </a:txBody>
                  <a:tcPr marL="39715" marR="39715" marT="0" marB="0" anchor="ctr"/>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nSpc>
                          <a:spcPct val="115000"/>
                        </a:lnSpc>
                        <a:spcAft>
                          <a:spcPts val="0"/>
                        </a:spcAft>
                      </a:pPr>
                      <a:endParaRPr lang="el-GR" sz="1050">
                        <a:effectLst/>
                        <a:latin typeface="Calibri"/>
                        <a:ea typeface="Times New Roman"/>
                        <a:cs typeface="Times New Roman"/>
                      </a:endParaRPr>
                    </a:p>
                  </a:txBody>
                  <a:tcPr marL="37523" marR="37523" marT="0" marB="0" anchor="b"/>
                </a:tc>
                <a:tc>
                  <a:txBody>
                    <a:bodyPr/>
                    <a:lstStyle/>
                    <a:p>
                      <a:pPr>
                        <a:lnSpc>
                          <a:spcPct val="115000"/>
                        </a:lnSpc>
                        <a:spcAft>
                          <a:spcPts val="0"/>
                        </a:spcAft>
                      </a:pPr>
                      <a:endParaRPr lang="el-GR" sz="1050">
                        <a:effectLst/>
                        <a:latin typeface="Calibri"/>
                        <a:ea typeface="Times New Roman"/>
                        <a:cs typeface="Times New Roman"/>
                      </a:endParaRPr>
                    </a:p>
                  </a:txBody>
                  <a:tcPr marL="37523" marR="37523" marT="0" marB="0" anchor="b"/>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dirty="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21"/>
                  </a:ext>
                </a:extLst>
              </a:tr>
              <a:tr h="243840">
                <a:tc>
                  <a:txBody>
                    <a:bodyPr/>
                    <a:lstStyle/>
                    <a:p>
                      <a:pPr marL="0" algn="ctr" defTabSz="914400" rtl="0" eaLnBrk="1" latinLnBrk="0" hangingPunct="1">
                        <a:lnSpc>
                          <a:spcPct val="115000"/>
                        </a:lnSpc>
                        <a:spcBef>
                          <a:spcPts val="600"/>
                        </a:spcBef>
                        <a:spcAft>
                          <a:spcPts val="0"/>
                        </a:spcAft>
                      </a:pPr>
                      <a:r>
                        <a:rPr lang="el-GR" sz="1050" b="1" kern="1200" dirty="0">
                          <a:solidFill>
                            <a:schemeClr val="lt1"/>
                          </a:solidFill>
                          <a:effectLst/>
                          <a:latin typeface="+mn-lt"/>
                          <a:ea typeface="+mn-ea"/>
                          <a:cs typeface="+mn-cs"/>
                        </a:rPr>
                        <a:t>17</a:t>
                      </a:r>
                    </a:p>
                  </a:txBody>
                  <a:tcPr marL="39715" marR="39715" marT="0" marB="0" anchor="ctr">
                    <a:solidFill>
                      <a:schemeClr val="accent5">
                        <a:lumMod val="60000"/>
                        <a:lumOff val="40000"/>
                      </a:schemeClr>
                    </a:solidFill>
                  </a:tcPr>
                </a:tc>
                <a:tc>
                  <a:txBody>
                    <a:bodyPr/>
                    <a:lstStyle/>
                    <a:p>
                      <a:pPr marL="0" lvl="0" indent="0" algn="l">
                        <a:lnSpc>
                          <a:spcPct val="115000"/>
                        </a:lnSpc>
                        <a:spcAft>
                          <a:spcPts val="0"/>
                        </a:spcAft>
                      </a:pPr>
                      <a:r>
                        <a:rPr lang="el-GR" sz="1050" dirty="0">
                          <a:effectLst/>
                        </a:rPr>
                        <a:t>ΠΗΝΕΙΟΥ</a:t>
                      </a:r>
                      <a:endParaRPr lang="el-GR" sz="1050" dirty="0">
                        <a:effectLst/>
                        <a:latin typeface="+mn-lt"/>
                        <a:ea typeface="Times New Roman"/>
                        <a:cs typeface="Times New Roman"/>
                      </a:endParaRPr>
                    </a:p>
                  </a:txBody>
                  <a:tcPr marL="39715" marR="39715" marT="0" marB="0" anchor="ctr"/>
                </a:tc>
                <a:tc>
                  <a:txBody>
                    <a:bodyPr/>
                    <a:lstStyle/>
                    <a:p>
                      <a:pPr marL="0" marR="0" indent="0" algn="l" defTabSz="914400" rtl="0" eaLnBrk="1" fontAlgn="auto" latinLnBrk="0" hangingPunct="1">
                        <a:lnSpc>
                          <a:spcPts val="1600"/>
                        </a:lnSpc>
                        <a:spcBef>
                          <a:spcPts val="600"/>
                        </a:spcBef>
                        <a:spcAft>
                          <a:spcPts val="0"/>
                        </a:spcAft>
                        <a:buClrTx/>
                        <a:buSzTx/>
                        <a:buFontTx/>
                        <a:buNone/>
                        <a:tabLst/>
                        <a:defRPr/>
                      </a:pPr>
                      <a:r>
                        <a:rPr lang="el-GR" sz="1050" kern="1200" dirty="0">
                          <a:solidFill>
                            <a:schemeClr val="dk1"/>
                          </a:solidFill>
                          <a:effectLst/>
                          <a:latin typeface="+mn-lt"/>
                          <a:ea typeface="+mn-ea"/>
                          <a:cs typeface="+mn-cs"/>
                        </a:rPr>
                        <a:t>Τραγανού</a:t>
                      </a:r>
                    </a:p>
                  </a:txBody>
                  <a:tcPr marL="39715" marR="39715" marT="0" marB="0" anchor="ctr"/>
                </a:tc>
                <a:tc>
                  <a:txBody>
                    <a:bodyPr/>
                    <a:lstStyle/>
                    <a:p>
                      <a:pPr algn="l">
                        <a:lnSpc>
                          <a:spcPts val="1600"/>
                        </a:lnSpc>
                        <a:spcBef>
                          <a:spcPts val="600"/>
                        </a:spcBef>
                        <a:spcAft>
                          <a:spcPts val="0"/>
                        </a:spcAft>
                      </a:pPr>
                      <a:r>
                        <a:rPr lang="el-GR" sz="1050" kern="1200" dirty="0">
                          <a:solidFill>
                            <a:schemeClr val="dk1"/>
                          </a:solidFill>
                          <a:effectLst/>
                          <a:latin typeface="+mn-lt"/>
                          <a:ea typeface="+mn-ea"/>
                          <a:cs typeface="+mn-cs"/>
                        </a:rPr>
                        <a:t>ΑΒΣ</a:t>
                      </a:r>
                    </a:p>
                  </a:txBody>
                  <a:tcPr marL="39715" marR="39715" marT="0" marB="0" anchor="ctr"/>
                </a:tc>
                <a:tc>
                  <a:txBody>
                    <a:bodyPr/>
                    <a:lstStyle/>
                    <a:p>
                      <a:pPr algn="ctr">
                        <a:lnSpc>
                          <a:spcPts val="1600"/>
                        </a:lnSpc>
                        <a:spcBef>
                          <a:spcPts val="600"/>
                        </a:spcBef>
                        <a:spcAft>
                          <a:spcPts val="0"/>
                        </a:spcAft>
                      </a:pPr>
                      <a:endParaRPr lang="el-GR" sz="18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endParaRPr lang="el-GR" sz="1800" dirty="0">
                        <a:effectLst/>
                        <a:latin typeface="Calibri"/>
                        <a:ea typeface="Calibri"/>
                        <a:cs typeface="Times New Roman"/>
                      </a:endParaRPr>
                    </a:p>
                  </a:txBody>
                  <a:tcPr marL="39715" marR="39715" marT="0" marB="0" anchor="ctr"/>
                </a:tc>
                <a:tc>
                  <a:txBody>
                    <a:bodyPr/>
                    <a:lstStyle/>
                    <a:p>
                      <a:pPr algn="ctr">
                        <a:lnSpc>
                          <a:spcPct val="115000"/>
                        </a:lnSpc>
                        <a:spcAft>
                          <a:spcPts val="0"/>
                        </a:spcAft>
                      </a:pP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nSpc>
                          <a:spcPct val="115000"/>
                        </a:lnSpc>
                        <a:spcAft>
                          <a:spcPts val="0"/>
                        </a:spcAft>
                      </a:pPr>
                      <a:endParaRPr lang="el-GR" sz="1050">
                        <a:effectLst/>
                        <a:latin typeface="Calibri"/>
                        <a:ea typeface="Times New Roman"/>
                        <a:cs typeface="Times New Roman"/>
                      </a:endParaRPr>
                    </a:p>
                  </a:txBody>
                  <a:tcPr marL="37523" marR="37523" marT="0" marB="0" anchor="b"/>
                </a:tc>
                <a:tc>
                  <a:txBody>
                    <a:bodyPr/>
                    <a:lstStyle/>
                    <a:p>
                      <a:pPr>
                        <a:lnSpc>
                          <a:spcPct val="115000"/>
                        </a:lnSpc>
                        <a:spcAft>
                          <a:spcPts val="0"/>
                        </a:spcAft>
                      </a:pPr>
                      <a:endParaRPr lang="el-GR" sz="1050">
                        <a:effectLst/>
                        <a:latin typeface="Calibri"/>
                        <a:ea typeface="Times New Roman"/>
                        <a:cs typeface="Times New Roman"/>
                      </a:endParaRPr>
                    </a:p>
                  </a:txBody>
                  <a:tcPr marL="37523" marR="37523" marT="0" marB="0" anchor="b"/>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dirty="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22"/>
                  </a:ext>
                </a:extLst>
              </a:tr>
              <a:tr h="343538">
                <a:tc>
                  <a:txBody>
                    <a:bodyPr/>
                    <a:lstStyle/>
                    <a:p>
                      <a:pPr marL="0" algn="ctr" defTabSz="914400" rtl="0" eaLnBrk="1" latinLnBrk="0" hangingPunct="1">
                        <a:lnSpc>
                          <a:spcPct val="115000"/>
                        </a:lnSpc>
                        <a:spcBef>
                          <a:spcPts val="600"/>
                        </a:spcBef>
                        <a:spcAft>
                          <a:spcPts val="0"/>
                        </a:spcAft>
                      </a:pPr>
                      <a:r>
                        <a:rPr lang="el-GR" sz="1050" b="1" kern="1200" dirty="0">
                          <a:solidFill>
                            <a:schemeClr val="lt1"/>
                          </a:solidFill>
                          <a:effectLst/>
                          <a:latin typeface="+mn-lt"/>
                          <a:ea typeface="+mn-ea"/>
                          <a:cs typeface="+mn-cs"/>
                        </a:rPr>
                        <a:t>19</a:t>
                      </a:r>
                    </a:p>
                  </a:txBody>
                  <a:tcPr marL="39715" marR="39715" marT="0" marB="0" anchor="ctr">
                    <a:solidFill>
                      <a:schemeClr val="accent5">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mn-lt"/>
                          <a:ea typeface="+mn-ea"/>
                          <a:cs typeface="+mn-cs"/>
                        </a:rPr>
                        <a:t>ΠΗΝΕΙΟΥ</a:t>
                      </a:r>
                      <a:endParaRPr kumimoji="0" lang="el-GR" sz="1050" b="0" i="0" u="none" strike="noStrike" kern="1200" cap="none" spc="0" normalizeH="0" baseline="0" noProof="0" dirty="0">
                        <a:ln>
                          <a:noFill/>
                        </a:ln>
                        <a:solidFill>
                          <a:prstClr val="black"/>
                        </a:solidFill>
                        <a:effectLst/>
                        <a:uLnTx/>
                        <a:uFillTx/>
                        <a:latin typeface="+mn-lt"/>
                        <a:ea typeface="Times New Roman"/>
                        <a:cs typeface="Times New Roman"/>
                      </a:endParaRPr>
                    </a:p>
                  </a:txBody>
                  <a:tcPr marL="39715" marR="39715" marT="0" marB="0" anchor="ctr"/>
                </a:tc>
                <a:tc>
                  <a:txBody>
                    <a:bodyPr/>
                    <a:lstStyle/>
                    <a:p>
                      <a:pPr algn="l">
                        <a:lnSpc>
                          <a:spcPts val="1600"/>
                        </a:lnSpc>
                        <a:spcBef>
                          <a:spcPts val="600"/>
                        </a:spcBef>
                        <a:spcAft>
                          <a:spcPts val="0"/>
                        </a:spcAft>
                      </a:pPr>
                      <a:r>
                        <a:rPr lang="el-GR" sz="1050" kern="1200" dirty="0">
                          <a:solidFill>
                            <a:schemeClr val="dk1"/>
                          </a:solidFill>
                          <a:effectLst/>
                          <a:latin typeface="+mn-lt"/>
                          <a:ea typeface="+mn-ea"/>
                          <a:cs typeface="+mn-cs"/>
                        </a:rPr>
                        <a:t>Πηνειού</a:t>
                      </a:r>
                    </a:p>
                  </a:txBody>
                  <a:tcPr marL="39715" marR="39715" marT="0" marB="0" anchor="ctr"/>
                </a:tc>
                <a:tc>
                  <a:txBody>
                    <a:bodyPr/>
                    <a:lstStyle/>
                    <a:p>
                      <a:pPr marL="0" marR="0" indent="0" algn="l" defTabSz="914400" rtl="0" eaLnBrk="1" fontAlgn="auto" latinLnBrk="0" hangingPunct="1">
                        <a:lnSpc>
                          <a:spcPts val="1600"/>
                        </a:lnSpc>
                        <a:spcBef>
                          <a:spcPts val="600"/>
                        </a:spcBef>
                        <a:spcAft>
                          <a:spcPts val="0"/>
                        </a:spcAft>
                        <a:buClrTx/>
                        <a:buSzTx/>
                        <a:buFontTx/>
                        <a:buNone/>
                        <a:tabLst/>
                        <a:defRPr/>
                      </a:pPr>
                      <a:r>
                        <a:rPr lang="el-GR" sz="1050" kern="1200" dirty="0">
                          <a:solidFill>
                            <a:schemeClr val="dk1"/>
                          </a:solidFill>
                          <a:effectLst/>
                          <a:latin typeface="+mn-lt"/>
                          <a:ea typeface="+mn-ea"/>
                          <a:cs typeface="+mn-cs"/>
                        </a:rPr>
                        <a:t>Προτεινόμενη Έκταση (ΑΣΤΕΡΙΣ)</a:t>
                      </a:r>
                    </a:p>
                  </a:txBody>
                  <a:tcPr marL="39715" marR="39715" marT="0" marB="0" anchor="ctr"/>
                </a:tc>
                <a:tc>
                  <a:txBody>
                    <a:bodyPr/>
                    <a:lstStyle/>
                    <a:p>
                      <a:pPr algn="ctr">
                        <a:lnSpc>
                          <a:spcPts val="1600"/>
                        </a:lnSpc>
                        <a:spcBef>
                          <a:spcPts val="600"/>
                        </a:spcBef>
                        <a:spcAft>
                          <a:spcPts val="0"/>
                        </a:spcAft>
                      </a:pPr>
                      <a:endParaRPr lang="el-GR" sz="18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endParaRPr lang="el-GR" sz="1800" dirty="0">
                        <a:effectLst/>
                        <a:latin typeface="Calibri"/>
                        <a:ea typeface="Calibri"/>
                        <a:cs typeface="Times New Roman"/>
                      </a:endParaRPr>
                    </a:p>
                  </a:txBody>
                  <a:tcPr marL="39715" marR="39715" marT="0" marB="0" anchor="ctr"/>
                </a:tc>
                <a:tc>
                  <a:txBody>
                    <a:bodyPr/>
                    <a:lstStyle/>
                    <a:p>
                      <a:pPr algn="ctr">
                        <a:lnSpc>
                          <a:spcPct val="115000"/>
                        </a:lnSpc>
                        <a:spcAft>
                          <a:spcPts val="0"/>
                        </a:spcAft>
                      </a:pP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nSpc>
                          <a:spcPct val="115000"/>
                        </a:lnSpc>
                        <a:spcAft>
                          <a:spcPts val="0"/>
                        </a:spcAft>
                      </a:pPr>
                      <a:endParaRPr lang="el-GR" sz="1050">
                        <a:effectLst/>
                        <a:latin typeface="Calibri"/>
                        <a:ea typeface="Times New Roman"/>
                        <a:cs typeface="Times New Roman"/>
                      </a:endParaRPr>
                    </a:p>
                  </a:txBody>
                  <a:tcPr marL="37523" marR="37523" marT="0" marB="0" anchor="b"/>
                </a:tc>
                <a:tc>
                  <a:txBody>
                    <a:bodyPr/>
                    <a:lstStyle/>
                    <a:p>
                      <a:pPr>
                        <a:lnSpc>
                          <a:spcPct val="115000"/>
                        </a:lnSpc>
                        <a:spcAft>
                          <a:spcPts val="0"/>
                        </a:spcAft>
                      </a:pPr>
                      <a:endParaRPr lang="el-GR" sz="1050">
                        <a:effectLst/>
                        <a:latin typeface="Calibri"/>
                        <a:ea typeface="Times New Roman"/>
                        <a:cs typeface="Times New Roman"/>
                      </a:endParaRPr>
                    </a:p>
                  </a:txBody>
                  <a:tcPr marL="37523" marR="37523" marT="0" marB="0" anchor="b"/>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dirty="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23"/>
                  </a:ext>
                </a:extLst>
              </a:tr>
              <a:tr h="315693">
                <a:tc>
                  <a:txBody>
                    <a:bodyPr/>
                    <a:lstStyle/>
                    <a:p>
                      <a:pPr algn="ctr">
                        <a:lnSpc>
                          <a:spcPts val="1600"/>
                        </a:lnSpc>
                        <a:spcBef>
                          <a:spcPts val="600"/>
                        </a:spcBef>
                        <a:spcAft>
                          <a:spcPts val="0"/>
                        </a:spcAft>
                      </a:pPr>
                      <a:r>
                        <a:rPr lang="el-GR" sz="1050" b="1" kern="1200" dirty="0">
                          <a:solidFill>
                            <a:schemeClr val="lt1"/>
                          </a:solidFill>
                          <a:effectLst/>
                          <a:latin typeface="+mn-lt"/>
                          <a:ea typeface="+mn-ea"/>
                          <a:cs typeface="+mn-cs"/>
                        </a:rPr>
                        <a:t>20</a:t>
                      </a:r>
                    </a:p>
                  </a:txBody>
                  <a:tcPr marL="39715" marR="39715" marT="0" marB="0" anchor="ctr">
                    <a:solidFill>
                      <a:schemeClr val="accent5">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mn-lt"/>
                          <a:ea typeface="+mn-ea"/>
                          <a:cs typeface="+mn-cs"/>
                        </a:rPr>
                        <a:t>ΑΝΔΡΑΒΙΔΑΣ - ΚΥΛΛΗΝΗΣ</a:t>
                      </a:r>
                      <a:endParaRPr kumimoji="0" lang="el-GR" sz="1050" b="0" i="0" u="none" strike="noStrike" kern="1200" cap="none" spc="0" normalizeH="0" baseline="0" noProof="0" dirty="0">
                        <a:ln>
                          <a:noFill/>
                        </a:ln>
                        <a:solidFill>
                          <a:prstClr val="black"/>
                        </a:solidFill>
                        <a:effectLst/>
                        <a:uLnTx/>
                        <a:uFillTx/>
                        <a:latin typeface="+mn-lt"/>
                        <a:ea typeface="Times New Roman"/>
                        <a:cs typeface="Times New Roman"/>
                      </a:endParaRPr>
                    </a:p>
                  </a:txBody>
                  <a:tcPr marL="39715" marR="39715" marT="0" marB="0" anchor="ctr"/>
                </a:tc>
                <a:tc>
                  <a:txBody>
                    <a:bodyPr/>
                    <a:lstStyle/>
                    <a:p>
                      <a:pPr algn="l">
                        <a:lnSpc>
                          <a:spcPts val="1600"/>
                        </a:lnSpc>
                        <a:spcBef>
                          <a:spcPts val="600"/>
                        </a:spcBef>
                        <a:spcAft>
                          <a:spcPts val="0"/>
                        </a:spcAft>
                      </a:pPr>
                      <a:r>
                        <a:rPr lang="el-GR" sz="1050" kern="1200" noProof="0" dirty="0">
                          <a:solidFill>
                            <a:schemeClr val="dk1"/>
                          </a:solidFill>
                          <a:effectLst/>
                          <a:latin typeface="+mn-lt"/>
                          <a:ea typeface="+mn-ea"/>
                          <a:cs typeface="+mn-cs"/>
                        </a:rPr>
                        <a:t>Λεχαινά</a:t>
                      </a:r>
                      <a:endParaRPr lang="el-GR" sz="1050" kern="1200" dirty="0">
                        <a:solidFill>
                          <a:schemeClr val="dk1"/>
                        </a:solidFill>
                        <a:effectLst/>
                        <a:latin typeface="+mn-lt"/>
                        <a:ea typeface="+mn-ea"/>
                        <a:cs typeface="+mn-cs"/>
                      </a:endParaRPr>
                    </a:p>
                  </a:txBody>
                  <a:tcPr marL="39715" marR="39715" marT="0" marB="0" anchor="ctr"/>
                </a:tc>
                <a:tc>
                  <a:txBody>
                    <a:bodyPr/>
                    <a:lstStyle/>
                    <a:p>
                      <a:pPr algn="l">
                        <a:lnSpc>
                          <a:spcPts val="1600"/>
                        </a:lnSpc>
                        <a:spcBef>
                          <a:spcPts val="600"/>
                        </a:spcBef>
                        <a:spcAft>
                          <a:spcPts val="0"/>
                        </a:spcAft>
                      </a:pPr>
                      <a:r>
                        <a:rPr lang="el-GR" sz="1050" kern="1200" dirty="0">
                          <a:solidFill>
                            <a:schemeClr val="dk1"/>
                          </a:solidFill>
                          <a:effectLst/>
                          <a:latin typeface="+mn-lt"/>
                          <a:ea typeface="+mn-ea"/>
                          <a:cs typeface="+mn-cs"/>
                        </a:rPr>
                        <a:t>Προτεινόμενη Έκταση</a:t>
                      </a:r>
                    </a:p>
                  </a:txBody>
                  <a:tcPr marL="39715" marR="39715" marT="0" marB="0" anchor="ctr"/>
                </a:tc>
                <a:tc>
                  <a:txBody>
                    <a:bodyPr/>
                    <a:lstStyle/>
                    <a:p>
                      <a:pPr marL="0" marR="0" indent="0" algn="ctr" defTabSz="914400" rtl="0" eaLnBrk="1" fontAlgn="auto" latinLnBrk="0" hangingPunct="1">
                        <a:lnSpc>
                          <a:spcPts val="1600"/>
                        </a:lnSpc>
                        <a:spcBef>
                          <a:spcPts val="600"/>
                        </a:spcBef>
                        <a:spcAft>
                          <a:spcPts val="0"/>
                        </a:spcAft>
                        <a:buClrTx/>
                        <a:buSzTx/>
                        <a:buFontTx/>
                        <a:buNone/>
                        <a:tabLst/>
                        <a:defRPr/>
                      </a:pPr>
                      <a:endParaRPr lang="el-GR" sz="2000" dirty="0">
                        <a:effectLst/>
                        <a:latin typeface="+mn-lt"/>
                        <a:ea typeface="Calibri"/>
                        <a:cs typeface="Times New Roman"/>
                      </a:endParaRPr>
                    </a:p>
                  </a:txBody>
                  <a:tcPr marL="39715" marR="39715" marT="0" marB="0" anchor="ctr"/>
                </a:tc>
                <a:tc>
                  <a:txBody>
                    <a:bodyPr/>
                    <a:lstStyle/>
                    <a:p>
                      <a:pPr algn="ctr">
                        <a:lnSpc>
                          <a:spcPts val="1600"/>
                        </a:lnSpc>
                        <a:spcBef>
                          <a:spcPts val="600"/>
                        </a:spcBef>
                        <a:spcAft>
                          <a:spcPts val="0"/>
                        </a:spcAft>
                      </a:pPr>
                      <a:endParaRPr lang="el-GR" sz="1800" dirty="0">
                        <a:effectLst/>
                        <a:latin typeface="Calibri"/>
                        <a:ea typeface="Calibri"/>
                        <a:cs typeface="Times New Roman"/>
                      </a:endParaRPr>
                    </a:p>
                  </a:txBody>
                  <a:tcPr marL="39715" marR="39715" marT="0" marB="0" anchor="ctr"/>
                </a:tc>
                <a:tc>
                  <a:txBody>
                    <a:bodyPr/>
                    <a:lstStyle/>
                    <a:p>
                      <a:pPr algn="ctr">
                        <a:lnSpc>
                          <a:spcPct val="115000"/>
                        </a:lnSpc>
                        <a:spcAft>
                          <a:spcPts val="0"/>
                        </a:spcAft>
                      </a:pPr>
                      <a:endParaRPr lang="el-GR" sz="1050" dirty="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nSpc>
                          <a:spcPct val="115000"/>
                        </a:lnSpc>
                        <a:spcAft>
                          <a:spcPts val="0"/>
                        </a:spcAft>
                      </a:pPr>
                      <a:endParaRPr lang="el-GR" sz="1050">
                        <a:effectLst/>
                        <a:latin typeface="Calibri"/>
                        <a:ea typeface="Times New Roman"/>
                        <a:cs typeface="Times New Roman"/>
                      </a:endParaRPr>
                    </a:p>
                  </a:txBody>
                  <a:tcPr marL="37523" marR="37523" marT="0" marB="0" anchor="b"/>
                </a:tc>
                <a:tc>
                  <a:txBody>
                    <a:bodyPr/>
                    <a:lstStyle/>
                    <a:p>
                      <a:pPr>
                        <a:lnSpc>
                          <a:spcPct val="115000"/>
                        </a:lnSpc>
                        <a:spcAft>
                          <a:spcPts val="0"/>
                        </a:spcAft>
                      </a:pPr>
                      <a:endParaRPr lang="el-GR" sz="1050" dirty="0">
                        <a:effectLst/>
                        <a:latin typeface="Calibri"/>
                        <a:ea typeface="Times New Roman"/>
                        <a:cs typeface="Times New Roman"/>
                      </a:endParaRPr>
                    </a:p>
                  </a:txBody>
                  <a:tcPr marL="37523" marR="37523" marT="0" marB="0" anchor="b"/>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a:effectLst/>
                        <a:latin typeface="Calibri"/>
                        <a:ea typeface="Times New Roman"/>
                        <a:cs typeface="Times New Roman"/>
                      </a:endParaRPr>
                    </a:p>
                  </a:txBody>
                  <a:tcPr marL="37523" marR="37523" marT="0" marB="0" anchor="ctr"/>
                </a:tc>
                <a:tc>
                  <a:txBody>
                    <a:bodyPr/>
                    <a:lstStyle/>
                    <a:p>
                      <a:pPr algn="ctr">
                        <a:lnSpc>
                          <a:spcPct val="115000"/>
                        </a:lnSpc>
                        <a:spcAft>
                          <a:spcPts val="0"/>
                        </a:spcAft>
                      </a:pPr>
                      <a:endParaRPr lang="el-GR" sz="1050" dirty="0">
                        <a:effectLst/>
                        <a:latin typeface="Calibri"/>
                        <a:ea typeface="Times New Roman"/>
                        <a:cs typeface="Times New Roman"/>
                      </a:endParaRPr>
                    </a:p>
                  </a:txBody>
                  <a:tcPr marL="37523" marR="37523" marT="0" marB="0" anchor="ctr"/>
                </a:tc>
                <a:extLst>
                  <a:ext uri="{0D108BD9-81ED-4DB2-BD59-A6C34878D82A}">
                    <a16:rowId xmlns="" xmlns:a16="http://schemas.microsoft.com/office/drawing/2014/main" val="10024"/>
                  </a:ext>
                </a:extLst>
              </a:tr>
            </a:tbl>
          </a:graphicData>
        </a:graphic>
      </p:graphicFrame>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325100" y="-1"/>
            <a:ext cx="1866900" cy="111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3220" y="6102679"/>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106679"/>
            <a:ext cx="553998" cy="6995160"/>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r>
              <a:rPr lang="el-GR" dirty="0"/>
              <a:t>ΠΕΡΙΦΕΡΕΙΑΚΗ ΕΝΟΤΗΤΑ ΗΛΕΙΑΣ</a:t>
            </a:r>
          </a:p>
        </p:txBody>
      </p:sp>
      <p:sp>
        <p:nvSpPr>
          <p:cNvPr id="12" name="Τίτλος 1">
            <a:extLst>
              <a:ext uri="{FF2B5EF4-FFF2-40B4-BE49-F238E27FC236}">
                <a16:creationId xmlns="" xmlns:a16="http://schemas.microsoft.com/office/drawing/2014/main" id="{11CE1309-2DFC-4ABB-83C0-3A385FCFF8D0}"/>
              </a:ext>
            </a:extLst>
          </p:cNvPr>
          <p:cNvSpPr txBox="1">
            <a:spLocks/>
          </p:cNvSpPr>
          <p:nvPr/>
        </p:nvSpPr>
        <p:spPr>
          <a:xfrm>
            <a:off x="3" y="-2"/>
            <a:ext cx="10017124" cy="747715"/>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73150" fontAlgn="base">
              <a:spcAft>
                <a:spcPct val="0"/>
              </a:spcAft>
            </a:pPr>
            <a:r>
              <a:rPr lang="el-GR" sz="3200" b="1" dirty="0">
                <a:solidFill>
                  <a:prstClr val="black"/>
                </a:solidFill>
              </a:rPr>
              <a:t>ΠΕΡΙΟΧΕΣ ΠΟΥ ΕΞΕΤΑΣΤΗΚΑΝ</a:t>
            </a:r>
          </a:p>
        </p:txBody>
      </p:sp>
    </p:spTree>
    <p:extLst>
      <p:ext uri="{BB962C8B-B14F-4D97-AF65-F5344CB8AC3E}">
        <p14:creationId xmlns:p14="http://schemas.microsoft.com/office/powerpoint/2010/main" val="1790685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2412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Πίνακας 2"/>
          <p:cNvGraphicFramePr>
            <a:graphicFrameLocks noGrp="1"/>
          </p:cNvGraphicFramePr>
          <p:nvPr>
            <p:extLst>
              <p:ext uri="{D42A27DB-BD31-4B8C-83A1-F6EECF244321}">
                <p14:modId xmlns:p14="http://schemas.microsoft.com/office/powerpoint/2010/main" val="1868407700"/>
              </p:ext>
            </p:extLst>
          </p:nvPr>
        </p:nvGraphicFramePr>
        <p:xfrm>
          <a:off x="916624" y="1010402"/>
          <a:ext cx="9096374" cy="5679958"/>
        </p:xfrm>
        <a:graphic>
          <a:graphicData uri="http://schemas.openxmlformats.org/drawingml/2006/table">
            <a:tbl>
              <a:tblPr firstRow="1" firstCol="1" bandRow="1">
                <a:tableStyleId>{5C22544A-7EE6-4342-B048-85BDC9FD1C3A}</a:tableStyleId>
              </a:tblPr>
              <a:tblGrid>
                <a:gridCol w="419535">
                  <a:extLst>
                    <a:ext uri="{9D8B030D-6E8A-4147-A177-3AD203B41FA5}">
                      <a16:colId xmlns="" xmlns:a16="http://schemas.microsoft.com/office/drawing/2014/main" val="20000"/>
                    </a:ext>
                  </a:extLst>
                </a:gridCol>
                <a:gridCol w="1972811">
                  <a:extLst>
                    <a:ext uri="{9D8B030D-6E8A-4147-A177-3AD203B41FA5}">
                      <a16:colId xmlns="" xmlns:a16="http://schemas.microsoft.com/office/drawing/2014/main" val="20001"/>
                    </a:ext>
                  </a:extLst>
                </a:gridCol>
                <a:gridCol w="1657359">
                  <a:extLst>
                    <a:ext uri="{9D8B030D-6E8A-4147-A177-3AD203B41FA5}">
                      <a16:colId xmlns="" xmlns:a16="http://schemas.microsoft.com/office/drawing/2014/main" val="20002"/>
                    </a:ext>
                  </a:extLst>
                </a:gridCol>
                <a:gridCol w="2413325">
                  <a:extLst>
                    <a:ext uri="{9D8B030D-6E8A-4147-A177-3AD203B41FA5}">
                      <a16:colId xmlns="" xmlns:a16="http://schemas.microsoft.com/office/drawing/2014/main" val="20003"/>
                    </a:ext>
                  </a:extLst>
                </a:gridCol>
                <a:gridCol w="1051560">
                  <a:extLst>
                    <a:ext uri="{9D8B030D-6E8A-4147-A177-3AD203B41FA5}">
                      <a16:colId xmlns="" xmlns:a16="http://schemas.microsoft.com/office/drawing/2014/main" val="20004"/>
                    </a:ext>
                  </a:extLst>
                </a:gridCol>
                <a:gridCol w="1581784">
                  <a:extLst>
                    <a:ext uri="{9D8B030D-6E8A-4147-A177-3AD203B41FA5}">
                      <a16:colId xmlns="" xmlns:a16="http://schemas.microsoft.com/office/drawing/2014/main" val="20005"/>
                    </a:ext>
                  </a:extLst>
                </a:gridCol>
              </a:tblGrid>
              <a:tr h="363433">
                <a:tc>
                  <a:txBody>
                    <a:bodyPr/>
                    <a:lstStyle/>
                    <a:p>
                      <a:pPr algn="ctr">
                        <a:lnSpc>
                          <a:spcPts val="1600"/>
                        </a:lnSpc>
                        <a:spcBef>
                          <a:spcPts val="600"/>
                        </a:spcBef>
                        <a:spcAft>
                          <a:spcPts val="0"/>
                        </a:spcAft>
                      </a:pPr>
                      <a:r>
                        <a:rPr lang="el-GR" sz="1200" dirty="0">
                          <a:effectLst/>
                        </a:rPr>
                        <a:t>Α/Α</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dirty="0">
                          <a:effectLst/>
                        </a:rPr>
                        <a:t>ΠΕΡΙΦΕΡΕΙΑΚΗ ΕΝΟΤΗΤΑ</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dirty="0">
                          <a:effectLst/>
                        </a:rPr>
                        <a:t>ΚΑΛΛ/ΚΟΣ ΔΗΜΟΣ</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dirty="0">
                          <a:effectLst/>
                        </a:rPr>
                        <a:t>ΠΕΡΙΓΡΑΦΗ</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dirty="0">
                          <a:effectLst/>
                        </a:rPr>
                        <a:t>ΕΚΤΑΣΗ (στρ.)</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dirty="0">
                          <a:effectLst/>
                        </a:rPr>
                        <a:t>ΘΕΣΜΙΚΟ ΚΑΘΕΣΤΩΣ</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extLst>
                  <a:ext uri="{0D108BD9-81ED-4DB2-BD59-A6C34878D82A}">
                    <a16:rowId xmlns="" xmlns:a16="http://schemas.microsoft.com/office/drawing/2014/main" val="10000"/>
                  </a:ext>
                </a:extLst>
              </a:tr>
              <a:tr h="454173">
                <a:tc>
                  <a:txBody>
                    <a:bodyPr/>
                    <a:lstStyle/>
                    <a:p>
                      <a:pPr algn="ctr">
                        <a:lnSpc>
                          <a:spcPts val="1600"/>
                        </a:lnSpc>
                        <a:spcBef>
                          <a:spcPts val="600"/>
                        </a:spcBef>
                        <a:spcAft>
                          <a:spcPts val="0"/>
                        </a:spcAft>
                      </a:pPr>
                      <a:r>
                        <a:rPr lang="el-GR" sz="1200" dirty="0">
                          <a:effectLst/>
                        </a:rPr>
                        <a:t>1</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dirty="0">
                          <a:effectLst/>
                        </a:rPr>
                        <a:t>Ηλείας</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Ζαχάρως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ΒΙΟ.ΠΑ. Ζαχάρως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54,00</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Γ.Π.Σ. </a:t>
                      </a:r>
                      <a:r>
                        <a:rPr lang="el-GR" sz="1200" dirty="0" err="1">
                          <a:effectLst/>
                        </a:rPr>
                        <a:t>Ζαχάρως</a:t>
                      </a:r>
                      <a:endParaRPr lang="el-GR" sz="1400" dirty="0">
                        <a:effectLst/>
                        <a:latin typeface="Calibri"/>
                        <a:ea typeface="Calibri"/>
                        <a:cs typeface="Times New Roman"/>
                      </a:endParaRPr>
                    </a:p>
                  </a:txBody>
                  <a:tcPr marL="39715" marR="39715" marT="0" marB="0" anchor="ctr"/>
                </a:tc>
                <a:extLst>
                  <a:ext uri="{0D108BD9-81ED-4DB2-BD59-A6C34878D82A}">
                    <a16:rowId xmlns="" xmlns:a16="http://schemas.microsoft.com/office/drawing/2014/main" val="10001"/>
                  </a:ext>
                </a:extLst>
              </a:tr>
              <a:tr h="416796">
                <a:tc>
                  <a:txBody>
                    <a:bodyPr/>
                    <a:lstStyle/>
                    <a:p>
                      <a:pPr algn="ctr">
                        <a:lnSpc>
                          <a:spcPts val="1600"/>
                        </a:lnSpc>
                        <a:spcBef>
                          <a:spcPts val="600"/>
                        </a:spcBef>
                        <a:spcAft>
                          <a:spcPts val="0"/>
                        </a:spcAft>
                      </a:pPr>
                      <a:r>
                        <a:rPr lang="el-GR" sz="1200" dirty="0">
                          <a:effectLst/>
                        </a:rPr>
                        <a:t>2</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dirty="0">
                          <a:effectLst/>
                        </a:rPr>
                        <a:t>Ηλείας</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Ήλιδας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ΒΙΟ.ΠΑ. Αμαλιάδας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53,00</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Γ.Π.Σ. Αμαλιάδος</a:t>
                      </a:r>
                      <a:endParaRPr lang="el-GR" sz="1400">
                        <a:effectLst/>
                        <a:latin typeface="Calibri"/>
                        <a:ea typeface="Calibri"/>
                        <a:cs typeface="Times New Roman"/>
                      </a:endParaRPr>
                    </a:p>
                  </a:txBody>
                  <a:tcPr marL="39715" marR="39715" marT="0" marB="0" anchor="ctr"/>
                </a:tc>
                <a:extLst>
                  <a:ext uri="{0D108BD9-81ED-4DB2-BD59-A6C34878D82A}">
                    <a16:rowId xmlns="" xmlns:a16="http://schemas.microsoft.com/office/drawing/2014/main" val="10002"/>
                  </a:ext>
                </a:extLst>
              </a:tr>
              <a:tr h="394370">
                <a:tc>
                  <a:txBody>
                    <a:bodyPr/>
                    <a:lstStyle/>
                    <a:p>
                      <a:pPr algn="ctr">
                        <a:lnSpc>
                          <a:spcPts val="1600"/>
                        </a:lnSpc>
                        <a:spcBef>
                          <a:spcPts val="600"/>
                        </a:spcBef>
                        <a:spcAft>
                          <a:spcPts val="0"/>
                        </a:spcAft>
                      </a:pPr>
                      <a:r>
                        <a:rPr lang="el-GR" sz="1200" dirty="0">
                          <a:effectLst/>
                        </a:rPr>
                        <a:t>3</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a:effectLst/>
                        </a:rPr>
                        <a:t>Ηλείας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Πηνειού</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ΒΙΟ.ΠΑ. Γαστούνης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184,00</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Γ.Π.Σ. Γαστούνης</a:t>
                      </a:r>
                      <a:endParaRPr lang="el-GR" sz="1400">
                        <a:effectLst/>
                        <a:latin typeface="Calibri"/>
                        <a:ea typeface="Calibri"/>
                        <a:cs typeface="Times New Roman"/>
                      </a:endParaRPr>
                    </a:p>
                  </a:txBody>
                  <a:tcPr marL="39715" marR="39715" marT="0" marB="0" anchor="ctr"/>
                </a:tc>
                <a:extLst>
                  <a:ext uri="{0D108BD9-81ED-4DB2-BD59-A6C34878D82A}">
                    <a16:rowId xmlns="" xmlns:a16="http://schemas.microsoft.com/office/drawing/2014/main" val="10003"/>
                  </a:ext>
                </a:extLst>
              </a:tr>
              <a:tr h="403342">
                <a:tc>
                  <a:txBody>
                    <a:bodyPr/>
                    <a:lstStyle/>
                    <a:p>
                      <a:pPr algn="ctr">
                        <a:lnSpc>
                          <a:spcPts val="1600"/>
                        </a:lnSpc>
                        <a:spcBef>
                          <a:spcPts val="600"/>
                        </a:spcBef>
                        <a:spcAft>
                          <a:spcPts val="0"/>
                        </a:spcAft>
                      </a:pPr>
                      <a:r>
                        <a:rPr lang="el-GR" sz="1200" dirty="0">
                          <a:effectLst/>
                        </a:rPr>
                        <a:t>4</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a:effectLst/>
                        </a:rPr>
                        <a:t>Ηλείας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Πύργου</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ΒΙΟ.ΠΑ. Πύργου</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183,00</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Γ.Π.Σ. Πύργου</a:t>
                      </a:r>
                      <a:endParaRPr lang="el-GR" sz="1400">
                        <a:effectLst/>
                        <a:latin typeface="Calibri"/>
                        <a:ea typeface="Calibri"/>
                        <a:cs typeface="Times New Roman"/>
                      </a:endParaRPr>
                    </a:p>
                  </a:txBody>
                  <a:tcPr marL="39715" marR="39715" marT="0" marB="0" anchor="ctr"/>
                </a:tc>
                <a:extLst>
                  <a:ext uri="{0D108BD9-81ED-4DB2-BD59-A6C34878D82A}">
                    <a16:rowId xmlns="" xmlns:a16="http://schemas.microsoft.com/office/drawing/2014/main" val="10004"/>
                  </a:ext>
                </a:extLst>
              </a:tr>
              <a:tr h="426881">
                <a:tc>
                  <a:txBody>
                    <a:bodyPr/>
                    <a:lstStyle/>
                    <a:p>
                      <a:pPr algn="ctr">
                        <a:lnSpc>
                          <a:spcPts val="1600"/>
                        </a:lnSpc>
                        <a:spcBef>
                          <a:spcPts val="600"/>
                        </a:spcBef>
                        <a:spcAft>
                          <a:spcPts val="0"/>
                        </a:spcAft>
                      </a:pPr>
                      <a:r>
                        <a:rPr lang="el-GR" sz="1200" dirty="0">
                          <a:effectLst/>
                        </a:rPr>
                        <a:t>5</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a:effectLst/>
                        </a:rPr>
                        <a:t>Ηλείας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Ανδραβίδας-Κυλλήνης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ΒΙΟ.ΠΑ. Ανδραβίδας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42,00</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Γ.Π.Σ. Ανδραβίδας</a:t>
                      </a:r>
                      <a:endParaRPr lang="el-GR" sz="1400">
                        <a:effectLst/>
                        <a:latin typeface="Calibri"/>
                        <a:ea typeface="Calibri"/>
                        <a:cs typeface="Times New Roman"/>
                      </a:endParaRPr>
                    </a:p>
                  </a:txBody>
                  <a:tcPr marL="39715" marR="39715" marT="0" marB="0" anchor="ctr"/>
                </a:tc>
                <a:extLst>
                  <a:ext uri="{0D108BD9-81ED-4DB2-BD59-A6C34878D82A}">
                    <a16:rowId xmlns="" xmlns:a16="http://schemas.microsoft.com/office/drawing/2014/main" val="10005"/>
                  </a:ext>
                </a:extLst>
              </a:tr>
              <a:tr h="415059">
                <a:tc>
                  <a:txBody>
                    <a:bodyPr/>
                    <a:lstStyle/>
                    <a:p>
                      <a:pPr algn="ctr">
                        <a:lnSpc>
                          <a:spcPts val="1600"/>
                        </a:lnSpc>
                        <a:spcBef>
                          <a:spcPts val="600"/>
                        </a:spcBef>
                        <a:spcAft>
                          <a:spcPts val="0"/>
                        </a:spcAft>
                      </a:pPr>
                      <a:r>
                        <a:rPr lang="el-GR" sz="1200" dirty="0">
                          <a:effectLst/>
                        </a:rPr>
                        <a:t>6</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dirty="0">
                          <a:effectLst/>
                        </a:rPr>
                        <a:t>Ηλείας</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Πύργου</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ΑΒΣ Επιτάλιο</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170,00</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a:t>
                      </a:r>
                      <a:endParaRPr lang="el-GR" sz="1400" dirty="0">
                        <a:effectLst/>
                        <a:latin typeface="Calibri"/>
                        <a:ea typeface="Calibri"/>
                        <a:cs typeface="Times New Roman"/>
                      </a:endParaRPr>
                    </a:p>
                  </a:txBody>
                  <a:tcPr marL="39715" marR="39715" marT="0" marB="0" anchor="ctr"/>
                </a:tc>
                <a:extLst>
                  <a:ext uri="{0D108BD9-81ED-4DB2-BD59-A6C34878D82A}">
                    <a16:rowId xmlns="" xmlns:a16="http://schemas.microsoft.com/office/drawing/2014/main" val="10006"/>
                  </a:ext>
                </a:extLst>
              </a:tr>
              <a:tr h="471985">
                <a:tc>
                  <a:txBody>
                    <a:bodyPr/>
                    <a:lstStyle/>
                    <a:p>
                      <a:pPr algn="ctr">
                        <a:lnSpc>
                          <a:spcPts val="1600"/>
                        </a:lnSpc>
                        <a:spcBef>
                          <a:spcPts val="600"/>
                        </a:spcBef>
                        <a:spcAft>
                          <a:spcPts val="0"/>
                        </a:spcAft>
                      </a:pPr>
                      <a:r>
                        <a:rPr lang="el-GR" sz="1200" dirty="0">
                          <a:effectLst/>
                        </a:rPr>
                        <a:t>7</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a:effectLst/>
                        </a:rPr>
                        <a:t>Ηλείας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err="1">
                          <a:effectLst/>
                        </a:rPr>
                        <a:t>Ήλιδας</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ΑΒΣ Μεσολογγάκι</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155,00</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a:t>
                      </a:r>
                      <a:endParaRPr lang="el-GR" sz="1400" dirty="0">
                        <a:effectLst/>
                        <a:latin typeface="Calibri"/>
                        <a:ea typeface="Calibri"/>
                        <a:cs typeface="Times New Roman"/>
                      </a:endParaRPr>
                    </a:p>
                  </a:txBody>
                  <a:tcPr marL="39715" marR="39715" marT="0" marB="0" anchor="ctr"/>
                </a:tc>
                <a:extLst>
                  <a:ext uri="{0D108BD9-81ED-4DB2-BD59-A6C34878D82A}">
                    <a16:rowId xmlns="" xmlns:a16="http://schemas.microsoft.com/office/drawing/2014/main" val="10007"/>
                  </a:ext>
                </a:extLst>
              </a:tr>
              <a:tr h="548754">
                <a:tc>
                  <a:txBody>
                    <a:bodyPr/>
                    <a:lstStyle/>
                    <a:p>
                      <a:pPr algn="ctr">
                        <a:lnSpc>
                          <a:spcPts val="1600"/>
                        </a:lnSpc>
                        <a:spcBef>
                          <a:spcPts val="600"/>
                        </a:spcBef>
                        <a:spcAft>
                          <a:spcPts val="0"/>
                        </a:spcAft>
                      </a:pPr>
                      <a:r>
                        <a:rPr lang="el-GR" sz="1200" dirty="0">
                          <a:effectLst/>
                        </a:rPr>
                        <a:t>8</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a:effectLst/>
                        </a:rPr>
                        <a:t>Ηλείας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Ανδραβίδας-Κυλλήνης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ΑΒΣ Τραγανού </a:t>
                      </a:r>
                      <a:r>
                        <a:rPr lang="en-US" sz="1200" dirty="0">
                          <a:effectLst/>
                        </a:rPr>
                        <a:t>I</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200,00</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a:t>
                      </a:r>
                      <a:endParaRPr lang="el-GR" sz="1400" dirty="0">
                        <a:effectLst/>
                        <a:latin typeface="Calibri"/>
                        <a:ea typeface="Calibri"/>
                        <a:cs typeface="Times New Roman"/>
                      </a:endParaRPr>
                    </a:p>
                  </a:txBody>
                  <a:tcPr marL="39715" marR="39715" marT="0" marB="0" anchor="ctr"/>
                </a:tc>
                <a:extLst>
                  <a:ext uri="{0D108BD9-81ED-4DB2-BD59-A6C34878D82A}">
                    <a16:rowId xmlns="" xmlns:a16="http://schemas.microsoft.com/office/drawing/2014/main" val="10008"/>
                  </a:ext>
                </a:extLst>
              </a:tr>
              <a:tr h="454173">
                <a:tc>
                  <a:txBody>
                    <a:bodyPr/>
                    <a:lstStyle/>
                    <a:p>
                      <a:pPr algn="ctr">
                        <a:lnSpc>
                          <a:spcPts val="1600"/>
                        </a:lnSpc>
                        <a:spcBef>
                          <a:spcPts val="600"/>
                        </a:spcBef>
                        <a:spcAft>
                          <a:spcPts val="0"/>
                        </a:spcAft>
                      </a:pPr>
                      <a:r>
                        <a:rPr lang="el-GR" sz="1200" dirty="0">
                          <a:effectLst/>
                        </a:rPr>
                        <a:t>9</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a:effectLst/>
                        </a:rPr>
                        <a:t>Ηλείας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Ανδραβίδας-Κυλλήνης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ΑΒΣ Τραγανού </a:t>
                      </a:r>
                      <a:r>
                        <a:rPr lang="en-US" sz="1200">
                          <a:effectLst/>
                        </a:rPr>
                        <a:t>II</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40</a:t>
                      </a:r>
                      <a:r>
                        <a:rPr lang="en-US" sz="1200">
                          <a:effectLst/>
                        </a:rPr>
                        <a:t>6</a:t>
                      </a:r>
                      <a:r>
                        <a:rPr lang="el-GR" sz="1200">
                          <a:effectLst/>
                        </a:rPr>
                        <a:t>,00</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a:t>
                      </a:r>
                      <a:endParaRPr lang="el-GR" sz="1400" dirty="0">
                        <a:effectLst/>
                        <a:latin typeface="Calibri"/>
                        <a:ea typeface="Calibri"/>
                        <a:cs typeface="Times New Roman"/>
                      </a:endParaRPr>
                    </a:p>
                  </a:txBody>
                  <a:tcPr marL="39715" marR="39715" marT="0" marB="0" anchor="ctr"/>
                </a:tc>
                <a:extLst>
                  <a:ext uri="{0D108BD9-81ED-4DB2-BD59-A6C34878D82A}">
                    <a16:rowId xmlns="" xmlns:a16="http://schemas.microsoft.com/office/drawing/2014/main" val="10009"/>
                  </a:ext>
                </a:extLst>
              </a:tr>
              <a:tr h="596465">
                <a:tc>
                  <a:txBody>
                    <a:bodyPr/>
                    <a:lstStyle/>
                    <a:p>
                      <a:pPr algn="ctr">
                        <a:lnSpc>
                          <a:spcPts val="1600"/>
                        </a:lnSpc>
                        <a:spcBef>
                          <a:spcPts val="600"/>
                        </a:spcBef>
                        <a:spcAft>
                          <a:spcPts val="0"/>
                        </a:spcAft>
                      </a:pPr>
                      <a:r>
                        <a:rPr lang="el-GR" sz="1200" dirty="0">
                          <a:effectLst/>
                        </a:rPr>
                        <a:t>10</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dirty="0">
                          <a:effectLst/>
                        </a:rPr>
                        <a:t>Ηλείας</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Πηνειού</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Προτεινόμενη περιοχή </a:t>
                      </a:r>
                      <a:endParaRPr lang="el-GR" sz="1400">
                        <a:effectLst/>
                      </a:endParaRPr>
                    </a:p>
                    <a:p>
                      <a:pPr algn="ctr">
                        <a:lnSpc>
                          <a:spcPts val="1600"/>
                        </a:lnSpc>
                        <a:spcBef>
                          <a:spcPts val="600"/>
                        </a:spcBef>
                        <a:spcAft>
                          <a:spcPts val="0"/>
                        </a:spcAft>
                      </a:pPr>
                      <a:r>
                        <a:rPr lang="el-GR" sz="1200">
                          <a:effectLst/>
                        </a:rPr>
                        <a:t>Πρώην Εγκαταστάσεις ΑΣΤΕΡΙΣ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89,00</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a:t>
                      </a:r>
                      <a:endParaRPr lang="el-GR" sz="1400" dirty="0">
                        <a:effectLst/>
                        <a:latin typeface="Calibri"/>
                        <a:ea typeface="Calibri"/>
                        <a:cs typeface="Times New Roman"/>
                      </a:endParaRPr>
                    </a:p>
                  </a:txBody>
                  <a:tcPr marL="39715" marR="39715" marT="0" marB="0" anchor="ctr"/>
                </a:tc>
                <a:extLst>
                  <a:ext uri="{0D108BD9-81ED-4DB2-BD59-A6C34878D82A}">
                    <a16:rowId xmlns="" xmlns:a16="http://schemas.microsoft.com/office/drawing/2014/main" val="10010"/>
                  </a:ext>
                </a:extLst>
              </a:tr>
              <a:tr h="387314">
                <a:tc>
                  <a:txBody>
                    <a:bodyPr/>
                    <a:lstStyle/>
                    <a:p>
                      <a:pPr algn="ctr">
                        <a:lnSpc>
                          <a:spcPts val="1600"/>
                        </a:lnSpc>
                        <a:spcBef>
                          <a:spcPts val="600"/>
                        </a:spcBef>
                        <a:spcAft>
                          <a:spcPts val="0"/>
                        </a:spcAft>
                      </a:pPr>
                      <a:r>
                        <a:rPr lang="el-GR" sz="1200" dirty="0">
                          <a:effectLst/>
                        </a:rPr>
                        <a:t>11</a:t>
                      </a: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l-GR" sz="1200" dirty="0">
                          <a:effectLst/>
                        </a:rPr>
                        <a:t>Ηλείας</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Ανδραβίδας-Κυλλήνης</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a:effectLst/>
                        </a:rPr>
                        <a:t>Προτεινόμενη Έκταση στα Λεχαινά </a:t>
                      </a:r>
                      <a:endParaRPr lang="el-GR" sz="140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229,00</a:t>
                      </a:r>
                      <a:endParaRPr lang="el-GR" sz="14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r>
                        <a:rPr lang="el-GR" sz="1200" dirty="0">
                          <a:effectLst/>
                        </a:rPr>
                        <a:t>-------</a:t>
                      </a:r>
                      <a:endParaRPr lang="el-GR" sz="1400" dirty="0">
                        <a:effectLst/>
                        <a:latin typeface="Calibri"/>
                        <a:ea typeface="Calibri"/>
                        <a:cs typeface="Times New Roman"/>
                      </a:endParaRPr>
                    </a:p>
                  </a:txBody>
                  <a:tcPr marL="39715" marR="39715" marT="0" marB="0" anchor="ctr"/>
                </a:tc>
                <a:extLst>
                  <a:ext uri="{0D108BD9-81ED-4DB2-BD59-A6C34878D82A}">
                    <a16:rowId xmlns="" xmlns:a16="http://schemas.microsoft.com/office/drawing/2014/main" val="10011"/>
                  </a:ext>
                </a:extLst>
              </a:tr>
              <a:tr h="347213">
                <a:tc gridSpan="2">
                  <a:txBody>
                    <a:bodyPr/>
                    <a:lstStyle/>
                    <a:p>
                      <a:pPr algn="ctr">
                        <a:lnSpc>
                          <a:spcPts val="1600"/>
                        </a:lnSpc>
                        <a:spcBef>
                          <a:spcPts val="600"/>
                        </a:spcBef>
                        <a:spcAft>
                          <a:spcPts val="0"/>
                        </a:spcAft>
                      </a:pPr>
                      <a:r>
                        <a:rPr lang="el-GR" sz="1400" dirty="0">
                          <a:effectLst/>
                          <a:latin typeface="Calibri"/>
                          <a:ea typeface="Calibri"/>
                          <a:cs typeface="Times New Roman"/>
                        </a:rPr>
                        <a:t>Σύνολα</a:t>
                      </a:r>
                    </a:p>
                  </a:txBody>
                  <a:tcPr marL="39715" marR="39715" marT="0" marB="0" anchor="ctr">
                    <a:solidFill>
                      <a:schemeClr val="accent5">
                        <a:lumMod val="60000"/>
                        <a:lumOff val="40000"/>
                      </a:schemeClr>
                    </a:solidFill>
                  </a:tcPr>
                </a:tc>
                <a:tc hMerge="1">
                  <a:txBody>
                    <a:bodyPr/>
                    <a:lstStyle/>
                    <a:p>
                      <a:pPr algn="ctr">
                        <a:lnSpc>
                          <a:spcPts val="1600"/>
                        </a:lnSpc>
                        <a:spcBef>
                          <a:spcPts val="600"/>
                        </a:spcBef>
                        <a:spcAft>
                          <a:spcPts val="0"/>
                        </a:spcAft>
                      </a:pPr>
                      <a:endParaRPr lang="el-GR" sz="1600" dirty="0">
                        <a:effectLst/>
                        <a:latin typeface="Calibri"/>
                        <a:ea typeface="Calibri"/>
                        <a:cs typeface="Times New Roman"/>
                      </a:endParaRPr>
                    </a:p>
                  </a:txBody>
                  <a:tcPr marL="39715" marR="39715" marT="0" marB="0" anchor="ctr"/>
                </a:tc>
                <a:tc>
                  <a:txBody>
                    <a:bodyPr/>
                    <a:lstStyle/>
                    <a:p>
                      <a:pPr algn="ctr">
                        <a:lnSpc>
                          <a:spcPts val="1600"/>
                        </a:lnSpc>
                        <a:spcBef>
                          <a:spcPts val="600"/>
                        </a:spcBef>
                        <a:spcAft>
                          <a:spcPts val="0"/>
                        </a:spcAft>
                      </a:pPr>
                      <a:endParaRPr lang="el-GR" sz="1400" b="1" kern="1200" dirty="0">
                        <a:solidFill>
                          <a:schemeClr val="lt1"/>
                        </a:solidFill>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r>
                        <a:rPr lang="en-US" sz="1200" b="1" kern="1200" dirty="0">
                          <a:solidFill>
                            <a:schemeClr val="bg1"/>
                          </a:solidFill>
                          <a:effectLst/>
                          <a:latin typeface="+mn-lt"/>
                          <a:ea typeface="+mn-ea"/>
                          <a:cs typeface="+mn-cs"/>
                        </a:rPr>
                        <a:t>1.765</a:t>
                      </a:r>
                      <a:endParaRPr lang="el-GR" sz="1200" b="1" kern="1200" dirty="0">
                        <a:solidFill>
                          <a:schemeClr val="bg1"/>
                        </a:solidFill>
                        <a:effectLst/>
                        <a:latin typeface="+mn-lt"/>
                        <a:ea typeface="+mn-ea"/>
                        <a:cs typeface="+mn-cs"/>
                      </a:endParaRPr>
                    </a:p>
                  </a:txBody>
                  <a:tcPr marL="39715" marR="39715" marT="0" marB="0" anchor="ctr">
                    <a:solidFill>
                      <a:schemeClr val="accent5">
                        <a:lumMod val="60000"/>
                        <a:lumOff val="40000"/>
                      </a:schemeClr>
                    </a:solidFill>
                  </a:tcPr>
                </a:tc>
                <a:tc>
                  <a:txBody>
                    <a:bodyPr/>
                    <a:lstStyle/>
                    <a:p>
                      <a:pPr algn="ctr">
                        <a:lnSpc>
                          <a:spcPts val="1600"/>
                        </a:lnSpc>
                        <a:spcBef>
                          <a:spcPts val="600"/>
                        </a:spcBef>
                        <a:spcAft>
                          <a:spcPts val="0"/>
                        </a:spcAft>
                      </a:pPr>
                      <a:endParaRPr lang="el-GR" sz="1400" dirty="0">
                        <a:effectLst/>
                        <a:latin typeface="Calibri"/>
                        <a:ea typeface="Calibri"/>
                        <a:cs typeface="Times New Roman"/>
                      </a:endParaRPr>
                    </a:p>
                  </a:txBody>
                  <a:tcPr marL="39715" marR="39715" marT="0" marB="0" anchor="ctr">
                    <a:solidFill>
                      <a:schemeClr val="accent5">
                        <a:lumMod val="60000"/>
                        <a:lumOff val="40000"/>
                      </a:schemeClr>
                    </a:solidFill>
                  </a:tcPr>
                </a:tc>
                <a:extLst>
                  <a:ext uri="{0D108BD9-81ED-4DB2-BD59-A6C34878D82A}">
                    <a16:rowId xmlns="" xmlns:a16="http://schemas.microsoft.com/office/drawing/2014/main" val="10012"/>
                  </a:ext>
                </a:extLst>
              </a:tr>
            </a:tbl>
          </a:graphicData>
        </a:graphic>
      </p:graphicFrame>
      <p:sp>
        <p:nvSpPr>
          <p:cNvPr id="7" name="TextBox 6"/>
          <p:cNvSpPr txBox="1"/>
          <p:nvPr/>
        </p:nvSpPr>
        <p:spPr>
          <a:xfrm>
            <a:off x="0" y="-3"/>
            <a:ext cx="553998" cy="6858003"/>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r>
              <a:rPr lang="el-GR" dirty="0"/>
              <a:t>ΠΕΡΙΦΕΡΕΙΑΚΗ ΕΝΟΤΗΤΑ ΗΛΕΙΑΣ</a:t>
            </a:r>
          </a:p>
        </p:txBody>
      </p:sp>
      <p:sp>
        <p:nvSpPr>
          <p:cNvPr id="12" name="Τίτλος 1">
            <a:extLst>
              <a:ext uri="{FF2B5EF4-FFF2-40B4-BE49-F238E27FC236}">
                <a16:creationId xmlns="" xmlns:a16="http://schemas.microsoft.com/office/drawing/2014/main" id="{11CE1309-2DFC-4ABB-83C0-3A385FCFF8D0}"/>
              </a:ext>
            </a:extLst>
          </p:cNvPr>
          <p:cNvSpPr txBox="1">
            <a:spLocks/>
          </p:cNvSpPr>
          <p:nvPr/>
        </p:nvSpPr>
        <p:spPr>
          <a:xfrm>
            <a:off x="0" y="-2"/>
            <a:ext cx="10017127" cy="747715"/>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06450" fontAlgn="base">
              <a:spcAft>
                <a:spcPct val="0"/>
              </a:spcAft>
            </a:pPr>
            <a:r>
              <a:rPr lang="el-GR" sz="2800" b="1" dirty="0">
                <a:solidFill>
                  <a:prstClr val="black"/>
                </a:solidFill>
              </a:rPr>
              <a:t>ΠΕΡΙΟΧΕΣ προς ΤΕΛΙΚΗ ΑΞΙΟΛΟΓΗΣΗ (ΓΠΣ, ΣΧΟΟΑΠ, ΑΒΣ κλπ)</a:t>
            </a:r>
          </a:p>
        </p:txBody>
      </p:sp>
    </p:spTree>
    <p:extLst>
      <p:ext uri="{BB962C8B-B14F-4D97-AF65-F5344CB8AC3E}">
        <p14:creationId xmlns:p14="http://schemas.microsoft.com/office/powerpoint/2010/main" val="3387420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241280" y="0"/>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604664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4"/>
          <p:cNvSpPr>
            <a:spLocks noChangeArrowheads="1"/>
          </p:cNvSpPr>
          <p:nvPr/>
        </p:nvSpPr>
        <p:spPr bwMode="auto">
          <a:xfrm>
            <a:off x="1590683" y="296456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a:ln>
                  <a:noFill/>
                </a:ln>
                <a:solidFill>
                  <a:schemeClr val="tx1"/>
                </a:solidFill>
                <a:effectLst/>
                <a:latin typeface="Arial" pitchFamily="34" charset="0"/>
                <a:cs typeface="Arial" pitchFamily="34" charset="0"/>
              </a:rPr>
              <a:t/>
            </a:r>
            <a:br>
              <a:rPr kumimoji="0" lang="el-GR" altLang="el-GR" sz="1800" b="0" i="0" u="none" strike="noStrike" cap="none" normalizeH="0" baseline="0">
                <a:ln>
                  <a:noFill/>
                </a:ln>
                <a:solidFill>
                  <a:schemeClr val="tx1"/>
                </a:solidFill>
                <a:effectLst/>
                <a:latin typeface="Arial" pitchFamily="34" charset="0"/>
                <a:cs typeface="Arial" pitchFamily="34" charset="0"/>
              </a:rPr>
            </a:br>
            <a:endParaRPr kumimoji="0" lang="el-GR" altLang="el-GR"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2" name="Πίνακας 1"/>
          <p:cNvGraphicFramePr>
            <a:graphicFrameLocks noGrp="1"/>
          </p:cNvGraphicFramePr>
          <p:nvPr>
            <p:extLst>
              <p:ext uri="{D42A27DB-BD31-4B8C-83A1-F6EECF244321}">
                <p14:modId xmlns:p14="http://schemas.microsoft.com/office/powerpoint/2010/main" val="2534917376"/>
              </p:ext>
            </p:extLst>
          </p:nvPr>
        </p:nvGraphicFramePr>
        <p:xfrm>
          <a:off x="823079" y="929924"/>
          <a:ext cx="9205159" cy="4228498"/>
        </p:xfrm>
        <a:graphic>
          <a:graphicData uri="http://schemas.openxmlformats.org/drawingml/2006/table">
            <a:tbl>
              <a:tblPr>
                <a:tableStyleId>{5C22544A-7EE6-4342-B048-85BDC9FD1C3A}</a:tableStyleId>
              </a:tblPr>
              <a:tblGrid>
                <a:gridCol w="358021">
                  <a:extLst>
                    <a:ext uri="{9D8B030D-6E8A-4147-A177-3AD203B41FA5}">
                      <a16:colId xmlns="" xmlns:a16="http://schemas.microsoft.com/office/drawing/2014/main" val="20000"/>
                    </a:ext>
                  </a:extLst>
                </a:gridCol>
                <a:gridCol w="1463040">
                  <a:extLst>
                    <a:ext uri="{9D8B030D-6E8A-4147-A177-3AD203B41FA5}">
                      <a16:colId xmlns="" xmlns:a16="http://schemas.microsoft.com/office/drawing/2014/main" val="20001"/>
                    </a:ext>
                  </a:extLst>
                </a:gridCol>
                <a:gridCol w="617220">
                  <a:extLst>
                    <a:ext uri="{9D8B030D-6E8A-4147-A177-3AD203B41FA5}">
                      <a16:colId xmlns="" xmlns:a16="http://schemas.microsoft.com/office/drawing/2014/main" val="20002"/>
                    </a:ext>
                  </a:extLst>
                </a:gridCol>
                <a:gridCol w="723900">
                  <a:extLst>
                    <a:ext uri="{9D8B030D-6E8A-4147-A177-3AD203B41FA5}">
                      <a16:colId xmlns="" xmlns:a16="http://schemas.microsoft.com/office/drawing/2014/main" val="20003"/>
                    </a:ext>
                  </a:extLst>
                </a:gridCol>
                <a:gridCol w="2446560">
                  <a:extLst>
                    <a:ext uri="{9D8B030D-6E8A-4147-A177-3AD203B41FA5}">
                      <a16:colId xmlns="" xmlns:a16="http://schemas.microsoft.com/office/drawing/2014/main" val="20004"/>
                    </a:ext>
                  </a:extLst>
                </a:gridCol>
                <a:gridCol w="997680">
                  <a:extLst>
                    <a:ext uri="{9D8B030D-6E8A-4147-A177-3AD203B41FA5}">
                      <a16:colId xmlns="" xmlns:a16="http://schemas.microsoft.com/office/drawing/2014/main" val="20005"/>
                    </a:ext>
                  </a:extLst>
                </a:gridCol>
                <a:gridCol w="1249680">
                  <a:extLst>
                    <a:ext uri="{9D8B030D-6E8A-4147-A177-3AD203B41FA5}">
                      <a16:colId xmlns="" xmlns:a16="http://schemas.microsoft.com/office/drawing/2014/main" val="20006"/>
                    </a:ext>
                  </a:extLst>
                </a:gridCol>
                <a:gridCol w="1349058">
                  <a:extLst>
                    <a:ext uri="{9D8B030D-6E8A-4147-A177-3AD203B41FA5}">
                      <a16:colId xmlns="" xmlns:a16="http://schemas.microsoft.com/office/drawing/2014/main" val="20007"/>
                    </a:ext>
                  </a:extLst>
                </a:gridCol>
              </a:tblGrid>
              <a:tr h="338941">
                <a:tc gridSpan="8">
                  <a:txBody>
                    <a:bodyPr/>
                    <a:lstStyle/>
                    <a:p>
                      <a:pPr marL="354013" marR="0" lvl="0" indent="0" algn="l" defTabSz="914400" rtl="0" eaLnBrk="1" fontAlgn="base" latinLnBrk="0" hangingPunct="1">
                        <a:lnSpc>
                          <a:spcPct val="100000"/>
                        </a:lnSpc>
                        <a:spcBef>
                          <a:spcPts val="0"/>
                        </a:spcBef>
                        <a:spcAft>
                          <a:spcPct val="0"/>
                        </a:spcAft>
                        <a:buClrTx/>
                        <a:buSzTx/>
                        <a:buFontTx/>
                        <a:buNone/>
                        <a:tabLst/>
                        <a:defRPr/>
                      </a:pPr>
                      <a:r>
                        <a:rPr kumimoji="0" lang="el-GR" sz="1600" b="1" i="0" u="none" strike="noStrike" kern="1200" cap="none" spc="0" normalizeH="0" baseline="0" noProof="0" dirty="0" smtClean="0">
                          <a:ln>
                            <a:noFill/>
                          </a:ln>
                          <a:solidFill>
                            <a:schemeClr val="bg1"/>
                          </a:solidFill>
                          <a:effectLst/>
                          <a:uLnTx/>
                          <a:uFillTx/>
                          <a:latin typeface="+mn-lt"/>
                          <a:ea typeface="+mn-ea"/>
                          <a:cs typeface="+mn-cs"/>
                        </a:rPr>
                        <a:t>ΗΛΕΙΑ: ΤΟ ΠΕΡΙΦΕΡΕΙΑΚΟ ΣΧΕΔΙΟ ΣΕ ΠΛΗΡΗ ΑΝΑΠΤΥΞΗ</a:t>
                      </a:r>
                      <a:endParaRPr kumimoji="0" lang="el-GR" sz="1600" b="1" i="0" u="none" strike="noStrike" kern="1200" cap="none" spc="0" normalizeH="0" baseline="0" noProof="0" dirty="0">
                        <a:ln>
                          <a:noFill/>
                        </a:ln>
                        <a:solidFill>
                          <a:schemeClr val="bg1"/>
                        </a:solidFill>
                        <a:effectLst/>
                        <a:uLnTx/>
                        <a:uFillTx/>
                        <a:latin typeface="+mn-lt"/>
                        <a:ea typeface="+mn-ea"/>
                        <a:cs typeface="+mn-cs"/>
                      </a:endParaRPr>
                    </a:p>
                  </a:txBody>
                  <a:tcPr marL="24699" marR="24699" marT="0" marB="0" anchor="ctr">
                    <a:solidFill>
                      <a:schemeClr val="accent5">
                        <a:lumMod val="75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0"/>
                  </a:ext>
                </a:extLst>
              </a:tr>
              <a:tr h="777656">
                <a:tc>
                  <a:txBody>
                    <a:bodyPr/>
                    <a:lstStyle/>
                    <a:p>
                      <a:pPr algn="ctr">
                        <a:lnSpc>
                          <a:spcPts val="1600"/>
                        </a:lnSpc>
                        <a:spcBef>
                          <a:spcPts val="600"/>
                        </a:spcBef>
                        <a:spcAft>
                          <a:spcPts val="0"/>
                        </a:spcAft>
                      </a:pPr>
                      <a:r>
                        <a:rPr lang="el-GR" sz="1200" b="0" dirty="0">
                          <a:effectLst/>
                        </a:rPr>
                        <a:t>α/α</a:t>
                      </a:r>
                      <a:endParaRPr lang="el-GR" sz="1200" b="0"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137795" algn="l">
                        <a:lnSpc>
                          <a:spcPts val="1600"/>
                        </a:lnSpc>
                        <a:spcBef>
                          <a:spcPts val="600"/>
                        </a:spcBef>
                        <a:spcAft>
                          <a:spcPts val="0"/>
                        </a:spcAft>
                      </a:pPr>
                      <a:r>
                        <a:rPr lang="el-GR" sz="1200" b="1" dirty="0">
                          <a:effectLst/>
                        </a:rPr>
                        <a:t>Θέση/ ΠΕ</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21590" algn="ctr">
                        <a:lnSpc>
                          <a:spcPts val="1600"/>
                        </a:lnSpc>
                        <a:spcBef>
                          <a:spcPts val="600"/>
                        </a:spcBef>
                        <a:spcAft>
                          <a:spcPts val="0"/>
                        </a:spcAft>
                      </a:pPr>
                      <a:r>
                        <a:rPr lang="el-GR" sz="1200" b="1" dirty="0">
                          <a:effectLst/>
                        </a:rPr>
                        <a:t>Έκταση</a:t>
                      </a:r>
                      <a:br>
                        <a:rPr lang="el-GR" sz="1200" b="1" dirty="0">
                          <a:effectLst/>
                        </a:rPr>
                      </a:br>
                      <a:r>
                        <a:rPr lang="el-GR" sz="1200" b="1" dirty="0">
                          <a:effectLst/>
                        </a:rPr>
                        <a:t>(στρ.)</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83185" algn="ctr">
                        <a:lnSpc>
                          <a:spcPts val="1600"/>
                        </a:lnSpc>
                        <a:spcBef>
                          <a:spcPts val="600"/>
                        </a:spcBef>
                        <a:spcAft>
                          <a:spcPts val="0"/>
                        </a:spcAft>
                      </a:pPr>
                      <a:r>
                        <a:rPr lang="el-GR" sz="1200" b="1" dirty="0">
                          <a:effectLst/>
                        </a:rPr>
                        <a:t>Τύπος  Ε.Π.</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83185" marR="111125" algn="ctr">
                        <a:lnSpc>
                          <a:spcPts val="1600"/>
                        </a:lnSpc>
                        <a:spcBef>
                          <a:spcPts val="600"/>
                        </a:spcBef>
                        <a:spcAft>
                          <a:spcPts val="0"/>
                        </a:spcAft>
                      </a:pPr>
                      <a:r>
                        <a:rPr lang="el-GR" sz="1200" b="1" dirty="0">
                          <a:effectLst/>
                        </a:rPr>
                        <a:t>Προτεινόμενος Επισπεύδων Φορέας</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200" b="1" dirty="0">
                          <a:effectLst/>
                        </a:rPr>
                        <a:t>Δυναμικότητα (μέγιστη θεωρητική)</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200" b="1" dirty="0">
                          <a:effectLst/>
                        </a:rPr>
                        <a:t>Συνολικός </a:t>
                      </a:r>
                      <a:r>
                        <a:rPr lang="el-GR" sz="1200" b="1" dirty="0" err="1">
                          <a:effectLst/>
                        </a:rPr>
                        <a:t>Προϋπ</a:t>
                      </a:r>
                      <a:r>
                        <a:rPr lang="el-GR" sz="1200" b="1" dirty="0">
                          <a:effectLst/>
                        </a:rPr>
                        <a:t>/</a:t>
                      </a:r>
                      <a:r>
                        <a:rPr lang="el-GR" sz="1200" b="1" dirty="0" err="1">
                          <a:effectLst/>
                        </a:rPr>
                        <a:t>σμός</a:t>
                      </a:r>
                      <a:r>
                        <a:rPr lang="el-GR" sz="1200" b="1" dirty="0">
                          <a:effectLst/>
                        </a:rPr>
                        <a:t> </a:t>
                      </a:r>
                      <a:br>
                        <a:rPr lang="el-GR" sz="1200" b="1" dirty="0">
                          <a:effectLst/>
                        </a:rPr>
                      </a:br>
                      <a:r>
                        <a:rPr lang="el-GR" sz="1200" b="1" dirty="0">
                          <a:effectLst/>
                        </a:rPr>
                        <a:t>(με ΦΠΑ)</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200" b="1" dirty="0">
                          <a:effectLst/>
                        </a:rPr>
                        <a:t>Εκτιμώμενος βαθμός προτεραιότητας</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extLst>
                  <a:ext uri="{0D108BD9-81ED-4DB2-BD59-A6C34878D82A}">
                    <a16:rowId xmlns="" xmlns:a16="http://schemas.microsoft.com/office/drawing/2014/main" val="10001"/>
                  </a:ext>
                </a:extLst>
              </a:tr>
              <a:tr h="455308">
                <a:tc>
                  <a:txBody>
                    <a:bodyPr/>
                    <a:lstStyle/>
                    <a:p>
                      <a:pPr algn="ctr">
                        <a:lnSpc>
                          <a:spcPts val="1600"/>
                        </a:lnSpc>
                        <a:spcBef>
                          <a:spcPts val="600"/>
                        </a:spcBef>
                        <a:spcAft>
                          <a:spcPts val="600"/>
                        </a:spcAft>
                      </a:pPr>
                      <a:r>
                        <a:rPr lang="el-GR" sz="1200" dirty="0">
                          <a:effectLst/>
                        </a:rPr>
                        <a:t>1</a:t>
                      </a:r>
                      <a:endParaRPr lang="el-GR" sz="12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200" b="0" dirty="0">
                          <a:effectLst/>
                        </a:rPr>
                        <a:t>Εγκαταστάσεις πρώην εργοστάσιου ΑΣΤΕΡΙΣ</a:t>
                      </a:r>
                    </a:p>
                  </a:txBody>
                  <a:tcPr marL="24699" marR="24699" marT="0" marB="0" anchor="ctr"/>
                </a:tc>
                <a:tc>
                  <a:txBody>
                    <a:bodyPr/>
                    <a:lstStyle/>
                    <a:p>
                      <a:pPr algn="ctr">
                        <a:lnSpc>
                          <a:spcPts val="1600"/>
                        </a:lnSpc>
                        <a:spcBef>
                          <a:spcPts val="600"/>
                        </a:spcBef>
                        <a:spcAft>
                          <a:spcPts val="0"/>
                        </a:spcAft>
                      </a:pPr>
                      <a:r>
                        <a:rPr lang="el-GR" sz="1200" dirty="0">
                          <a:effectLst/>
                        </a:rPr>
                        <a:t>150</a:t>
                      </a:r>
                    </a:p>
                  </a:txBody>
                  <a:tcPr marL="24699" marR="24699" marT="0" marB="0" anchor="ctr"/>
                </a:tc>
                <a:tc>
                  <a:txBody>
                    <a:bodyPr/>
                    <a:lstStyle/>
                    <a:p>
                      <a:pPr algn="ctr">
                        <a:lnSpc>
                          <a:spcPts val="1600"/>
                        </a:lnSpc>
                        <a:spcBef>
                          <a:spcPts val="600"/>
                        </a:spcBef>
                        <a:spcAft>
                          <a:spcPts val="600"/>
                        </a:spcAft>
                      </a:pPr>
                      <a:r>
                        <a:rPr lang="el-GR" sz="1200" dirty="0">
                          <a:effectLst/>
                        </a:rPr>
                        <a:t>ΕΠ (</a:t>
                      </a:r>
                      <a:r>
                        <a:rPr lang="en-US" sz="1200" dirty="0" err="1">
                          <a:effectLst/>
                        </a:rPr>
                        <a:t>agrohub</a:t>
                      </a:r>
                      <a:r>
                        <a:rPr lang="el-GR" sz="1200" dirty="0">
                          <a:effectLst/>
                        </a:rPr>
                        <a:t>)</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Φορέας με συμμετοχή ιδιοκτήτη μείζονος έκτασης και επενδυτές</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52</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1.860.000 €</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ΧΑΜΗΛΗ</a:t>
                      </a:r>
                      <a:endParaRPr lang="el-GR" sz="1200" dirty="0">
                        <a:effectLst/>
                        <a:latin typeface="Calibri"/>
                        <a:ea typeface="Calibri"/>
                        <a:cs typeface="Times New Roman"/>
                      </a:endParaRPr>
                    </a:p>
                  </a:txBody>
                  <a:tcPr marL="24699" marR="24699" marT="0" marB="0" anchor="ctr"/>
                </a:tc>
                <a:extLst>
                  <a:ext uri="{0D108BD9-81ED-4DB2-BD59-A6C34878D82A}">
                    <a16:rowId xmlns="" xmlns:a16="http://schemas.microsoft.com/office/drawing/2014/main" val="10002"/>
                  </a:ext>
                </a:extLst>
              </a:tr>
              <a:tr h="648245">
                <a:tc>
                  <a:txBody>
                    <a:bodyPr/>
                    <a:lstStyle/>
                    <a:p>
                      <a:pPr algn="ctr">
                        <a:lnSpc>
                          <a:spcPts val="1600"/>
                        </a:lnSpc>
                        <a:spcBef>
                          <a:spcPts val="600"/>
                        </a:spcBef>
                        <a:spcAft>
                          <a:spcPts val="600"/>
                        </a:spcAft>
                      </a:pPr>
                      <a:r>
                        <a:rPr lang="el-GR" sz="1200" dirty="0">
                          <a:effectLst/>
                        </a:rPr>
                        <a:t>2</a:t>
                      </a:r>
                      <a:endParaRPr lang="el-GR" sz="12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200" b="0" dirty="0">
                          <a:effectLst/>
                        </a:rPr>
                        <a:t>Περιοχή Τραγανού Ι/ΙΙ</a:t>
                      </a:r>
                    </a:p>
                  </a:txBody>
                  <a:tcPr marL="24699" marR="24699" marT="0" marB="0" anchor="ctr"/>
                </a:tc>
                <a:tc>
                  <a:txBody>
                    <a:bodyPr/>
                    <a:lstStyle/>
                    <a:p>
                      <a:pPr algn="ctr">
                        <a:lnSpc>
                          <a:spcPts val="1600"/>
                        </a:lnSpc>
                        <a:spcBef>
                          <a:spcPts val="600"/>
                        </a:spcBef>
                        <a:spcAft>
                          <a:spcPts val="0"/>
                        </a:spcAft>
                      </a:pPr>
                      <a:r>
                        <a:rPr lang="el-GR" sz="1200" dirty="0">
                          <a:effectLst/>
                        </a:rPr>
                        <a:t>200</a:t>
                      </a:r>
                    </a:p>
                  </a:txBody>
                  <a:tcPr marL="24699" marR="24699" marT="0" marB="0" anchor="ctr"/>
                </a:tc>
                <a:tc>
                  <a:txBody>
                    <a:bodyPr/>
                    <a:lstStyle/>
                    <a:p>
                      <a:pPr algn="ctr">
                        <a:lnSpc>
                          <a:spcPts val="1600"/>
                        </a:lnSpc>
                        <a:spcBef>
                          <a:spcPts val="600"/>
                        </a:spcBef>
                        <a:spcAft>
                          <a:spcPts val="600"/>
                        </a:spcAft>
                      </a:pPr>
                      <a:r>
                        <a:rPr lang="el-GR" sz="1200" dirty="0">
                          <a:effectLst/>
                        </a:rPr>
                        <a:t>ΕΠΕ ή ΕΠ</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Φορέας Εγκατεστημένων επιχειρήσεων –Ιδιοκτητών Γης</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47</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2.976.000 €</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ΥΨΗΛΗ</a:t>
                      </a:r>
                      <a:endParaRPr lang="el-GR" sz="1200" dirty="0">
                        <a:effectLst/>
                        <a:latin typeface="Calibri"/>
                        <a:ea typeface="Calibri"/>
                        <a:cs typeface="Times New Roman"/>
                      </a:endParaRPr>
                    </a:p>
                  </a:txBody>
                  <a:tcPr marL="24699" marR="24699" marT="0" marB="0" anchor="ctr"/>
                </a:tc>
                <a:extLst>
                  <a:ext uri="{0D108BD9-81ED-4DB2-BD59-A6C34878D82A}">
                    <a16:rowId xmlns="" xmlns:a16="http://schemas.microsoft.com/office/drawing/2014/main" val="10003"/>
                  </a:ext>
                </a:extLst>
              </a:tr>
              <a:tr h="540678">
                <a:tc>
                  <a:txBody>
                    <a:bodyPr/>
                    <a:lstStyle/>
                    <a:p>
                      <a:pPr algn="ctr">
                        <a:lnSpc>
                          <a:spcPts val="1600"/>
                        </a:lnSpc>
                        <a:spcBef>
                          <a:spcPts val="600"/>
                        </a:spcBef>
                        <a:spcAft>
                          <a:spcPts val="600"/>
                        </a:spcAft>
                      </a:pPr>
                      <a:r>
                        <a:rPr lang="el-GR" sz="1200" dirty="0">
                          <a:effectLst/>
                        </a:rPr>
                        <a:t>3</a:t>
                      </a:r>
                      <a:endParaRPr lang="el-GR" sz="12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200" b="0" dirty="0">
                          <a:effectLst/>
                        </a:rPr>
                        <a:t>Προτεινόμενη Περιοχή  στα Λεχαινά  </a:t>
                      </a:r>
                    </a:p>
                  </a:txBody>
                  <a:tcPr marL="24699" marR="24699" marT="0" marB="0" anchor="ctr"/>
                </a:tc>
                <a:tc>
                  <a:txBody>
                    <a:bodyPr/>
                    <a:lstStyle/>
                    <a:p>
                      <a:pPr algn="ctr">
                        <a:lnSpc>
                          <a:spcPts val="1600"/>
                        </a:lnSpc>
                        <a:spcBef>
                          <a:spcPts val="600"/>
                        </a:spcBef>
                        <a:spcAft>
                          <a:spcPts val="0"/>
                        </a:spcAft>
                      </a:pPr>
                      <a:r>
                        <a:rPr lang="el-GR" sz="1200" dirty="0" smtClean="0">
                          <a:effectLst/>
                        </a:rPr>
                        <a:t>229</a:t>
                      </a:r>
                      <a:endParaRPr lang="el-GR" sz="1200" dirty="0">
                        <a:effectLst/>
                      </a:endParaRPr>
                    </a:p>
                  </a:txBody>
                  <a:tcPr marL="24699" marR="24699" marT="0" marB="0" anchor="ctr"/>
                </a:tc>
                <a:tc>
                  <a:txBody>
                    <a:bodyPr/>
                    <a:lstStyle/>
                    <a:p>
                      <a:pPr algn="ctr">
                        <a:lnSpc>
                          <a:spcPts val="1600"/>
                        </a:lnSpc>
                        <a:spcBef>
                          <a:spcPts val="600"/>
                        </a:spcBef>
                        <a:spcAft>
                          <a:spcPts val="600"/>
                        </a:spcAft>
                      </a:pPr>
                      <a:r>
                        <a:rPr lang="el-GR" sz="1200" dirty="0">
                          <a:effectLst/>
                        </a:rPr>
                        <a:t>ΕΠ</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Φορέας με συμμετοχή ιδιοκτήτη μείζονος έκτασης και επενδυτές</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80</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2.839.600 €</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ΜΕΣΗ</a:t>
                      </a:r>
                      <a:endParaRPr lang="el-GR" sz="1200" dirty="0">
                        <a:effectLst/>
                        <a:latin typeface="Calibri"/>
                        <a:ea typeface="Calibri"/>
                        <a:cs typeface="Times New Roman"/>
                      </a:endParaRPr>
                    </a:p>
                  </a:txBody>
                  <a:tcPr marL="24699" marR="24699" marT="0" marB="0" anchor="ctr"/>
                </a:tc>
                <a:extLst>
                  <a:ext uri="{0D108BD9-81ED-4DB2-BD59-A6C34878D82A}">
                    <a16:rowId xmlns="" xmlns:a16="http://schemas.microsoft.com/office/drawing/2014/main" val="10004"/>
                  </a:ext>
                </a:extLst>
              </a:tr>
              <a:tr h="789182">
                <a:tc>
                  <a:txBody>
                    <a:bodyPr/>
                    <a:lstStyle/>
                    <a:p>
                      <a:pPr algn="ctr">
                        <a:lnSpc>
                          <a:spcPts val="1600"/>
                        </a:lnSpc>
                        <a:spcBef>
                          <a:spcPts val="600"/>
                        </a:spcBef>
                        <a:spcAft>
                          <a:spcPts val="600"/>
                        </a:spcAft>
                      </a:pPr>
                      <a:r>
                        <a:rPr lang="el-GR" sz="1200" dirty="0">
                          <a:effectLst/>
                        </a:rPr>
                        <a:t>4</a:t>
                      </a:r>
                      <a:endParaRPr lang="el-GR" sz="12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200" b="0" dirty="0">
                          <a:effectLst/>
                        </a:rPr>
                        <a:t>Περιοχή στο </a:t>
                      </a:r>
                      <a:r>
                        <a:rPr lang="el-GR" sz="1200" b="0" dirty="0" err="1">
                          <a:effectLst/>
                        </a:rPr>
                        <a:t>Μεσσολογγάκι</a:t>
                      </a:r>
                      <a:r>
                        <a:rPr lang="el-GR" sz="1200" b="0" dirty="0">
                          <a:effectLst/>
                        </a:rPr>
                        <a:t> </a:t>
                      </a:r>
                    </a:p>
                  </a:txBody>
                  <a:tcPr marL="24699" marR="24699" marT="0" marB="0" anchor="ctr"/>
                </a:tc>
                <a:tc>
                  <a:txBody>
                    <a:bodyPr/>
                    <a:lstStyle/>
                    <a:p>
                      <a:pPr algn="ctr">
                        <a:lnSpc>
                          <a:spcPts val="1600"/>
                        </a:lnSpc>
                        <a:spcBef>
                          <a:spcPts val="600"/>
                        </a:spcBef>
                        <a:spcAft>
                          <a:spcPts val="0"/>
                        </a:spcAft>
                      </a:pPr>
                      <a:r>
                        <a:rPr lang="el-GR" sz="1200" dirty="0">
                          <a:effectLst/>
                        </a:rPr>
                        <a:t>155</a:t>
                      </a:r>
                    </a:p>
                  </a:txBody>
                  <a:tcPr marL="24699" marR="24699" marT="0" marB="0" anchor="ctr"/>
                </a:tc>
                <a:tc>
                  <a:txBody>
                    <a:bodyPr/>
                    <a:lstStyle/>
                    <a:p>
                      <a:pPr algn="ctr">
                        <a:lnSpc>
                          <a:spcPts val="1600"/>
                        </a:lnSpc>
                        <a:spcBef>
                          <a:spcPts val="600"/>
                        </a:spcBef>
                        <a:spcAft>
                          <a:spcPts val="600"/>
                        </a:spcAft>
                      </a:pPr>
                      <a:r>
                        <a:rPr lang="el-GR" sz="1200" dirty="0">
                          <a:effectLst/>
                        </a:rPr>
                        <a:t>ΕΠ ή ΕΠ</a:t>
                      </a:r>
                      <a:r>
                        <a:rPr lang="en-US" sz="1200" dirty="0">
                          <a:effectLst/>
                        </a:rPr>
                        <a:t>.MMM</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Φορέας με συμμετοχή ιδιοκτητών </a:t>
                      </a:r>
                      <a:r>
                        <a:rPr lang="el-GR" sz="1200" dirty="0" err="1">
                          <a:effectLst/>
                        </a:rPr>
                        <a:t>μείζονων</a:t>
                      </a:r>
                      <a:r>
                        <a:rPr lang="el-GR" sz="1200" dirty="0">
                          <a:effectLst/>
                        </a:rPr>
                        <a:t> εκτάσεων και επενδυτές</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36</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2.306.400 €</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ΧΑΜΗΛΗ</a:t>
                      </a:r>
                      <a:endParaRPr lang="el-GR" sz="1200" dirty="0">
                        <a:effectLst/>
                        <a:latin typeface="Calibri"/>
                        <a:ea typeface="Calibri"/>
                        <a:cs typeface="Times New Roman"/>
                      </a:endParaRPr>
                    </a:p>
                  </a:txBody>
                  <a:tcPr marL="24699" marR="24699" marT="0" marB="0" anchor="ctr"/>
                </a:tc>
                <a:extLst>
                  <a:ext uri="{0D108BD9-81ED-4DB2-BD59-A6C34878D82A}">
                    <a16:rowId xmlns="" xmlns:a16="http://schemas.microsoft.com/office/drawing/2014/main" val="10005"/>
                  </a:ext>
                </a:extLst>
              </a:tr>
              <a:tr h="409632">
                <a:tc>
                  <a:txBody>
                    <a:bodyPr/>
                    <a:lstStyle/>
                    <a:p>
                      <a:pPr algn="ctr">
                        <a:lnSpc>
                          <a:spcPts val="1600"/>
                        </a:lnSpc>
                        <a:spcBef>
                          <a:spcPts val="600"/>
                        </a:spcBef>
                        <a:spcAft>
                          <a:spcPts val="600"/>
                        </a:spcAft>
                      </a:pPr>
                      <a:r>
                        <a:rPr lang="el-GR" sz="1200" dirty="0">
                          <a:effectLst/>
                        </a:rPr>
                        <a:t>5</a:t>
                      </a:r>
                      <a:endParaRPr lang="el-GR" sz="12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200" b="0" dirty="0">
                          <a:effectLst/>
                        </a:rPr>
                        <a:t>Περιοχή </a:t>
                      </a:r>
                      <a:r>
                        <a:rPr lang="el-GR" sz="1200" b="0" dirty="0" err="1">
                          <a:effectLst/>
                        </a:rPr>
                        <a:t>Επιτάλιο</a:t>
                      </a:r>
                      <a:endParaRPr lang="el-GR" sz="1200" b="0" dirty="0">
                        <a:effectLst/>
                      </a:endParaRPr>
                    </a:p>
                  </a:txBody>
                  <a:tcPr marL="24699" marR="24699" marT="0" marB="0" anchor="ctr"/>
                </a:tc>
                <a:tc>
                  <a:txBody>
                    <a:bodyPr/>
                    <a:lstStyle/>
                    <a:p>
                      <a:pPr algn="ctr">
                        <a:lnSpc>
                          <a:spcPts val="1600"/>
                        </a:lnSpc>
                        <a:spcBef>
                          <a:spcPts val="600"/>
                        </a:spcBef>
                        <a:spcAft>
                          <a:spcPts val="0"/>
                        </a:spcAft>
                      </a:pPr>
                      <a:r>
                        <a:rPr lang="el-GR" sz="1200" dirty="0">
                          <a:effectLst/>
                        </a:rPr>
                        <a:t>170</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ΕΠ (</a:t>
                      </a:r>
                      <a:r>
                        <a:rPr lang="en-US" sz="1200" dirty="0" err="1">
                          <a:effectLst/>
                        </a:rPr>
                        <a:t>agrohub</a:t>
                      </a:r>
                      <a:r>
                        <a:rPr lang="el-GR" sz="1200" dirty="0">
                          <a:effectLst/>
                        </a:rPr>
                        <a:t>)</a:t>
                      </a:r>
                      <a:endParaRPr lang="el-GR" sz="1200" dirty="0">
                        <a:effectLst/>
                        <a:latin typeface="+mn-lt"/>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Φορέας με συμμετοχή ιδιοκτήτη μείζονος έκτασης και επενδυτές</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70</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2.480.000 €</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ΜΕΣΗ</a:t>
                      </a:r>
                      <a:endParaRPr lang="el-GR" sz="1200" dirty="0">
                        <a:effectLst/>
                        <a:latin typeface="Calibri"/>
                        <a:ea typeface="Calibri"/>
                        <a:cs typeface="Times New Roman"/>
                      </a:endParaRPr>
                    </a:p>
                  </a:txBody>
                  <a:tcPr marL="24699" marR="24699" marT="0" marB="0" anchor="ctr"/>
                </a:tc>
                <a:extLst>
                  <a:ext uri="{0D108BD9-81ED-4DB2-BD59-A6C34878D82A}">
                    <a16:rowId xmlns="" xmlns:a16="http://schemas.microsoft.com/office/drawing/2014/main" val="10006"/>
                  </a:ext>
                </a:extLst>
              </a:tr>
              <a:tr h="268856">
                <a:tc gridSpan="2">
                  <a:txBody>
                    <a:bodyPr/>
                    <a:lstStyle/>
                    <a:p>
                      <a:pPr marL="538480" algn="just">
                        <a:lnSpc>
                          <a:spcPts val="1600"/>
                        </a:lnSpc>
                        <a:spcBef>
                          <a:spcPts val="600"/>
                        </a:spcBef>
                        <a:spcAft>
                          <a:spcPts val="600"/>
                        </a:spcAft>
                      </a:pPr>
                      <a:r>
                        <a:rPr lang="el-GR" sz="1200" b="1" dirty="0">
                          <a:effectLst/>
                        </a:rPr>
                        <a:t>ΣΥΝΟΛΙΚΑ</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hMerge="1">
                  <a:txBody>
                    <a:bodyPr/>
                    <a:lstStyle/>
                    <a:p>
                      <a:endParaRPr lang="el-GR"/>
                    </a:p>
                  </a:txBody>
                  <a:tcPr/>
                </a:tc>
                <a:tc gridSpan="2">
                  <a:txBody>
                    <a:bodyPr/>
                    <a:lstStyle/>
                    <a:p>
                      <a:pPr marL="83185" algn="ctr">
                        <a:lnSpc>
                          <a:spcPts val="1600"/>
                        </a:lnSpc>
                        <a:spcBef>
                          <a:spcPts val="600"/>
                        </a:spcBef>
                        <a:spcAft>
                          <a:spcPts val="600"/>
                        </a:spcAft>
                      </a:pPr>
                      <a:r>
                        <a:rPr lang="el-GR" sz="1200" b="1" dirty="0">
                          <a:effectLst/>
                        </a:rPr>
                        <a:t>904 στρ.</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hMerge="1">
                  <a:txBody>
                    <a:bodyPr/>
                    <a:lstStyle/>
                    <a:p>
                      <a:endParaRPr lang="el-GR"/>
                    </a:p>
                  </a:txBody>
                  <a:tcPr/>
                </a:tc>
                <a:tc>
                  <a:txBody>
                    <a:bodyPr/>
                    <a:lstStyle/>
                    <a:p>
                      <a:pPr algn="ctr">
                        <a:lnSpc>
                          <a:spcPts val="1600"/>
                        </a:lnSpc>
                        <a:spcBef>
                          <a:spcPts val="600"/>
                        </a:spcBef>
                        <a:spcAft>
                          <a:spcPts val="600"/>
                        </a:spcAft>
                      </a:pPr>
                      <a:r>
                        <a:rPr lang="el-GR" sz="1200" b="1" dirty="0">
                          <a:effectLst/>
                        </a:rPr>
                        <a:t> </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200" b="1" dirty="0">
                          <a:effectLst/>
                        </a:rPr>
                        <a:t>285</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gridSpan="2">
                  <a:txBody>
                    <a:bodyPr/>
                    <a:lstStyle/>
                    <a:p>
                      <a:pPr algn="ctr">
                        <a:lnSpc>
                          <a:spcPts val="1600"/>
                        </a:lnSpc>
                        <a:spcBef>
                          <a:spcPts val="600"/>
                        </a:spcBef>
                        <a:spcAft>
                          <a:spcPts val="0"/>
                        </a:spcAft>
                      </a:pPr>
                      <a:r>
                        <a:rPr lang="el-GR" sz="1200" b="1" dirty="0">
                          <a:effectLst/>
                        </a:rPr>
                        <a:t>12.462.000</a:t>
                      </a:r>
                      <a:r>
                        <a:rPr lang="el-GR" sz="1200" b="1" baseline="0" dirty="0">
                          <a:effectLst/>
                        </a:rPr>
                        <a:t> </a:t>
                      </a:r>
                      <a:r>
                        <a:rPr lang="el-GR" sz="1200" b="1" dirty="0">
                          <a:effectLst/>
                        </a:rPr>
                        <a:t> € ≈ 12,5 εκ.</a:t>
                      </a:r>
                      <a:r>
                        <a:rPr lang="el-GR" sz="1200" b="1" baseline="0" dirty="0">
                          <a:effectLst/>
                        </a:rPr>
                        <a:t> </a:t>
                      </a:r>
                      <a:r>
                        <a:rPr lang="el-GR" sz="1200" b="1" dirty="0">
                          <a:effectLst/>
                        </a:rPr>
                        <a:t>€</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hMerge="1">
                  <a:txBody>
                    <a:bodyPr/>
                    <a:lstStyle/>
                    <a:p>
                      <a:endParaRPr lang="el-GR"/>
                    </a:p>
                  </a:txBody>
                  <a:tcPr/>
                </a:tc>
                <a:extLst>
                  <a:ext uri="{0D108BD9-81ED-4DB2-BD59-A6C34878D82A}">
                    <a16:rowId xmlns="" xmlns:a16="http://schemas.microsoft.com/office/drawing/2014/main" val="10007"/>
                  </a:ext>
                </a:extLst>
              </a:tr>
            </a:tbl>
          </a:graphicData>
        </a:graphic>
      </p:graphicFrame>
      <p:graphicFrame>
        <p:nvGraphicFramePr>
          <p:cNvPr id="11" name="Πίνακας 10">
            <a:extLst>
              <a:ext uri="{FF2B5EF4-FFF2-40B4-BE49-F238E27FC236}">
                <a16:creationId xmlns="" xmlns:a16="http://schemas.microsoft.com/office/drawing/2014/main" id="{17CEA8CD-94AC-43A8-8F46-32686D7B86A1}"/>
              </a:ext>
            </a:extLst>
          </p:cNvPr>
          <p:cNvGraphicFramePr>
            <a:graphicFrameLocks noGrp="1"/>
          </p:cNvGraphicFramePr>
          <p:nvPr/>
        </p:nvGraphicFramePr>
        <p:xfrm>
          <a:off x="823079" y="5244835"/>
          <a:ext cx="9213726" cy="1461467"/>
        </p:xfrm>
        <a:graphic>
          <a:graphicData uri="http://schemas.openxmlformats.org/drawingml/2006/table">
            <a:tbl>
              <a:tblPr firstRow="1" firstCol="1" bandRow="1">
                <a:tableStyleId>{5C22544A-7EE6-4342-B048-85BDC9FD1C3A}</a:tableStyleId>
              </a:tblPr>
              <a:tblGrid>
                <a:gridCol w="1331472">
                  <a:extLst>
                    <a:ext uri="{9D8B030D-6E8A-4147-A177-3AD203B41FA5}">
                      <a16:colId xmlns="" xmlns:a16="http://schemas.microsoft.com/office/drawing/2014/main" val="20000"/>
                    </a:ext>
                  </a:extLst>
                </a:gridCol>
                <a:gridCol w="1923096">
                  <a:extLst>
                    <a:ext uri="{9D8B030D-6E8A-4147-A177-3AD203B41FA5}">
                      <a16:colId xmlns="" xmlns:a16="http://schemas.microsoft.com/office/drawing/2014/main" val="20001"/>
                    </a:ext>
                  </a:extLst>
                </a:gridCol>
                <a:gridCol w="1950720">
                  <a:extLst>
                    <a:ext uri="{9D8B030D-6E8A-4147-A177-3AD203B41FA5}">
                      <a16:colId xmlns="" xmlns:a16="http://schemas.microsoft.com/office/drawing/2014/main" val="20002"/>
                    </a:ext>
                  </a:extLst>
                </a:gridCol>
                <a:gridCol w="1371600">
                  <a:extLst>
                    <a:ext uri="{9D8B030D-6E8A-4147-A177-3AD203B41FA5}">
                      <a16:colId xmlns="" xmlns:a16="http://schemas.microsoft.com/office/drawing/2014/main" val="20003"/>
                    </a:ext>
                  </a:extLst>
                </a:gridCol>
                <a:gridCol w="1234440">
                  <a:extLst>
                    <a:ext uri="{9D8B030D-6E8A-4147-A177-3AD203B41FA5}">
                      <a16:colId xmlns="" xmlns:a16="http://schemas.microsoft.com/office/drawing/2014/main" val="20004"/>
                    </a:ext>
                  </a:extLst>
                </a:gridCol>
                <a:gridCol w="1402398">
                  <a:extLst>
                    <a:ext uri="{9D8B030D-6E8A-4147-A177-3AD203B41FA5}">
                      <a16:colId xmlns="" xmlns:a16="http://schemas.microsoft.com/office/drawing/2014/main" val="20005"/>
                    </a:ext>
                  </a:extLst>
                </a:gridCol>
              </a:tblGrid>
              <a:tr h="327478">
                <a:tc rowSpan="2">
                  <a:txBody>
                    <a:bodyPr/>
                    <a:lstStyle/>
                    <a:p>
                      <a:pPr algn="l">
                        <a:lnSpc>
                          <a:spcPts val="1600"/>
                        </a:lnSpc>
                        <a:spcBef>
                          <a:spcPts val="600"/>
                        </a:spcBef>
                        <a:spcAft>
                          <a:spcPts val="0"/>
                        </a:spcAft>
                      </a:pPr>
                      <a:r>
                        <a:rPr lang="el-GR" sz="1400" b="0" dirty="0">
                          <a:solidFill>
                            <a:schemeClr val="tx1"/>
                          </a:solidFill>
                          <a:effectLst/>
                        </a:rPr>
                        <a:t>Είδος Οργανωμένου Υποδοχέα</a:t>
                      </a:r>
                      <a:endParaRPr lang="el-GR" sz="1800" b="0" dirty="0">
                        <a:solidFill>
                          <a:schemeClr val="tx1"/>
                        </a:solidFill>
                        <a:effectLst/>
                        <a:latin typeface="Calibri"/>
                        <a:ea typeface="Calibri"/>
                        <a:cs typeface="Times New Roman"/>
                      </a:endParaRPr>
                    </a:p>
                  </a:txBody>
                  <a:tcPr marL="68580" marR="68580" marT="0" marB="0" anchor="ctr">
                    <a:solidFill>
                      <a:schemeClr val="accent4">
                        <a:lumMod val="40000"/>
                        <a:lumOff val="60000"/>
                      </a:schemeClr>
                    </a:solidFill>
                  </a:tcPr>
                </a:tc>
                <a:tc gridSpan="5">
                  <a:txBody>
                    <a:bodyPr/>
                    <a:lstStyle/>
                    <a:p>
                      <a:pPr algn="ctr">
                        <a:lnSpc>
                          <a:spcPts val="1600"/>
                        </a:lnSpc>
                        <a:spcBef>
                          <a:spcPts val="600"/>
                        </a:spcBef>
                        <a:spcAft>
                          <a:spcPts val="0"/>
                        </a:spcAft>
                      </a:pPr>
                      <a:r>
                        <a:rPr lang="el-GR" sz="1400" dirty="0">
                          <a:solidFill>
                            <a:schemeClr val="tx1"/>
                          </a:solidFill>
                          <a:effectLst/>
                        </a:rPr>
                        <a:t>ΗΛΕΙΑ :</a:t>
                      </a:r>
                      <a:r>
                        <a:rPr lang="el-GR" sz="1400" baseline="0" dirty="0">
                          <a:solidFill>
                            <a:schemeClr val="tx1"/>
                          </a:solidFill>
                          <a:effectLst/>
                        </a:rPr>
                        <a:t> ΧΑΡΑΚΤΗΡΙΣΤΙΚΑ ΠΕΡΙΟΧΩΝ ΣΧΕΔΙΟΥ ΣΕ ΠΛΗΡΗ ΑΝΑΠΤΥΞΗ</a:t>
                      </a:r>
                      <a:endParaRPr lang="el-GR" sz="1800" dirty="0">
                        <a:solidFill>
                          <a:schemeClr val="tx1"/>
                        </a:solidFill>
                        <a:effectLst/>
                        <a:latin typeface="Calibri"/>
                        <a:ea typeface="Calibri"/>
                        <a:cs typeface="Times New Roman"/>
                      </a:endParaRPr>
                    </a:p>
                  </a:txBody>
                  <a:tcPr marL="68580" marR="68580" marT="0" marB="0" anchor="ctr">
                    <a:solidFill>
                      <a:schemeClr val="accent4">
                        <a:lumMod val="40000"/>
                        <a:lumOff val="6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1"/>
                  </a:ext>
                </a:extLst>
              </a:tr>
              <a:tr h="354116">
                <a:tc vMerge="1">
                  <a:txBody>
                    <a:bodyPr/>
                    <a:lstStyle/>
                    <a:p>
                      <a:endParaRPr lang="el-GR"/>
                    </a:p>
                  </a:txBody>
                  <a:tcPr/>
                </a:tc>
                <a:tc>
                  <a:txBody>
                    <a:bodyPr/>
                    <a:lstStyle/>
                    <a:p>
                      <a:pPr algn="ctr">
                        <a:lnSpc>
                          <a:spcPts val="1600"/>
                        </a:lnSpc>
                        <a:spcBef>
                          <a:spcPts val="600"/>
                        </a:spcBef>
                        <a:spcAft>
                          <a:spcPts val="0"/>
                        </a:spcAft>
                      </a:pPr>
                      <a:r>
                        <a:rPr lang="el-GR" sz="1400" dirty="0">
                          <a:effectLst/>
                        </a:rPr>
                        <a:t>Εγκαταστάσεις πρώην εργοστάσιου ΑΣΤΕΡΙΣ</a:t>
                      </a:r>
                      <a:endParaRPr lang="el-GR" sz="1800"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ts val="1600"/>
                        </a:lnSpc>
                        <a:spcBef>
                          <a:spcPts val="600"/>
                        </a:spcBef>
                        <a:spcAft>
                          <a:spcPts val="0"/>
                        </a:spcAft>
                      </a:pPr>
                      <a:r>
                        <a:rPr lang="el-GR" sz="1400" dirty="0">
                          <a:effectLst/>
                        </a:rPr>
                        <a:t>Περιοχή Τραγανού Ι/ΙΙ</a:t>
                      </a:r>
                      <a:endParaRPr lang="el-GR" sz="1800"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ts val="1600"/>
                        </a:lnSpc>
                        <a:spcBef>
                          <a:spcPts val="600"/>
                        </a:spcBef>
                        <a:spcAft>
                          <a:spcPts val="0"/>
                        </a:spcAft>
                      </a:pPr>
                      <a:r>
                        <a:rPr lang="el-GR" sz="1400" dirty="0">
                          <a:effectLst/>
                        </a:rPr>
                        <a:t>Μεσολογγάκι</a:t>
                      </a:r>
                      <a:endParaRPr lang="el-GR" sz="1800"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ts val="1600"/>
                        </a:lnSpc>
                        <a:spcBef>
                          <a:spcPts val="600"/>
                        </a:spcBef>
                        <a:spcAft>
                          <a:spcPts val="0"/>
                        </a:spcAft>
                      </a:pPr>
                      <a:r>
                        <a:rPr lang="el-GR" sz="1400" dirty="0">
                          <a:effectLst/>
                        </a:rPr>
                        <a:t> Λεχαινά</a:t>
                      </a:r>
                      <a:endParaRPr lang="el-GR" sz="1800"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ts val="1600"/>
                        </a:lnSpc>
                        <a:spcBef>
                          <a:spcPts val="600"/>
                        </a:spcBef>
                        <a:spcAft>
                          <a:spcPts val="0"/>
                        </a:spcAft>
                      </a:pPr>
                      <a:r>
                        <a:rPr lang="el-GR" sz="1400" dirty="0" err="1">
                          <a:effectLst/>
                        </a:rPr>
                        <a:t>Επιτάλιο</a:t>
                      </a:r>
                      <a:endParaRPr lang="el-GR" sz="1800" dirty="0">
                        <a:effectLst/>
                        <a:latin typeface="Calibri"/>
                        <a:ea typeface="Calibri"/>
                        <a:cs typeface="Times New Roman"/>
                      </a:endParaRPr>
                    </a:p>
                  </a:txBody>
                  <a:tcPr marL="68580" marR="68580" marT="0" marB="0" anchor="ctr">
                    <a:solidFill>
                      <a:schemeClr val="accent4">
                        <a:lumMod val="20000"/>
                        <a:lumOff val="80000"/>
                      </a:schemeClr>
                    </a:solidFill>
                  </a:tcPr>
                </a:tc>
                <a:extLst>
                  <a:ext uri="{0D108BD9-81ED-4DB2-BD59-A6C34878D82A}">
                    <a16:rowId xmlns="" xmlns:a16="http://schemas.microsoft.com/office/drawing/2014/main" val="10002"/>
                  </a:ext>
                </a:extLst>
              </a:tr>
              <a:tr h="244989">
                <a:tc>
                  <a:txBody>
                    <a:bodyPr/>
                    <a:lstStyle/>
                    <a:p>
                      <a:pPr algn="l">
                        <a:lnSpc>
                          <a:spcPts val="1600"/>
                        </a:lnSpc>
                        <a:spcBef>
                          <a:spcPts val="600"/>
                        </a:spcBef>
                        <a:spcAft>
                          <a:spcPts val="0"/>
                        </a:spcAft>
                      </a:pPr>
                      <a:r>
                        <a:rPr lang="el-GR" sz="1400" b="0" dirty="0">
                          <a:solidFill>
                            <a:schemeClr val="tx1"/>
                          </a:solidFill>
                          <a:effectLst/>
                        </a:rPr>
                        <a:t>Ε.Π.</a:t>
                      </a:r>
                      <a:endParaRPr lang="el-GR" sz="1800" b="0" dirty="0">
                        <a:solidFill>
                          <a:schemeClr val="tx1"/>
                        </a:solidFill>
                        <a:effectLst/>
                        <a:latin typeface="Calibri"/>
                        <a:ea typeface="Calibri"/>
                        <a:cs typeface="Times New Roman"/>
                      </a:endParaRPr>
                    </a:p>
                  </a:txBody>
                  <a:tcPr marL="68580" marR="68580" marT="0" marB="0" anchor="ctr">
                    <a:solidFill>
                      <a:schemeClr val="accent4">
                        <a:lumMod val="40000"/>
                        <a:lumOff val="60000"/>
                      </a:schemeClr>
                    </a:solidFill>
                  </a:tcPr>
                </a:tc>
                <a:tc>
                  <a:txBody>
                    <a:bodyPr/>
                    <a:lstStyle/>
                    <a:p>
                      <a:pPr algn="ctr">
                        <a:lnSpc>
                          <a:spcPts val="1600"/>
                        </a:lnSpc>
                        <a:spcBef>
                          <a:spcPts val="600"/>
                        </a:spcBef>
                        <a:spcAft>
                          <a:spcPts val="0"/>
                        </a:spcAft>
                      </a:pPr>
                      <a:r>
                        <a:rPr lang="el-GR" sz="1400">
                          <a:effectLst/>
                        </a:rPr>
                        <a:t> </a:t>
                      </a:r>
                      <a:endParaRPr lang="el-GR" sz="180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ts val="1600"/>
                        </a:lnSpc>
                        <a:spcBef>
                          <a:spcPts val="600"/>
                        </a:spcBef>
                        <a:spcAft>
                          <a:spcPts val="0"/>
                        </a:spcAft>
                      </a:pPr>
                      <a:r>
                        <a:rPr lang="el-GR" sz="1400">
                          <a:effectLst/>
                        </a:rPr>
                        <a:t>√</a:t>
                      </a:r>
                      <a:endParaRPr lang="el-GR" sz="180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ts val="1600"/>
                        </a:lnSpc>
                        <a:spcBef>
                          <a:spcPts val="600"/>
                        </a:spcBef>
                        <a:spcAft>
                          <a:spcPts val="0"/>
                        </a:spcAft>
                      </a:pPr>
                      <a:r>
                        <a:rPr lang="el-GR" sz="1400" dirty="0">
                          <a:effectLst/>
                        </a:rPr>
                        <a:t>√</a:t>
                      </a:r>
                      <a:endParaRPr lang="el-GR" sz="1800"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ts val="1600"/>
                        </a:lnSpc>
                        <a:spcBef>
                          <a:spcPts val="600"/>
                        </a:spcBef>
                        <a:spcAft>
                          <a:spcPts val="0"/>
                        </a:spcAft>
                      </a:pPr>
                      <a:r>
                        <a:rPr lang="el-GR" sz="1400" dirty="0">
                          <a:effectLst/>
                        </a:rPr>
                        <a:t>√</a:t>
                      </a:r>
                      <a:endParaRPr lang="el-GR" sz="1800"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ts val="1600"/>
                        </a:lnSpc>
                        <a:spcBef>
                          <a:spcPts val="600"/>
                        </a:spcBef>
                        <a:spcAft>
                          <a:spcPts val="0"/>
                        </a:spcAft>
                      </a:pPr>
                      <a:r>
                        <a:rPr lang="el-GR" sz="1400">
                          <a:effectLst/>
                        </a:rPr>
                        <a:t> </a:t>
                      </a:r>
                      <a:endParaRPr lang="el-GR" sz="1800">
                        <a:effectLst/>
                        <a:latin typeface="Calibri"/>
                        <a:ea typeface="Calibri"/>
                        <a:cs typeface="Times New Roman"/>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10003"/>
                  </a:ext>
                </a:extLst>
              </a:tr>
              <a:tr h="456351">
                <a:tc>
                  <a:txBody>
                    <a:bodyPr/>
                    <a:lstStyle/>
                    <a:p>
                      <a:pPr algn="l">
                        <a:lnSpc>
                          <a:spcPts val="1600"/>
                        </a:lnSpc>
                        <a:spcBef>
                          <a:spcPts val="600"/>
                        </a:spcBef>
                        <a:spcAft>
                          <a:spcPts val="0"/>
                        </a:spcAft>
                      </a:pPr>
                      <a:r>
                        <a:rPr lang="el-GR" sz="1400" b="0" dirty="0">
                          <a:solidFill>
                            <a:schemeClr val="tx1"/>
                          </a:solidFill>
                          <a:effectLst/>
                        </a:rPr>
                        <a:t>ΙΔΙΑΙΤΕΡΟ ΚΑΘΕΣΤΩΣ</a:t>
                      </a:r>
                      <a:endParaRPr lang="el-GR" sz="1800" b="0" dirty="0">
                        <a:solidFill>
                          <a:schemeClr val="tx1"/>
                        </a:solidFill>
                        <a:effectLst/>
                        <a:latin typeface="Calibri"/>
                        <a:ea typeface="Calibri"/>
                        <a:cs typeface="Times New Roman"/>
                      </a:endParaRPr>
                    </a:p>
                  </a:txBody>
                  <a:tcPr marL="68580" marR="68580" marT="0" marB="0" anchor="ctr">
                    <a:solidFill>
                      <a:schemeClr val="accent4">
                        <a:lumMod val="40000"/>
                        <a:lumOff val="60000"/>
                      </a:schemeClr>
                    </a:solidFill>
                  </a:tcPr>
                </a:tc>
                <a:tc>
                  <a:txBody>
                    <a:bodyPr/>
                    <a:lstStyle/>
                    <a:p>
                      <a:pPr algn="ctr">
                        <a:lnSpc>
                          <a:spcPts val="1600"/>
                        </a:lnSpc>
                        <a:spcBef>
                          <a:spcPts val="600"/>
                        </a:spcBef>
                        <a:spcAft>
                          <a:spcPts val="0"/>
                        </a:spcAft>
                      </a:pPr>
                      <a:r>
                        <a:rPr lang="en-US" sz="1400" dirty="0">
                          <a:effectLst/>
                        </a:rPr>
                        <a:t>AGROLOGISTICS </a:t>
                      </a:r>
                      <a:endParaRPr lang="el-GR" sz="1800" dirty="0">
                        <a:effectLst/>
                      </a:endParaRPr>
                    </a:p>
                    <a:p>
                      <a:pPr algn="ctr">
                        <a:lnSpc>
                          <a:spcPts val="1600"/>
                        </a:lnSpc>
                        <a:spcBef>
                          <a:spcPts val="600"/>
                        </a:spcBef>
                        <a:spcAft>
                          <a:spcPts val="0"/>
                        </a:spcAft>
                      </a:pPr>
                      <a:r>
                        <a:rPr lang="en-US" sz="1400" dirty="0">
                          <a:effectLst/>
                        </a:rPr>
                        <a:t>"shop in the shop"</a:t>
                      </a:r>
                      <a:endParaRPr lang="el-GR" sz="1800"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l">
                        <a:lnSpc>
                          <a:spcPts val="1600"/>
                        </a:lnSpc>
                        <a:spcBef>
                          <a:spcPts val="600"/>
                        </a:spcBef>
                        <a:spcAft>
                          <a:spcPts val="0"/>
                        </a:spcAft>
                      </a:pPr>
                      <a:r>
                        <a:rPr lang="en-US" sz="1400" dirty="0">
                          <a:effectLst/>
                        </a:rPr>
                        <a:t> </a:t>
                      </a:r>
                      <a:endParaRPr lang="el-GR" sz="1800"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ts val="1600"/>
                        </a:lnSpc>
                        <a:spcBef>
                          <a:spcPts val="600"/>
                        </a:spcBef>
                        <a:spcAft>
                          <a:spcPts val="0"/>
                        </a:spcAft>
                      </a:pPr>
                      <a:r>
                        <a:rPr lang="el-GR" sz="1400" dirty="0">
                          <a:effectLst/>
                        </a:rPr>
                        <a:t>ΕΠ ΜΜΜ</a:t>
                      </a:r>
                      <a:endParaRPr lang="el-GR" sz="1800"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l">
                        <a:lnSpc>
                          <a:spcPts val="1600"/>
                        </a:lnSpc>
                        <a:spcBef>
                          <a:spcPts val="600"/>
                        </a:spcBef>
                        <a:spcAft>
                          <a:spcPts val="0"/>
                        </a:spcAft>
                      </a:pPr>
                      <a:r>
                        <a:rPr lang="el-GR" sz="1400" dirty="0">
                          <a:effectLst/>
                        </a:rPr>
                        <a:t> </a:t>
                      </a:r>
                      <a:endParaRPr lang="el-GR" sz="1800"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ts val="1600"/>
                        </a:lnSpc>
                        <a:spcBef>
                          <a:spcPts val="600"/>
                        </a:spcBef>
                        <a:spcAft>
                          <a:spcPts val="0"/>
                        </a:spcAft>
                      </a:pPr>
                      <a:r>
                        <a:rPr lang="en-US" sz="1400" dirty="0">
                          <a:effectLst/>
                        </a:rPr>
                        <a:t>AGROLOGISTICS</a:t>
                      </a:r>
                      <a:r>
                        <a:rPr lang="el-GR" sz="1400" dirty="0">
                          <a:effectLst/>
                        </a:rPr>
                        <a:t> </a:t>
                      </a:r>
                      <a:r>
                        <a:rPr lang="en-US" sz="1400" dirty="0">
                          <a:effectLst/>
                        </a:rPr>
                        <a:t>“</a:t>
                      </a:r>
                      <a:r>
                        <a:rPr lang="en-US" sz="1400" dirty="0" err="1">
                          <a:effectLst/>
                        </a:rPr>
                        <a:t>Agrohub</a:t>
                      </a:r>
                      <a:r>
                        <a:rPr lang="en-US" sz="1400" dirty="0">
                          <a:effectLst/>
                        </a:rPr>
                        <a:t>”</a:t>
                      </a:r>
                      <a:endParaRPr lang="el-GR" sz="1800" dirty="0">
                        <a:effectLst/>
                        <a:latin typeface="Calibri"/>
                        <a:ea typeface="Calibri"/>
                        <a:cs typeface="Times New Roman"/>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10005"/>
                  </a:ext>
                </a:extLst>
              </a:tr>
            </a:tbl>
          </a:graphicData>
        </a:graphic>
      </p:graphicFrame>
      <p:sp>
        <p:nvSpPr>
          <p:cNvPr id="12" name="TextBox 11"/>
          <p:cNvSpPr txBox="1"/>
          <p:nvPr/>
        </p:nvSpPr>
        <p:spPr>
          <a:xfrm>
            <a:off x="0" y="-3"/>
            <a:ext cx="553998" cy="6858003"/>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r>
              <a:rPr lang="el-GR" dirty="0"/>
              <a:t>ΠΕΡΙΦΕΡΕΙΑΚΗ  ΕΝΟΤΗΤΑ  ΗΛΕΙΑΣ</a:t>
            </a:r>
          </a:p>
        </p:txBody>
      </p:sp>
      <p:sp>
        <p:nvSpPr>
          <p:cNvPr id="17" name="Τίτλος 1">
            <a:extLst>
              <a:ext uri="{FF2B5EF4-FFF2-40B4-BE49-F238E27FC236}">
                <a16:creationId xmlns="" xmlns:a16="http://schemas.microsoft.com/office/drawing/2014/main" id="{11CE1309-2DFC-4ABB-83C0-3A385FCFF8D0}"/>
              </a:ext>
            </a:extLst>
          </p:cNvPr>
          <p:cNvSpPr txBox="1">
            <a:spLocks/>
          </p:cNvSpPr>
          <p:nvPr/>
        </p:nvSpPr>
        <p:spPr>
          <a:xfrm>
            <a:off x="0" y="-2"/>
            <a:ext cx="10033000" cy="757741"/>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3763" fontAlgn="base">
              <a:spcAft>
                <a:spcPct val="0"/>
              </a:spcAft>
            </a:pPr>
            <a:r>
              <a:rPr lang="el-GR" sz="3200" b="1" dirty="0">
                <a:solidFill>
                  <a:prstClr val="black"/>
                </a:solidFill>
              </a:rPr>
              <a:t>Περιφερειακό Σχέδιο Δράσης Ανάπτυξης ΕΠ</a:t>
            </a:r>
          </a:p>
        </p:txBody>
      </p:sp>
    </p:spTree>
    <p:extLst>
      <p:ext uri="{BB962C8B-B14F-4D97-AF65-F5344CB8AC3E}">
        <p14:creationId xmlns:p14="http://schemas.microsoft.com/office/powerpoint/2010/main" val="406545631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2412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
            <a:extLst>
              <a:ext uri="{FF2B5EF4-FFF2-40B4-BE49-F238E27FC236}">
                <a16:creationId xmlns="" xmlns:a16="http://schemas.microsoft.com/office/drawing/2014/main" id="{AD613F98-009A-473B-A7EE-9DFCE4E62130}"/>
              </a:ext>
            </a:extLst>
          </p:cNvPr>
          <p:cNvSpPr>
            <a:spLocks noChangeArrowheads="1"/>
          </p:cNvSpPr>
          <p:nvPr/>
        </p:nvSpPr>
        <p:spPr bwMode="auto">
          <a:xfrm>
            <a:off x="2974981" y="-787845"/>
            <a:ext cx="1609664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3200" b="0" i="0" u="none" strike="noStrike" cap="none" normalizeH="0" baseline="0">
                <a:ln>
                  <a:noFill/>
                </a:ln>
                <a:solidFill>
                  <a:schemeClr val="tx1"/>
                </a:solidFill>
                <a:effectLst/>
                <a:latin typeface="Arial" panose="020B0604020202020204" pitchFamily="34" charset="0"/>
              </a:rPr>
              <a:t/>
            </a:r>
            <a:br>
              <a:rPr kumimoji="0" lang="el-GR" altLang="el-GR" sz="3200" b="0" i="0" u="none" strike="noStrike" cap="none" normalizeH="0" baseline="0">
                <a:ln>
                  <a:noFill/>
                </a:ln>
                <a:solidFill>
                  <a:schemeClr val="tx1"/>
                </a:solidFill>
                <a:effectLst/>
                <a:latin typeface="Arial" panose="020B0604020202020204" pitchFamily="34" charset="0"/>
              </a:rPr>
            </a:br>
            <a:endParaRPr kumimoji="0" lang="el-GR" altLang="el-GR" sz="32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0" y="-3"/>
            <a:ext cx="553998" cy="6858003"/>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r>
              <a:rPr lang="el-GR" dirty="0"/>
              <a:t>ΠΕΡΙΦΕΡΕΙΑΚΗ  ΕΝΟΤΗΤΑ  ΗΛΕΙΑΣ</a:t>
            </a:r>
          </a:p>
        </p:txBody>
      </p:sp>
      <p:sp>
        <p:nvSpPr>
          <p:cNvPr id="12" name="Τίτλος 1">
            <a:extLst>
              <a:ext uri="{FF2B5EF4-FFF2-40B4-BE49-F238E27FC236}">
                <a16:creationId xmlns="" xmlns:a16="http://schemas.microsoft.com/office/drawing/2014/main" id="{11CE1309-2DFC-4ABB-83C0-3A385FCFF8D0}"/>
              </a:ext>
            </a:extLst>
          </p:cNvPr>
          <p:cNvSpPr txBox="1">
            <a:spLocks/>
          </p:cNvSpPr>
          <p:nvPr/>
        </p:nvSpPr>
        <p:spPr>
          <a:xfrm>
            <a:off x="3" y="-2"/>
            <a:ext cx="10017124" cy="747715"/>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3763" fontAlgn="base">
              <a:spcAft>
                <a:spcPct val="0"/>
              </a:spcAft>
            </a:pPr>
            <a:r>
              <a:rPr lang="el-GR" sz="3200" b="1" dirty="0">
                <a:solidFill>
                  <a:prstClr val="black"/>
                </a:solidFill>
              </a:rPr>
              <a:t>Περιφερειακό Σχέδιο Δράσης Ανάπτυξης ΕΠ</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2049" name="Picture 1" descr="ΔΥΤΙΚΗ ΕΛΛΑΔΑ_ΗΛΕΙΑ 2"/>
          <p:cNvPicPr>
            <a:picLocks noChangeAspect="1" noChangeArrowheads="1"/>
          </p:cNvPicPr>
          <p:nvPr/>
        </p:nvPicPr>
        <p:blipFill>
          <a:blip r:embed="rId4" cstate="print">
            <a:extLst>
              <a:ext uri="{28A0092B-C50C-407E-A947-70E740481C1C}">
                <a14:useLocalDpi xmlns:a14="http://schemas.microsoft.com/office/drawing/2010/main" val="0"/>
              </a:ext>
            </a:extLst>
          </a:blip>
          <a:srcRect l="7986" t="2702" b="2211"/>
          <a:stretch>
            <a:fillRect/>
          </a:stretch>
        </p:blipFill>
        <p:spPr bwMode="auto">
          <a:xfrm>
            <a:off x="2738827" y="928865"/>
            <a:ext cx="7278301" cy="53354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954151" y="6338987"/>
            <a:ext cx="906297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ΠΡΟΤΕΙΝΟΜΕΝΟΙ ΟΡΓΑΝΩΜΕΝΟΙ ΥΠΟΔΟΧΕΙΣ ΣΤΗΝ ΠΕΡΙΦΕΡΕΙΑ ΣΤΗΝ ΠΕ ΗΛΕΙΑΣ</a:t>
            </a:r>
            <a:endParaRPr kumimoji="0" lang="el-GR" altLang="el-GR"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00139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433992"/>
            <a:ext cx="5016016" cy="3424019"/>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0647" y="1100352"/>
            <a:ext cx="5108391" cy="3192744"/>
          </a:xfrm>
          <a:prstGeom prst="rect">
            <a:avLst/>
          </a:prstGeom>
        </p:spPr>
      </p:pic>
      <p:pic>
        <p:nvPicPr>
          <p:cNvPr id="2" name="Εικόνα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485" y="10461"/>
            <a:ext cx="4885547" cy="3053467"/>
          </a:xfrm>
          <a:prstGeom prst="rect">
            <a:avLst/>
          </a:prstGeom>
        </p:spPr>
      </p:pic>
      <p:sp>
        <p:nvSpPr>
          <p:cNvPr id="5" name="1 - Τίτλος"/>
          <p:cNvSpPr txBox="1">
            <a:spLocks/>
          </p:cNvSpPr>
          <p:nvPr/>
        </p:nvSpPr>
        <p:spPr>
          <a:xfrm>
            <a:off x="5858719" y="0"/>
            <a:ext cx="4160319" cy="908050"/>
          </a:xfrm>
          <a:prstGeom prst="rect">
            <a:avLst/>
          </a:prstGeom>
          <a:solidFill>
            <a:schemeClr val="accent5">
              <a:lumMod val="40000"/>
              <a:lumOff val="60000"/>
            </a:schemeClr>
          </a:solidFill>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l-GR" sz="3200" b="1" dirty="0"/>
              <a:t>ΤΟ ΣΗΜΕΡΑ</a:t>
            </a:r>
            <a:endParaRPr lang="el-GR" sz="3200" b="1" i="1" dirty="0"/>
          </a:p>
        </p:txBody>
      </p:sp>
      <p:sp>
        <p:nvSpPr>
          <p:cNvPr id="6" name="TextBox 5"/>
          <p:cNvSpPr txBox="1"/>
          <p:nvPr/>
        </p:nvSpPr>
        <p:spPr>
          <a:xfrm>
            <a:off x="6701294" y="5217059"/>
            <a:ext cx="4027665" cy="461665"/>
          </a:xfrm>
          <a:prstGeom prst="rect">
            <a:avLst/>
          </a:prstGeom>
          <a:noFill/>
        </p:spPr>
        <p:txBody>
          <a:bodyPr wrap="square" rtlCol="0">
            <a:spAutoFit/>
          </a:bodyPr>
          <a:lstStyle/>
          <a:p>
            <a:r>
              <a:rPr lang="el-GR" sz="2400" b="1" dirty="0"/>
              <a:t>Για να μην ξεχνιόμαστε….</a:t>
            </a:r>
          </a:p>
        </p:txBody>
      </p:sp>
      <p:pic>
        <p:nvPicPr>
          <p:cNvPr id="8" name="Εικόνα 2" descr="Η νέα ταυτότητα (brand) της Περιφέρειας Δυτικής Ελλάδας"/>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555" b="20557"/>
          <a:stretch/>
        </p:blipFill>
        <p:spPr bwMode="auto">
          <a:xfrm>
            <a:off x="10050148" y="14"/>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Tree>
    <p:extLst>
      <p:ext uri="{BB962C8B-B14F-4D97-AF65-F5344CB8AC3E}">
        <p14:creationId xmlns:p14="http://schemas.microsoft.com/office/powerpoint/2010/main" val="2281270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241280" y="0"/>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604664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4"/>
          <p:cNvSpPr>
            <a:spLocks noChangeArrowheads="1"/>
          </p:cNvSpPr>
          <p:nvPr/>
        </p:nvSpPr>
        <p:spPr bwMode="auto">
          <a:xfrm>
            <a:off x="1590683" y="296456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800" b="0" i="0" u="none" strike="noStrike" cap="none" normalizeH="0" baseline="0">
                <a:ln>
                  <a:noFill/>
                </a:ln>
                <a:solidFill>
                  <a:schemeClr val="tx1"/>
                </a:solidFill>
                <a:effectLst/>
                <a:latin typeface="Arial" pitchFamily="34" charset="0"/>
                <a:cs typeface="Arial" pitchFamily="34" charset="0"/>
              </a:rPr>
              <a:t/>
            </a:r>
            <a:br>
              <a:rPr kumimoji="0" lang="el-GR" altLang="el-GR" sz="1800" b="0" i="0" u="none" strike="noStrike" cap="none" normalizeH="0" baseline="0">
                <a:ln>
                  <a:noFill/>
                </a:ln>
                <a:solidFill>
                  <a:schemeClr val="tx1"/>
                </a:solidFill>
                <a:effectLst/>
                <a:latin typeface="Arial" pitchFamily="34" charset="0"/>
                <a:cs typeface="Arial" pitchFamily="34" charset="0"/>
              </a:rPr>
            </a:br>
            <a:endParaRPr kumimoji="0" lang="el-GR" altLang="el-GR"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2" name="Πίνακας 1"/>
          <p:cNvGraphicFramePr>
            <a:graphicFrameLocks noGrp="1"/>
          </p:cNvGraphicFramePr>
          <p:nvPr>
            <p:extLst>
              <p:ext uri="{D42A27DB-BD31-4B8C-83A1-F6EECF244321}">
                <p14:modId xmlns:p14="http://schemas.microsoft.com/office/powerpoint/2010/main" val="2933206928"/>
              </p:ext>
            </p:extLst>
          </p:nvPr>
        </p:nvGraphicFramePr>
        <p:xfrm>
          <a:off x="913130" y="1371715"/>
          <a:ext cx="10324982" cy="4132399"/>
        </p:xfrm>
        <a:graphic>
          <a:graphicData uri="http://schemas.openxmlformats.org/drawingml/2006/table">
            <a:tbl>
              <a:tblPr>
                <a:tableStyleId>{5C22544A-7EE6-4342-B048-85BDC9FD1C3A}</a:tableStyleId>
              </a:tblPr>
              <a:tblGrid>
                <a:gridCol w="401575">
                  <a:extLst>
                    <a:ext uri="{9D8B030D-6E8A-4147-A177-3AD203B41FA5}">
                      <a16:colId xmlns="" xmlns:a16="http://schemas.microsoft.com/office/drawing/2014/main" val="20000"/>
                    </a:ext>
                  </a:extLst>
                </a:gridCol>
                <a:gridCol w="1641021">
                  <a:extLst>
                    <a:ext uri="{9D8B030D-6E8A-4147-A177-3AD203B41FA5}">
                      <a16:colId xmlns="" xmlns:a16="http://schemas.microsoft.com/office/drawing/2014/main" val="20001"/>
                    </a:ext>
                  </a:extLst>
                </a:gridCol>
                <a:gridCol w="692306">
                  <a:extLst>
                    <a:ext uri="{9D8B030D-6E8A-4147-A177-3AD203B41FA5}">
                      <a16:colId xmlns="" xmlns:a16="http://schemas.microsoft.com/office/drawing/2014/main" val="20002"/>
                    </a:ext>
                  </a:extLst>
                </a:gridCol>
                <a:gridCol w="811964">
                  <a:extLst>
                    <a:ext uri="{9D8B030D-6E8A-4147-A177-3AD203B41FA5}">
                      <a16:colId xmlns="" xmlns:a16="http://schemas.microsoft.com/office/drawing/2014/main" val="20003"/>
                    </a:ext>
                  </a:extLst>
                </a:gridCol>
                <a:gridCol w="2744188">
                  <a:extLst>
                    <a:ext uri="{9D8B030D-6E8A-4147-A177-3AD203B41FA5}">
                      <a16:colId xmlns="" xmlns:a16="http://schemas.microsoft.com/office/drawing/2014/main" val="20004"/>
                    </a:ext>
                  </a:extLst>
                </a:gridCol>
                <a:gridCol w="1119049">
                  <a:extLst>
                    <a:ext uri="{9D8B030D-6E8A-4147-A177-3AD203B41FA5}">
                      <a16:colId xmlns="" xmlns:a16="http://schemas.microsoft.com/office/drawing/2014/main" val="20005"/>
                    </a:ext>
                  </a:extLst>
                </a:gridCol>
                <a:gridCol w="1401706">
                  <a:extLst>
                    <a:ext uri="{9D8B030D-6E8A-4147-A177-3AD203B41FA5}">
                      <a16:colId xmlns="" xmlns:a16="http://schemas.microsoft.com/office/drawing/2014/main" val="20006"/>
                    </a:ext>
                  </a:extLst>
                </a:gridCol>
                <a:gridCol w="1513173">
                  <a:extLst>
                    <a:ext uri="{9D8B030D-6E8A-4147-A177-3AD203B41FA5}">
                      <a16:colId xmlns="" xmlns:a16="http://schemas.microsoft.com/office/drawing/2014/main" val="20007"/>
                    </a:ext>
                  </a:extLst>
                </a:gridCol>
              </a:tblGrid>
              <a:tr h="338941">
                <a:tc gridSpan="8">
                  <a:txBody>
                    <a:bodyPr/>
                    <a:lstStyle/>
                    <a:p>
                      <a:pPr marL="354013" marR="0" lvl="0" indent="0" algn="l" defTabSz="914400" rtl="0" eaLnBrk="1" fontAlgn="base" latinLnBrk="0" hangingPunct="1">
                        <a:lnSpc>
                          <a:spcPct val="100000"/>
                        </a:lnSpc>
                        <a:spcBef>
                          <a:spcPts val="0"/>
                        </a:spcBef>
                        <a:spcAft>
                          <a:spcPct val="0"/>
                        </a:spcAft>
                        <a:buClrTx/>
                        <a:buSzTx/>
                        <a:buFontTx/>
                        <a:buNone/>
                        <a:tabLst/>
                        <a:defRPr/>
                      </a:pPr>
                      <a:r>
                        <a:rPr kumimoji="0" lang="el-GR" sz="1600" b="1" i="0" u="none" strike="noStrike" kern="1200" cap="none" spc="0" normalizeH="0" baseline="0" noProof="0" dirty="0">
                          <a:ln>
                            <a:noFill/>
                          </a:ln>
                          <a:solidFill>
                            <a:schemeClr val="bg1"/>
                          </a:solidFill>
                          <a:effectLst/>
                          <a:uLnTx/>
                          <a:uFillTx/>
                          <a:latin typeface="+mn-lt"/>
                          <a:ea typeface="+mn-ea"/>
                          <a:cs typeface="+mn-cs"/>
                        </a:rPr>
                        <a:t>ΗΛΕΙΑ: ΤΟ ΠΕΡΙΦΕΡΕΙΑΚΟ ΣΧΕΔΙΟ </a:t>
                      </a:r>
                      <a:r>
                        <a:rPr kumimoji="0" lang="el-GR" sz="1600" b="1" i="0" u="none" strike="noStrike" kern="1200" cap="none" spc="0" normalizeH="0" baseline="0" noProof="0" dirty="0" smtClean="0">
                          <a:ln>
                            <a:noFill/>
                          </a:ln>
                          <a:solidFill>
                            <a:schemeClr val="bg1"/>
                          </a:solidFill>
                          <a:effectLst/>
                          <a:uLnTx/>
                          <a:uFillTx/>
                          <a:latin typeface="+mn-lt"/>
                          <a:ea typeface="+mn-ea"/>
                          <a:cs typeface="+mn-cs"/>
                        </a:rPr>
                        <a:t>ΣΤΟ ΡΕΑΛΙΣΤΙΚΟ ΠΡΟΓΡΑΜΜΑ</a:t>
                      </a:r>
                      <a:endParaRPr kumimoji="0" lang="el-GR" sz="1600" b="1" i="0" u="none" strike="noStrike" kern="1200" cap="none" spc="0" normalizeH="0" baseline="0" noProof="0" dirty="0">
                        <a:ln>
                          <a:noFill/>
                        </a:ln>
                        <a:solidFill>
                          <a:schemeClr val="bg1"/>
                        </a:solidFill>
                        <a:effectLst/>
                        <a:uLnTx/>
                        <a:uFillTx/>
                        <a:latin typeface="+mn-lt"/>
                        <a:ea typeface="+mn-ea"/>
                        <a:cs typeface="+mn-cs"/>
                      </a:endParaRPr>
                    </a:p>
                  </a:txBody>
                  <a:tcPr marL="24699" marR="24699" marT="0" marB="0" anchor="ctr">
                    <a:solidFill>
                      <a:schemeClr val="accent5">
                        <a:lumMod val="75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0"/>
                  </a:ext>
                </a:extLst>
              </a:tr>
              <a:tr h="777656">
                <a:tc>
                  <a:txBody>
                    <a:bodyPr/>
                    <a:lstStyle/>
                    <a:p>
                      <a:pPr algn="ctr">
                        <a:lnSpc>
                          <a:spcPts val="1600"/>
                        </a:lnSpc>
                        <a:spcBef>
                          <a:spcPts val="600"/>
                        </a:spcBef>
                        <a:spcAft>
                          <a:spcPts val="0"/>
                        </a:spcAft>
                      </a:pPr>
                      <a:r>
                        <a:rPr lang="el-GR" sz="1200" b="0" dirty="0">
                          <a:effectLst/>
                        </a:rPr>
                        <a:t>α/α</a:t>
                      </a:r>
                      <a:endParaRPr lang="el-GR" sz="1200" b="0"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137795" algn="l">
                        <a:lnSpc>
                          <a:spcPts val="1600"/>
                        </a:lnSpc>
                        <a:spcBef>
                          <a:spcPts val="600"/>
                        </a:spcBef>
                        <a:spcAft>
                          <a:spcPts val="0"/>
                        </a:spcAft>
                      </a:pPr>
                      <a:r>
                        <a:rPr lang="el-GR" sz="1200" b="1" dirty="0">
                          <a:effectLst/>
                        </a:rPr>
                        <a:t>Θέση/ ΠΕ</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21590" algn="ctr">
                        <a:lnSpc>
                          <a:spcPts val="1600"/>
                        </a:lnSpc>
                        <a:spcBef>
                          <a:spcPts val="600"/>
                        </a:spcBef>
                        <a:spcAft>
                          <a:spcPts val="0"/>
                        </a:spcAft>
                      </a:pPr>
                      <a:r>
                        <a:rPr lang="el-GR" sz="1200" b="1" dirty="0">
                          <a:effectLst/>
                        </a:rPr>
                        <a:t>Έκταση</a:t>
                      </a:r>
                      <a:br>
                        <a:rPr lang="el-GR" sz="1200" b="1" dirty="0">
                          <a:effectLst/>
                        </a:rPr>
                      </a:br>
                      <a:r>
                        <a:rPr lang="el-GR" sz="1200" b="1" dirty="0">
                          <a:effectLst/>
                        </a:rPr>
                        <a:t>(στρ.)</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83185" algn="ctr">
                        <a:lnSpc>
                          <a:spcPts val="1600"/>
                        </a:lnSpc>
                        <a:spcBef>
                          <a:spcPts val="600"/>
                        </a:spcBef>
                        <a:spcAft>
                          <a:spcPts val="0"/>
                        </a:spcAft>
                      </a:pPr>
                      <a:r>
                        <a:rPr lang="el-GR" sz="1200" b="1" dirty="0">
                          <a:effectLst/>
                        </a:rPr>
                        <a:t>Τύπος  Ε.Π.</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83185" marR="111125" algn="ctr">
                        <a:lnSpc>
                          <a:spcPts val="1600"/>
                        </a:lnSpc>
                        <a:spcBef>
                          <a:spcPts val="600"/>
                        </a:spcBef>
                        <a:spcAft>
                          <a:spcPts val="0"/>
                        </a:spcAft>
                      </a:pPr>
                      <a:r>
                        <a:rPr lang="el-GR" sz="1200" b="1" dirty="0">
                          <a:effectLst/>
                        </a:rPr>
                        <a:t>Προτεινόμενος Επισπεύδων Φορέας</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200" b="1" dirty="0">
                          <a:effectLst/>
                        </a:rPr>
                        <a:t>Δυναμικότητα (μέγιστη θεωρητική)</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200" b="1" dirty="0">
                          <a:effectLst/>
                        </a:rPr>
                        <a:t>Συνολικός </a:t>
                      </a:r>
                      <a:r>
                        <a:rPr lang="el-GR" sz="1200" b="1" dirty="0" err="1">
                          <a:effectLst/>
                        </a:rPr>
                        <a:t>Προϋπ</a:t>
                      </a:r>
                      <a:r>
                        <a:rPr lang="el-GR" sz="1200" b="1" dirty="0">
                          <a:effectLst/>
                        </a:rPr>
                        <a:t>/</a:t>
                      </a:r>
                      <a:r>
                        <a:rPr lang="el-GR" sz="1200" b="1" dirty="0" err="1">
                          <a:effectLst/>
                        </a:rPr>
                        <a:t>σμός</a:t>
                      </a:r>
                      <a:r>
                        <a:rPr lang="el-GR" sz="1200" b="1" dirty="0">
                          <a:effectLst/>
                        </a:rPr>
                        <a:t> </a:t>
                      </a:r>
                      <a:br>
                        <a:rPr lang="el-GR" sz="1200" b="1" dirty="0">
                          <a:effectLst/>
                        </a:rPr>
                      </a:br>
                      <a:r>
                        <a:rPr lang="el-GR" sz="1200" b="1" dirty="0">
                          <a:effectLst/>
                        </a:rPr>
                        <a:t>(με ΦΠΑ)</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200" b="1" dirty="0">
                          <a:effectLst/>
                        </a:rPr>
                        <a:t>Εκτιμώμενος βαθμός προτεραιότητας</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extLst>
                  <a:ext uri="{0D108BD9-81ED-4DB2-BD59-A6C34878D82A}">
                    <a16:rowId xmlns="" xmlns:a16="http://schemas.microsoft.com/office/drawing/2014/main" val="10001"/>
                  </a:ext>
                </a:extLst>
              </a:tr>
              <a:tr h="587573">
                <a:tc>
                  <a:txBody>
                    <a:bodyPr/>
                    <a:lstStyle/>
                    <a:p>
                      <a:pPr algn="ctr">
                        <a:lnSpc>
                          <a:spcPts val="1600"/>
                        </a:lnSpc>
                        <a:spcBef>
                          <a:spcPts val="600"/>
                        </a:spcBef>
                        <a:spcAft>
                          <a:spcPts val="600"/>
                        </a:spcAft>
                      </a:pPr>
                      <a:r>
                        <a:rPr lang="el-GR" sz="1200" dirty="0">
                          <a:effectLst/>
                        </a:rPr>
                        <a:t>1</a:t>
                      </a:r>
                      <a:endParaRPr lang="el-GR" sz="12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200" b="0" dirty="0">
                          <a:effectLst/>
                        </a:rPr>
                        <a:t>Εγκαταστάσεις πρώην εργοστάσιου ΑΣΤΕΡΙΣ</a:t>
                      </a:r>
                    </a:p>
                  </a:txBody>
                  <a:tcPr marL="24699" marR="24699" marT="0" marB="0" anchor="ctr"/>
                </a:tc>
                <a:tc>
                  <a:txBody>
                    <a:bodyPr/>
                    <a:lstStyle/>
                    <a:p>
                      <a:pPr algn="ctr">
                        <a:lnSpc>
                          <a:spcPts val="1600"/>
                        </a:lnSpc>
                        <a:spcBef>
                          <a:spcPts val="600"/>
                        </a:spcBef>
                        <a:spcAft>
                          <a:spcPts val="0"/>
                        </a:spcAft>
                      </a:pPr>
                      <a:r>
                        <a:rPr lang="el-GR" sz="1200" dirty="0">
                          <a:effectLst/>
                        </a:rPr>
                        <a:t>150</a:t>
                      </a:r>
                    </a:p>
                  </a:txBody>
                  <a:tcPr marL="24699" marR="24699" marT="0" marB="0" anchor="ctr"/>
                </a:tc>
                <a:tc>
                  <a:txBody>
                    <a:bodyPr/>
                    <a:lstStyle/>
                    <a:p>
                      <a:pPr algn="ctr">
                        <a:lnSpc>
                          <a:spcPts val="1600"/>
                        </a:lnSpc>
                        <a:spcBef>
                          <a:spcPts val="600"/>
                        </a:spcBef>
                        <a:spcAft>
                          <a:spcPts val="600"/>
                        </a:spcAft>
                      </a:pPr>
                      <a:r>
                        <a:rPr lang="el-GR" sz="1200" dirty="0">
                          <a:effectLst/>
                        </a:rPr>
                        <a:t>ΕΠ (</a:t>
                      </a:r>
                      <a:r>
                        <a:rPr lang="en-US" sz="1200" dirty="0" err="1">
                          <a:effectLst/>
                        </a:rPr>
                        <a:t>agrohub</a:t>
                      </a:r>
                      <a:r>
                        <a:rPr lang="el-GR" sz="1200" dirty="0">
                          <a:effectLst/>
                        </a:rPr>
                        <a:t>)</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Φορέας με συμμετοχή ιδιοκτήτη μείζονος έκτασης και επενδυτές</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52</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1.860.000 €</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ΧΑΜΗΛΗ</a:t>
                      </a:r>
                      <a:endParaRPr lang="el-GR" sz="1200" dirty="0">
                        <a:effectLst/>
                        <a:latin typeface="Calibri"/>
                        <a:ea typeface="Calibri"/>
                        <a:cs typeface="Times New Roman"/>
                      </a:endParaRPr>
                    </a:p>
                  </a:txBody>
                  <a:tcPr marL="24699" marR="24699" marT="0" marB="0" anchor="ctr"/>
                </a:tc>
                <a:extLst>
                  <a:ext uri="{0D108BD9-81ED-4DB2-BD59-A6C34878D82A}">
                    <a16:rowId xmlns="" xmlns:a16="http://schemas.microsoft.com/office/drawing/2014/main" val="10002"/>
                  </a:ext>
                </a:extLst>
              </a:tr>
              <a:tr h="546171">
                <a:tc rowSpan="2">
                  <a:txBody>
                    <a:bodyPr/>
                    <a:lstStyle/>
                    <a:p>
                      <a:pPr algn="ctr">
                        <a:lnSpc>
                          <a:spcPts val="1600"/>
                        </a:lnSpc>
                        <a:spcBef>
                          <a:spcPts val="600"/>
                        </a:spcBef>
                        <a:spcAft>
                          <a:spcPts val="600"/>
                        </a:spcAft>
                      </a:pPr>
                      <a:r>
                        <a:rPr lang="el-GR" sz="1200" dirty="0">
                          <a:effectLst/>
                        </a:rPr>
                        <a:t>2</a:t>
                      </a:r>
                      <a:endParaRPr lang="el-GR" sz="12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200" b="0" dirty="0">
                          <a:effectLst/>
                        </a:rPr>
                        <a:t>Περιοχή Τραγανού </a:t>
                      </a:r>
                      <a:r>
                        <a:rPr lang="el-GR" sz="1200" b="0" dirty="0" smtClean="0">
                          <a:effectLst/>
                        </a:rPr>
                        <a:t>Ι/ΙΙ</a:t>
                      </a:r>
                      <a:endParaRPr lang="el-GR" sz="1200" b="0" dirty="0">
                        <a:effectLst/>
                      </a:endParaRPr>
                    </a:p>
                  </a:txBody>
                  <a:tcPr marL="24699" marR="24699" marT="0" marB="0" anchor="ctr"/>
                </a:tc>
                <a:tc rowSpan="2">
                  <a:txBody>
                    <a:bodyPr/>
                    <a:lstStyle/>
                    <a:p>
                      <a:pPr algn="ctr">
                        <a:lnSpc>
                          <a:spcPts val="1600"/>
                        </a:lnSpc>
                        <a:spcBef>
                          <a:spcPts val="600"/>
                        </a:spcBef>
                        <a:spcAft>
                          <a:spcPts val="0"/>
                        </a:spcAft>
                      </a:pPr>
                      <a:r>
                        <a:rPr lang="el-GR" sz="1200" dirty="0" smtClean="0">
                          <a:effectLst/>
                        </a:rPr>
                        <a:t>200</a:t>
                      </a:r>
                      <a:endParaRPr lang="el-GR" sz="1200" dirty="0">
                        <a:effectLst/>
                      </a:endParaRPr>
                    </a:p>
                  </a:txBody>
                  <a:tcPr marL="24699" marR="24699" marT="0" marB="0" anchor="ctr"/>
                </a:tc>
                <a:tc>
                  <a:txBody>
                    <a:bodyPr/>
                    <a:lstStyle/>
                    <a:p>
                      <a:pPr algn="ctr">
                        <a:lnSpc>
                          <a:spcPts val="1600"/>
                        </a:lnSpc>
                        <a:spcBef>
                          <a:spcPts val="600"/>
                        </a:spcBef>
                        <a:spcAft>
                          <a:spcPts val="600"/>
                        </a:spcAft>
                      </a:pPr>
                      <a:r>
                        <a:rPr lang="el-GR" sz="1200" dirty="0">
                          <a:effectLst/>
                        </a:rPr>
                        <a:t>ΕΠΕ ή ΕΠ</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Φορέας Εγκατεστημένων επιχειρήσεων –Ιδιοκτητών Γης</a:t>
                      </a:r>
                      <a:endParaRPr lang="el-GR" sz="1200" dirty="0">
                        <a:effectLst/>
                        <a:latin typeface="Calibri"/>
                        <a:ea typeface="Calibri"/>
                        <a:cs typeface="Times New Roman"/>
                      </a:endParaRPr>
                    </a:p>
                  </a:txBody>
                  <a:tcPr marL="24699" marR="24699" marT="0" marB="0" anchor="ctr"/>
                </a:tc>
                <a:tc rowSpan="2">
                  <a:txBody>
                    <a:bodyPr/>
                    <a:lstStyle/>
                    <a:p>
                      <a:pPr algn="ctr">
                        <a:lnSpc>
                          <a:spcPts val="1600"/>
                        </a:lnSpc>
                        <a:spcBef>
                          <a:spcPts val="600"/>
                        </a:spcBef>
                        <a:spcAft>
                          <a:spcPts val="600"/>
                        </a:spcAft>
                      </a:pPr>
                      <a:r>
                        <a:rPr lang="el-GR" sz="1200" dirty="0" smtClean="0">
                          <a:effectLst/>
                        </a:rPr>
                        <a:t>80</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2.976.000 €</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ΥΨΗΛΗ</a:t>
                      </a:r>
                      <a:endParaRPr lang="el-GR" sz="1200" dirty="0">
                        <a:effectLst/>
                        <a:latin typeface="Calibri"/>
                        <a:ea typeface="Calibri"/>
                        <a:cs typeface="Times New Roman"/>
                      </a:endParaRPr>
                    </a:p>
                  </a:txBody>
                  <a:tcPr marL="24699" marR="24699" marT="0" marB="0" anchor="ctr"/>
                </a:tc>
              </a:tr>
              <a:tr h="469884">
                <a:tc vMerge="1">
                  <a:txBody>
                    <a:bodyPr/>
                    <a:lstStyle/>
                    <a:p>
                      <a:pPr algn="ctr">
                        <a:lnSpc>
                          <a:spcPts val="1600"/>
                        </a:lnSpc>
                        <a:spcBef>
                          <a:spcPts val="600"/>
                        </a:spcBef>
                        <a:spcAft>
                          <a:spcPts val="600"/>
                        </a:spcAft>
                      </a:pPr>
                      <a:endParaRPr lang="el-GR" sz="12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200" b="0" dirty="0">
                          <a:effectLst/>
                        </a:rPr>
                        <a:t>Προτεινόμενη Περιοχή  στα Λεχαινά  </a:t>
                      </a:r>
                    </a:p>
                  </a:txBody>
                  <a:tcPr marL="24699" marR="24699" marT="0" marB="0" anchor="ctr"/>
                </a:tc>
                <a:tc vMerge="1">
                  <a:txBody>
                    <a:bodyPr/>
                    <a:lstStyle/>
                    <a:p>
                      <a:pPr algn="ctr">
                        <a:lnSpc>
                          <a:spcPts val="1600"/>
                        </a:lnSpc>
                        <a:spcBef>
                          <a:spcPts val="600"/>
                        </a:spcBef>
                        <a:spcAft>
                          <a:spcPts val="0"/>
                        </a:spcAft>
                      </a:pP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ΕΠ</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Φορέας με συμμετοχή ιδιοκτήτη μείζονος έκτασης και επενδυτές</a:t>
                      </a:r>
                      <a:endParaRPr lang="el-GR" sz="1200" dirty="0">
                        <a:effectLst/>
                        <a:latin typeface="Calibri"/>
                        <a:ea typeface="Calibri"/>
                        <a:cs typeface="Times New Roman"/>
                      </a:endParaRPr>
                    </a:p>
                  </a:txBody>
                  <a:tcPr marL="24699" marR="24699" marT="0" marB="0" anchor="ctr"/>
                </a:tc>
                <a:tc vMerge="1">
                  <a:txBody>
                    <a:bodyPr/>
                    <a:lstStyle/>
                    <a:p>
                      <a:pPr algn="ctr">
                        <a:lnSpc>
                          <a:spcPts val="1600"/>
                        </a:lnSpc>
                        <a:spcBef>
                          <a:spcPts val="600"/>
                        </a:spcBef>
                        <a:spcAft>
                          <a:spcPts val="600"/>
                        </a:spcAft>
                      </a:pP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2.839.600 €</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ΜΕΣΗ</a:t>
                      </a:r>
                      <a:endParaRPr lang="el-GR" sz="1200" dirty="0">
                        <a:effectLst/>
                        <a:latin typeface="Calibri"/>
                        <a:ea typeface="Calibri"/>
                        <a:cs typeface="Times New Roman"/>
                      </a:endParaRPr>
                    </a:p>
                  </a:txBody>
                  <a:tcPr marL="24699" marR="24699" marT="0" marB="0" anchor="ctr"/>
                </a:tc>
                <a:extLst>
                  <a:ext uri="{0D108BD9-81ED-4DB2-BD59-A6C34878D82A}">
                    <a16:rowId xmlns="" xmlns:a16="http://schemas.microsoft.com/office/drawing/2014/main" val="10004"/>
                  </a:ext>
                </a:extLst>
              </a:tr>
              <a:tr h="556260">
                <a:tc>
                  <a:txBody>
                    <a:bodyPr/>
                    <a:lstStyle/>
                    <a:p>
                      <a:pPr algn="ctr">
                        <a:lnSpc>
                          <a:spcPts val="1600"/>
                        </a:lnSpc>
                        <a:spcBef>
                          <a:spcPts val="600"/>
                        </a:spcBef>
                        <a:spcAft>
                          <a:spcPts val="600"/>
                        </a:spcAft>
                      </a:pPr>
                      <a:r>
                        <a:rPr lang="el-GR" sz="1200" dirty="0" smtClean="0">
                          <a:effectLst/>
                          <a:latin typeface="+mn-lt"/>
                          <a:ea typeface="+mn-ea"/>
                          <a:cs typeface="+mn-cs"/>
                        </a:rPr>
                        <a:t>3</a:t>
                      </a:r>
                      <a:endParaRPr lang="el-GR" sz="12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200" b="0" dirty="0">
                          <a:effectLst/>
                        </a:rPr>
                        <a:t>Περιοχή στο </a:t>
                      </a:r>
                      <a:r>
                        <a:rPr lang="el-GR" sz="1200" b="0" dirty="0" err="1">
                          <a:effectLst/>
                        </a:rPr>
                        <a:t>Μεσσολογγάκι</a:t>
                      </a:r>
                      <a:r>
                        <a:rPr lang="el-GR" sz="1200" b="0" dirty="0">
                          <a:effectLst/>
                        </a:rPr>
                        <a:t> </a:t>
                      </a:r>
                    </a:p>
                  </a:txBody>
                  <a:tcPr marL="24699" marR="24699" marT="0" marB="0" anchor="ctr"/>
                </a:tc>
                <a:tc>
                  <a:txBody>
                    <a:bodyPr/>
                    <a:lstStyle/>
                    <a:p>
                      <a:pPr algn="ctr">
                        <a:lnSpc>
                          <a:spcPts val="1600"/>
                        </a:lnSpc>
                        <a:spcBef>
                          <a:spcPts val="600"/>
                        </a:spcBef>
                        <a:spcAft>
                          <a:spcPts val="0"/>
                        </a:spcAft>
                      </a:pPr>
                      <a:r>
                        <a:rPr lang="el-GR" sz="1200" dirty="0">
                          <a:effectLst/>
                        </a:rPr>
                        <a:t>155</a:t>
                      </a:r>
                    </a:p>
                  </a:txBody>
                  <a:tcPr marL="24699" marR="24699" marT="0" marB="0" anchor="ctr"/>
                </a:tc>
                <a:tc>
                  <a:txBody>
                    <a:bodyPr/>
                    <a:lstStyle/>
                    <a:p>
                      <a:pPr algn="ctr">
                        <a:lnSpc>
                          <a:spcPts val="1600"/>
                        </a:lnSpc>
                        <a:spcBef>
                          <a:spcPts val="600"/>
                        </a:spcBef>
                        <a:spcAft>
                          <a:spcPts val="600"/>
                        </a:spcAft>
                      </a:pPr>
                      <a:r>
                        <a:rPr lang="el-GR" sz="1200" dirty="0">
                          <a:effectLst/>
                        </a:rPr>
                        <a:t>ΕΠ ή ΕΠ</a:t>
                      </a:r>
                      <a:r>
                        <a:rPr lang="en-US" sz="1200" dirty="0">
                          <a:effectLst/>
                        </a:rPr>
                        <a:t>.MMM</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Φορέας με συμμετοχή ιδιοκτητών </a:t>
                      </a:r>
                      <a:r>
                        <a:rPr lang="el-GR" sz="1200" dirty="0" err="1">
                          <a:effectLst/>
                        </a:rPr>
                        <a:t>μείζονων</a:t>
                      </a:r>
                      <a:r>
                        <a:rPr lang="el-GR" sz="1200" dirty="0">
                          <a:effectLst/>
                        </a:rPr>
                        <a:t> εκτάσεων και επενδυτές</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36</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2.306.400 €</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ΧΑΜΗΛΗ</a:t>
                      </a:r>
                      <a:endParaRPr lang="el-GR" sz="1200" dirty="0">
                        <a:effectLst/>
                        <a:latin typeface="Calibri"/>
                        <a:ea typeface="Calibri"/>
                        <a:cs typeface="Times New Roman"/>
                      </a:endParaRPr>
                    </a:p>
                  </a:txBody>
                  <a:tcPr marL="24699" marR="24699" marT="0" marB="0" anchor="ctr"/>
                </a:tc>
                <a:extLst>
                  <a:ext uri="{0D108BD9-81ED-4DB2-BD59-A6C34878D82A}">
                    <a16:rowId xmlns="" xmlns:a16="http://schemas.microsoft.com/office/drawing/2014/main" val="10005"/>
                  </a:ext>
                </a:extLst>
              </a:tr>
              <a:tr h="548640">
                <a:tc>
                  <a:txBody>
                    <a:bodyPr/>
                    <a:lstStyle/>
                    <a:p>
                      <a:pPr algn="ctr">
                        <a:lnSpc>
                          <a:spcPts val="1600"/>
                        </a:lnSpc>
                        <a:spcBef>
                          <a:spcPts val="600"/>
                        </a:spcBef>
                        <a:spcAft>
                          <a:spcPts val="600"/>
                        </a:spcAft>
                      </a:pPr>
                      <a:r>
                        <a:rPr lang="el-GR" sz="1200" dirty="0" smtClean="0">
                          <a:effectLst/>
                        </a:rPr>
                        <a:t>4</a:t>
                      </a:r>
                      <a:endParaRPr lang="el-GR" sz="12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200" b="0" dirty="0">
                          <a:effectLst/>
                        </a:rPr>
                        <a:t>Περιοχή </a:t>
                      </a:r>
                      <a:r>
                        <a:rPr lang="el-GR" sz="1200" b="0" dirty="0" err="1">
                          <a:effectLst/>
                        </a:rPr>
                        <a:t>Επιτάλιο</a:t>
                      </a:r>
                      <a:endParaRPr lang="el-GR" sz="1200" b="0" dirty="0">
                        <a:effectLst/>
                      </a:endParaRPr>
                    </a:p>
                  </a:txBody>
                  <a:tcPr marL="24699" marR="24699" marT="0" marB="0" anchor="ctr"/>
                </a:tc>
                <a:tc>
                  <a:txBody>
                    <a:bodyPr/>
                    <a:lstStyle/>
                    <a:p>
                      <a:pPr algn="ctr">
                        <a:lnSpc>
                          <a:spcPts val="1600"/>
                        </a:lnSpc>
                        <a:spcBef>
                          <a:spcPts val="600"/>
                        </a:spcBef>
                        <a:spcAft>
                          <a:spcPts val="0"/>
                        </a:spcAft>
                      </a:pPr>
                      <a:r>
                        <a:rPr lang="el-GR" sz="1200" dirty="0">
                          <a:effectLst/>
                        </a:rPr>
                        <a:t>170</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ΕΠ (</a:t>
                      </a:r>
                      <a:r>
                        <a:rPr lang="en-US" sz="1200" dirty="0" err="1">
                          <a:effectLst/>
                        </a:rPr>
                        <a:t>agrohub</a:t>
                      </a:r>
                      <a:r>
                        <a:rPr lang="el-GR" sz="1200" dirty="0">
                          <a:effectLst/>
                        </a:rPr>
                        <a:t>)</a:t>
                      </a:r>
                      <a:endParaRPr lang="el-GR" sz="1200" dirty="0">
                        <a:effectLst/>
                        <a:latin typeface="+mn-lt"/>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Φορέας με συμμετοχή ιδιοκτήτη μείζονος έκτασης και επενδυτές</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70</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2.480.000 €</a:t>
                      </a: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200" dirty="0">
                          <a:effectLst/>
                        </a:rPr>
                        <a:t>ΜΕΣΗ</a:t>
                      </a:r>
                      <a:endParaRPr lang="el-GR" sz="1200" dirty="0">
                        <a:effectLst/>
                        <a:latin typeface="Calibri"/>
                        <a:ea typeface="Calibri"/>
                        <a:cs typeface="Times New Roman"/>
                      </a:endParaRPr>
                    </a:p>
                  </a:txBody>
                  <a:tcPr marL="24699" marR="24699" marT="0" marB="0" anchor="ctr"/>
                </a:tc>
                <a:extLst>
                  <a:ext uri="{0D108BD9-81ED-4DB2-BD59-A6C34878D82A}">
                    <a16:rowId xmlns="" xmlns:a16="http://schemas.microsoft.com/office/drawing/2014/main" val="10006"/>
                  </a:ext>
                </a:extLst>
              </a:tr>
              <a:tr h="307274">
                <a:tc gridSpan="2">
                  <a:txBody>
                    <a:bodyPr/>
                    <a:lstStyle/>
                    <a:p>
                      <a:pPr marL="538480" algn="just">
                        <a:lnSpc>
                          <a:spcPts val="1600"/>
                        </a:lnSpc>
                        <a:spcBef>
                          <a:spcPts val="600"/>
                        </a:spcBef>
                        <a:spcAft>
                          <a:spcPts val="600"/>
                        </a:spcAft>
                      </a:pPr>
                      <a:r>
                        <a:rPr lang="el-GR" sz="1200" b="1" dirty="0">
                          <a:effectLst/>
                        </a:rPr>
                        <a:t>ΣΥΝΟΛΙΚΑ</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hMerge="1">
                  <a:txBody>
                    <a:bodyPr/>
                    <a:lstStyle/>
                    <a:p>
                      <a:endParaRPr lang="el-GR"/>
                    </a:p>
                  </a:txBody>
                  <a:tcPr/>
                </a:tc>
                <a:tc gridSpan="2">
                  <a:txBody>
                    <a:bodyPr/>
                    <a:lstStyle/>
                    <a:p>
                      <a:pPr marL="83185" algn="ctr">
                        <a:lnSpc>
                          <a:spcPts val="1600"/>
                        </a:lnSpc>
                        <a:spcBef>
                          <a:spcPts val="600"/>
                        </a:spcBef>
                        <a:spcAft>
                          <a:spcPts val="600"/>
                        </a:spcAft>
                      </a:pPr>
                      <a:r>
                        <a:rPr lang="el-GR" sz="1200" b="1" dirty="0" smtClean="0">
                          <a:effectLst/>
                        </a:rPr>
                        <a:t>675 </a:t>
                      </a:r>
                      <a:r>
                        <a:rPr lang="el-GR" sz="1200" b="1" dirty="0">
                          <a:effectLst/>
                        </a:rPr>
                        <a:t>στρ.</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hMerge="1">
                  <a:txBody>
                    <a:bodyPr/>
                    <a:lstStyle/>
                    <a:p>
                      <a:endParaRPr lang="el-GR"/>
                    </a:p>
                  </a:txBody>
                  <a:tcPr/>
                </a:tc>
                <a:tc>
                  <a:txBody>
                    <a:bodyPr/>
                    <a:lstStyle/>
                    <a:p>
                      <a:pPr algn="ctr">
                        <a:lnSpc>
                          <a:spcPts val="1600"/>
                        </a:lnSpc>
                        <a:spcBef>
                          <a:spcPts val="600"/>
                        </a:spcBef>
                        <a:spcAft>
                          <a:spcPts val="600"/>
                        </a:spcAft>
                      </a:pPr>
                      <a:r>
                        <a:rPr lang="el-GR" sz="1200" b="1" dirty="0">
                          <a:effectLst/>
                        </a:rPr>
                        <a:t> </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200" b="1" dirty="0" smtClean="0">
                          <a:effectLst/>
                        </a:rPr>
                        <a:t>238</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gridSpan="2">
                  <a:txBody>
                    <a:bodyPr/>
                    <a:lstStyle/>
                    <a:p>
                      <a:pPr algn="ctr">
                        <a:lnSpc>
                          <a:spcPts val="1600"/>
                        </a:lnSpc>
                        <a:spcBef>
                          <a:spcPts val="600"/>
                        </a:spcBef>
                        <a:spcAft>
                          <a:spcPts val="0"/>
                        </a:spcAft>
                      </a:pPr>
                      <a:r>
                        <a:rPr lang="el-GR" sz="1200" b="1" dirty="0" smtClean="0">
                          <a:effectLst/>
                        </a:rPr>
                        <a:t>9.622.400</a:t>
                      </a:r>
                      <a:r>
                        <a:rPr lang="el-GR" sz="1200" b="1" baseline="0" dirty="0" smtClean="0">
                          <a:effectLst/>
                        </a:rPr>
                        <a:t> </a:t>
                      </a:r>
                      <a:r>
                        <a:rPr lang="el-GR" sz="1200" b="1" dirty="0" smtClean="0">
                          <a:effectLst/>
                        </a:rPr>
                        <a:t> </a:t>
                      </a:r>
                      <a:r>
                        <a:rPr lang="el-GR" sz="1200" b="1" dirty="0">
                          <a:effectLst/>
                        </a:rPr>
                        <a:t>€ ≈ </a:t>
                      </a:r>
                      <a:r>
                        <a:rPr lang="el-GR" sz="1200" b="1" dirty="0" smtClean="0">
                          <a:effectLst/>
                        </a:rPr>
                        <a:t>10 </a:t>
                      </a:r>
                      <a:r>
                        <a:rPr lang="el-GR" sz="1200" b="1" dirty="0">
                          <a:effectLst/>
                        </a:rPr>
                        <a:t>εκ.</a:t>
                      </a:r>
                      <a:r>
                        <a:rPr lang="el-GR" sz="1200" b="1" baseline="0" dirty="0">
                          <a:effectLst/>
                        </a:rPr>
                        <a:t> </a:t>
                      </a:r>
                      <a:r>
                        <a:rPr lang="el-GR" sz="1200" b="1" dirty="0">
                          <a:effectLst/>
                        </a:rPr>
                        <a:t>€</a:t>
                      </a:r>
                      <a:endParaRPr lang="el-GR" sz="1200" b="1" dirty="0">
                        <a:effectLst/>
                        <a:latin typeface="Calibri"/>
                        <a:ea typeface="Calibri"/>
                        <a:cs typeface="Times New Roman"/>
                      </a:endParaRPr>
                    </a:p>
                  </a:txBody>
                  <a:tcPr marL="24699" marR="24699" marT="0" marB="0" anchor="ctr">
                    <a:solidFill>
                      <a:schemeClr val="accent1">
                        <a:lumMod val="20000"/>
                        <a:lumOff val="80000"/>
                      </a:schemeClr>
                    </a:solidFill>
                  </a:tcPr>
                </a:tc>
                <a:tc hMerge="1">
                  <a:txBody>
                    <a:bodyPr/>
                    <a:lstStyle/>
                    <a:p>
                      <a:endParaRPr lang="el-GR"/>
                    </a:p>
                  </a:txBody>
                  <a:tcPr/>
                </a:tc>
                <a:extLst>
                  <a:ext uri="{0D108BD9-81ED-4DB2-BD59-A6C34878D82A}">
                    <a16:rowId xmlns="" xmlns:a16="http://schemas.microsoft.com/office/drawing/2014/main" val="10007"/>
                  </a:ext>
                </a:extLst>
              </a:tr>
            </a:tbl>
          </a:graphicData>
        </a:graphic>
      </p:graphicFrame>
      <p:sp>
        <p:nvSpPr>
          <p:cNvPr id="12" name="TextBox 11"/>
          <p:cNvSpPr txBox="1"/>
          <p:nvPr/>
        </p:nvSpPr>
        <p:spPr>
          <a:xfrm>
            <a:off x="0" y="-3"/>
            <a:ext cx="553998" cy="6858003"/>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r>
              <a:rPr lang="el-GR" dirty="0"/>
              <a:t>ΠΕΡΙΦΕΡΕΙΑΚΗ  ΕΝΟΤΗΤΑ  ΗΛΕΙΑΣ</a:t>
            </a:r>
          </a:p>
        </p:txBody>
      </p:sp>
      <p:sp>
        <p:nvSpPr>
          <p:cNvPr id="17" name="Τίτλος 1">
            <a:extLst>
              <a:ext uri="{FF2B5EF4-FFF2-40B4-BE49-F238E27FC236}">
                <a16:creationId xmlns="" xmlns:a16="http://schemas.microsoft.com/office/drawing/2014/main" id="{11CE1309-2DFC-4ABB-83C0-3A385FCFF8D0}"/>
              </a:ext>
            </a:extLst>
          </p:cNvPr>
          <p:cNvSpPr txBox="1">
            <a:spLocks/>
          </p:cNvSpPr>
          <p:nvPr/>
        </p:nvSpPr>
        <p:spPr>
          <a:xfrm>
            <a:off x="0" y="-2"/>
            <a:ext cx="10033000" cy="757741"/>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3763" fontAlgn="base">
              <a:spcAft>
                <a:spcPct val="0"/>
              </a:spcAft>
            </a:pPr>
            <a:r>
              <a:rPr lang="el-GR" sz="3200" b="1" dirty="0">
                <a:solidFill>
                  <a:prstClr val="black"/>
                </a:solidFill>
              </a:rPr>
              <a:t>Περιφερειακό Σχέδιο Δράσης Ανάπτυξης ΕΠ</a:t>
            </a:r>
          </a:p>
        </p:txBody>
      </p:sp>
    </p:spTree>
    <p:extLst>
      <p:ext uri="{BB962C8B-B14F-4D97-AF65-F5344CB8AC3E}">
        <p14:creationId xmlns:p14="http://schemas.microsoft.com/office/powerpoint/2010/main" val="77572252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2412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
            <a:extLst>
              <a:ext uri="{FF2B5EF4-FFF2-40B4-BE49-F238E27FC236}">
                <a16:creationId xmlns="" xmlns:a16="http://schemas.microsoft.com/office/drawing/2014/main" id="{AD613F98-009A-473B-A7EE-9DFCE4E62130}"/>
              </a:ext>
            </a:extLst>
          </p:cNvPr>
          <p:cNvSpPr>
            <a:spLocks noChangeArrowheads="1"/>
          </p:cNvSpPr>
          <p:nvPr/>
        </p:nvSpPr>
        <p:spPr bwMode="auto">
          <a:xfrm>
            <a:off x="2974981" y="-787845"/>
            <a:ext cx="1609664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3200" b="0" i="0" u="none" strike="noStrike" cap="none" normalizeH="0" baseline="0">
                <a:ln>
                  <a:noFill/>
                </a:ln>
                <a:solidFill>
                  <a:schemeClr val="tx1"/>
                </a:solidFill>
                <a:effectLst/>
                <a:latin typeface="Arial" panose="020B0604020202020204" pitchFamily="34" charset="0"/>
              </a:rPr>
              <a:t/>
            </a:r>
            <a:br>
              <a:rPr kumimoji="0" lang="el-GR" altLang="el-GR" sz="3200" b="0" i="0" u="none" strike="noStrike" cap="none" normalizeH="0" baseline="0">
                <a:ln>
                  <a:noFill/>
                </a:ln>
                <a:solidFill>
                  <a:schemeClr val="tx1"/>
                </a:solidFill>
                <a:effectLst/>
                <a:latin typeface="Arial" panose="020B0604020202020204" pitchFamily="34" charset="0"/>
              </a:rPr>
            </a:br>
            <a:endParaRPr kumimoji="0" lang="el-GR" altLang="el-GR" sz="32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0" y="-3"/>
            <a:ext cx="553998" cy="6858003"/>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r>
              <a:rPr lang="el-GR" dirty="0"/>
              <a:t>ΠΕΡΙΦΕΡΕΙΑΚΗ  ΕΝΟΤΗΤΑ  ΗΛΕΙΑΣ</a:t>
            </a:r>
          </a:p>
        </p:txBody>
      </p:sp>
      <p:graphicFrame>
        <p:nvGraphicFramePr>
          <p:cNvPr id="16" name="Πίνακας 15"/>
          <p:cNvGraphicFramePr>
            <a:graphicFrameLocks noGrp="1"/>
          </p:cNvGraphicFramePr>
          <p:nvPr>
            <p:extLst>
              <p:ext uri="{D42A27DB-BD31-4B8C-83A1-F6EECF244321}">
                <p14:modId xmlns:p14="http://schemas.microsoft.com/office/powerpoint/2010/main" val="4053642398"/>
              </p:ext>
            </p:extLst>
          </p:nvPr>
        </p:nvGraphicFramePr>
        <p:xfrm>
          <a:off x="920750" y="1280160"/>
          <a:ext cx="11263630" cy="4569948"/>
        </p:xfrm>
        <a:graphic>
          <a:graphicData uri="http://schemas.openxmlformats.org/drawingml/2006/table">
            <a:tbl>
              <a:tblPr>
                <a:tableStyleId>{5C22544A-7EE6-4342-B048-85BDC9FD1C3A}</a:tableStyleId>
              </a:tblPr>
              <a:tblGrid>
                <a:gridCol w="473710">
                  <a:extLst>
                    <a:ext uri="{9D8B030D-6E8A-4147-A177-3AD203B41FA5}">
                      <a16:colId xmlns="" xmlns:a16="http://schemas.microsoft.com/office/drawing/2014/main" val="20000"/>
                    </a:ext>
                  </a:extLst>
                </a:gridCol>
                <a:gridCol w="1882140">
                  <a:extLst>
                    <a:ext uri="{9D8B030D-6E8A-4147-A177-3AD203B41FA5}">
                      <a16:colId xmlns="" xmlns:a16="http://schemas.microsoft.com/office/drawing/2014/main" val="20001"/>
                    </a:ext>
                  </a:extLst>
                </a:gridCol>
                <a:gridCol w="883920">
                  <a:extLst>
                    <a:ext uri="{9D8B030D-6E8A-4147-A177-3AD203B41FA5}">
                      <a16:colId xmlns="" xmlns:a16="http://schemas.microsoft.com/office/drawing/2014/main" val="20002"/>
                    </a:ext>
                  </a:extLst>
                </a:gridCol>
                <a:gridCol w="1127760">
                  <a:extLst>
                    <a:ext uri="{9D8B030D-6E8A-4147-A177-3AD203B41FA5}">
                      <a16:colId xmlns="" xmlns:a16="http://schemas.microsoft.com/office/drawing/2014/main" val="20003"/>
                    </a:ext>
                  </a:extLst>
                </a:gridCol>
                <a:gridCol w="2506980">
                  <a:extLst>
                    <a:ext uri="{9D8B030D-6E8A-4147-A177-3AD203B41FA5}">
                      <a16:colId xmlns="" xmlns:a16="http://schemas.microsoft.com/office/drawing/2014/main" val="20004"/>
                    </a:ext>
                  </a:extLst>
                </a:gridCol>
                <a:gridCol w="1310640">
                  <a:extLst>
                    <a:ext uri="{9D8B030D-6E8A-4147-A177-3AD203B41FA5}">
                      <a16:colId xmlns="" xmlns:a16="http://schemas.microsoft.com/office/drawing/2014/main" val="20005"/>
                    </a:ext>
                  </a:extLst>
                </a:gridCol>
                <a:gridCol w="1310640">
                  <a:extLst>
                    <a:ext uri="{9D8B030D-6E8A-4147-A177-3AD203B41FA5}">
                      <a16:colId xmlns="" xmlns:a16="http://schemas.microsoft.com/office/drawing/2014/main" val="20006"/>
                    </a:ext>
                  </a:extLst>
                </a:gridCol>
                <a:gridCol w="1767840">
                  <a:extLst>
                    <a:ext uri="{9D8B030D-6E8A-4147-A177-3AD203B41FA5}">
                      <a16:colId xmlns="" xmlns:a16="http://schemas.microsoft.com/office/drawing/2014/main" val="20007"/>
                    </a:ext>
                  </a:extLst>
                </a:gridCol>
              </a:tblGrid>
              <a:tr h="490479">
                <a:tc gridSpan="8">
                  <a:txBody>
                    <a:bodyPr/>
                    <a:lstStyle/>
                    <a:p>
                      <a:pPr marL="354013" marR="0" lvl="0" indent="0" algn="l" defTabSz="914400" rtl="0" eaLnBrk="1" fontAlgn="base" latinLnBrk="0" hangingPunct="1">
                        <a:lnSpc>
                          <a:spcPct val="100000"/>
                        </a:lnSpc>
                        <a:spcBef>
                          <a:spcPts val="0"/>
                        </a:spcBef>
                        <a:spcAft>
                          <a:spcPct val="0"/>
                        </a:spcAft>
                        <a:buClrTx/>
                        <a:buSzTx/>
                        <a:buFontTx/>
                        <a:buNone/>
                        <a:tabLst/>
                        <a:defRPr/>
                      </a:pPr>
                      <a:r>
                        <a:rPr kumimoji="0" lang="el-GR" sz="1800" b="1" i="0" u="none" strike="noStrike" kern="1200" cap="none" spc="0" normalizeH="0" baseline="0" noProof="0" dirty="0">
                          <a:ln>
                            <a:noFill/>
                          </a:ln>
                          <a:solidFill>
                            <a:schemeClr val="bg1"/>
                          </a:solidFill>
                          <a:effectLst/>
                          <a:uLnTx/>
                          <a:uFillTx/>
                          <a:latin typeface="+mn-lt"/>
                          <a:ea typeface="+mn-ea"/>
                          <a:cs typeface="+mn-cs"/>
                        </a:rPr>
                        <a:t>ΗΛΕΙΑ: ΤΟ ΠΕΡΙΦΕΡΕΙΑΚΟ ΣΧΕΔΙΟ ΣΕ ΠΕΡΙΟΧΕΣ ΠΡΟΤΕΡΑΙΟΤΗΤΑΣ</a:t>
                      </a:r>
                    </a:p>
                  </a:txBody>
                  <a:tcPr marL="24699" marR="24699" marT="0" marB="0" anchor="ctr">
                    <a:solidFill>
                      <a:schemeClr val="accent5">
                        <a:lumMod val="75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0"/>
                  </a:ext>
                </a:extLst>
              </a:tr>
              <a:tr h="1125342">
                <a:tc>
                  <a:txBody>
                    <a:bodyPr/>
                    <a:lstStyle/>
                    <a:p>
                      <a:pPr algn="ctr">
                        <a:lnSpc>
                          <a:spcPts val="1600"/>
                        </a:lnSpc>
                        <a:spcBef>
                          <a:spcPts val="600"/>
                        </a:spcBef>
                        <a:spcAft>
                          <a:spcPts val="0"/>
                        </a:spcAft>
                      </a:pPr>
                      <a:r>
                        <a:rPr lang="el-GR" sz="1400" b="0" dirty="0">
                          <a:effectLst/>
                        </a:rPr>
                        <a:t>α/α</a:t>
                      </a:r>
                      <a:endParaRPr lang="el-GR" sz="1400" b="0"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137795" algn="l">
                        <a:lnSpc>
                          <a:spcPts val="1600"/>
                        </a:lnSpc>
                        <a:spcBef>
                          <a:spcPts val="600"/>
                        </a:spcBef>
                        <a:spcAft>
                          <a:spcPts val="0"/>
                        </a:spcAft>
                      </a:pPr>
                      <a:r>
                        <a:rPr lang="el-GR" sz="1400" b="1" dirty="0">
                          <a:effectLst/>
                        </a:rPr>
                        <a:t>Θέση/ ΠΕ</a:t>
                      </a:r>
                      <a:endParaRPr lang="el-GR" sz="14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21590" algn="ctr">
                        <a:lnSpc>
                          <a:spcPts val="1600"/>
                        </a:lnSpc>
                        <a:spcBef>
                          <a:spcPts val="600"/>
                        </a:spcBef>
                        <a:spcAft>
                          <a:spcPts val="0"/>
                        </a:spcAft>
                      </a:pPr>
                      <a:r>
                        <a:rPr lang="el-GR" sz="1400" b="1" dirty="0">
                          <a:effectLst/>
                        </a:rPr>
                        <a:t>Έκταση</a:t>
                      </a:r>
                      <a:br>
                        <a:rPr lang="el-GR" sz="1400" b="1" dirty="0">
                          <a:effectLst/>
                        </a:rPr>
                      </a:br>
                      <a:r>
                        <a:rPr lang="el-GR" sz="1400" b="1" dirty="0">
                          <a:effectLst/>
                        </a:rPr>
                        <a:t>(στρ.)</a:t>
                      </a:r>
                      <a:endParaRPr lang="el-GR" sz="14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83185" algn="ctr">
                        <a:lnSpc>
                          <a:spcPts val="1600"/>
                        </a:lnSpc>
                        <a:spcBef>
                          <a:spcPts val="600"/>
                        </a:spcBef>
                        <a:spcAft>
                          <a:spcPts val="0"/>
                        </a:spcAft>
                      </a:pPr>
                      <a:r>
                        <a:rPr lang="el-GR" sz="1400" b="1" dirty="0">
                          <a:effectLst/>
                        </a:rPr>
                        <a:t>Τύπος  Ε.Π.</a:t>
                      </a:r>
                      <a:endParaRPr lang="el-GR" sz="14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marL="83185" marR="111125" algn="ctr">
                        <a:lnSpc>
                          <a:spcPts val="1600"/>
                        </a:lnSpc>
                        <a:spcBef>
                          <a:spcPts val="600"/>
                        </a:spcBef>
                        <a:spcAft>
                          <a:spcPts val="0"/>
                        </a:spcAft>
                      </a:pPr>
                      <a:r>
                        <a:rPr lang="el-GR" sz="1400" b="1" dirty="0">
                          <a:effectLst/>
                        </a:rPr>
                        <a:t>Προτεινόμενος Επισπεύδων Φορέας</a:t>
                      </a:r>
                      <a:endParaRPr lang="el-GR" sz="14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400" b="1" dirty="0">
                          <a:effectLst/>
                        </a:rPr>
                        <a:t>Δυναμικότητα (μέγιστη θεωρητική)</a:t>
                      </a:r>
                      <a:endParaRPr lang="el-GR" sz="14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400" b="1" dirty="0">
                          <a:effectLst/>
                        </a:rPr>
                        <a:t>Συνολικός </a:t>
                      </a:r>
                      <a:r>
                        <a:rPr lang="el-GR" sz="1400" b="1" dirty="0" err="1">
                          <a:effectLst/>
                        </a:rPr>
                        <a:t>Προϋπ</a:t>
                      </a:r>
                      <a:r>
                        <a:rPr lang="el-GR" sz="1400" b="1" dirty="0">
                          <a:effectLst/>
                        </a:rPr>
                        <a:t>/</a:t>
                      </a:r>
                      <a:r>
                        <a:rPr lang="el-GR" sz="1400" b="1" dirty="0" err="1">
                          <a:effectLst/>
                        </a:rPr>
                        <a:t>σμός</a:t>
                      </a:r>
                      <a:r>
                        <a:rPr lang="el-GR" sz="1400" b="1" dirty="0">
                          <a:effectLst/>
                        </a:rPr>
                        <a:t> </a:t>
                      </a:r>
                      <a:br>
                        <a:rPr lang="el-GR" sz="1400" b="1" dirty="0">
                          <a:effectLst/>
                        </a:rPr>
                      </a:br>
                      <a:r>
                        <a:rPr lang="el-GR" sz="1400" b="1" dirty="0">
                          <a:effectLst/>
                        </a:rPr>
                        <a:t>(με ΦΠΑ)</a:t>
                      </a:r>
                      <a:endParaRPr lang="el-GR" sz="14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400" b="1" dirty="0">
                          <a:effectLst/>
                        </a:rPr>
                        <a:t>Εκτιμώμενος βαθμός προτεραιότητας</a:t>
                      </a:r>
                      <a:endParaRPr lang="el-GR" sz="1400" b="1" dirty="0">
                        <a:effectLst/>
                        <a:latin typeface="Calibri"/>
                        <a:ea typeface="Calibri"/>
                        <a:cs typeface="Times New Roman"/>
                      </a:endParaRPr>
                    </a:p>
                  </a:txBody>
                  <a:tcPr marL="24699" marR="24699" marT="0" marB="0" anchor="ctr">
                    <a:solidFill>
                      <a:schemeClr val="accent1">
                        <a:lumMod val="20000"/>
                        <a:lumOff val="80000"/>
                      </a:schemeClr>
                    </a:solidFill>
                  </a:tcPr>
                </a:tc>
                <a:extLst>
                  <a:ext uri="{0D108BD9-81ED-4DB2-BD59-A6C34878D82A}">
                    <a16:rowId xmlns="" xmlns:a16="http://schemas.microsoft.com/office/drawing/2014/main" val="10001"/>
                  </a:ext>
                </a:extLst>
              </a:tr>
              <a:tr h="938070">
                <a:tc rowSpan="2">
                  <a:txBody>
                    <a:bodyPr/>
                    <a:lstStyle/>
                    <a:p>
                      <a:pPr algn="ctr">
                        <a:lnSpc>
                          <a:spcPts val="1600"/>
                        </a:lnSpc>
                        <a:spcBef>
                          <a:spcPts val="600"/>
                        </a:spcBef>
                        <a:spcAft>
                          <a:spcPts val="600"/>
                        </a:spcAft>
                      </a:pPr>
                      <a:r>
                        <a:rPr lang="el-GR" sz="1400" dirty="0" smtClean="0">
                          <a:effectLst/>
                        </a:rPr>
                        <a:t>1</a:t>
                      </a:r>
                      <a:endParaRPr lang="el-GR" sz="14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400" b="0" dirty="0" smtClean="0">
                          <a:effectLst/>
                        </a:rPr>
                        <a:t>Α. Περιοχή </a:t>
                      </a:r>
                      <a:r>
                        <a:rPr lang="el-GR" sz="1400" b="0" dirty="0">
                          <a:effectLst/>
                        </a:rPr>
                        <a:t>Τραγανού Ι/ΙΙ</a:t>
                      </a:r>
                    </a:p>
                  </a:txBody>
                  <a:tcPr marL="24699" marR="24699" marT="0" marB="0" anchor="ctr"/>
                </a:tc>
                <a:tc>
                  <a:txBody>
                    <a:bodyPr/>
                    <a:lstStyle/>
                    <a:p>
                      <a:pPr algn="ctr">
                        <a:lnSpc>
                          <a:spcPts val="1600"/>
                        </a:lnSpc>
                        <a:spcBef>
                          <a:spcPts val="600"/>
                        </a:spcBef>
                        <a:spcAft>
                          <a:spcPts val="0"/>
                        </a:spcAft>
                      </a:pPr>
                      <a:r>
                        <a:rPr lang="el-GR" sz="1400" dirty="0">
                          <a:effectLst/>
                        </a:rPr>
                        <a:t>200</a:t>
                      </a:r>
                    </a:p>
                  </a:txBody>
                  <a:tcPr marL="24699" marR="24699" marT="0" marB="0" anchor="ctr"/>
                </a:tc>
                <a:tc>
                  <a:txBody>
                    <a:bodyPr/>
                    <a:lstStyle/>
                    <a:p>
                      <a:pPr algn="ctr">
                        <a:lnSpc>
                          <a:spcPts val="1600"/>
                        </a:lnSpc>
                        <a:spcBef>
                          <a:spcPts val="600"/>
                        </a:spcBef>
                        <a:spcAft>
                          <a:spcPts val="600"/>
                        </a:spcAft>
                      </a:pPr>
                      <a:r>
                        <a:rPr lang="el-GR" sz="1400" dirty="0">
                          <a:effectLst/>
                        </a:rPr>
                        <a:t>ΕΠΕ ή ΕΠ</a:t>
                      </a:r>
                      <a:endParaRPr lang="el-GR" sz="14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400" dirty="0">
                          <a:effectLst/>
                        </a:rPr>
                        <a:t>Φορέας Εγκατεστημένων επιχειρήσεων –Ιδιοκτητών Γης</a:t>
                      </a:r>
                      <a:endParaRPr lang="el-GR" sz="1400" dirty="0">
                        <a:effectLst/>
                        <a:latin typeface="Calibri"/>
                        <a:ea typeface="Calibri"/>
                        <a:cs typeface="Times New Roman"/>
                      </a:endParaRPr>
                    </a:p>
                  </a:txBody>
                  <a:tcPr marL="24699" marR="24699" marT="0" marB="0" anchor="ctr"/>
                </a:tc>
                <a:tc rowSpan="2">
                  <a:txBody>
                    <a:bodyPr/>
                    <a:lstStyle/>
                    <a:p>
                      <a:pPr algn="ctr">
                        <a:lnSpc>
                          <a:spcPts val="1600"/>
                        </a:lnSpc>
                        <a:spcBef>
                          <a:spcPts val="600"/>
                        </a:spcBef>
                        <a:spcAft>
                          <a:spcPts val="600"/>
                        </a:spcAft>
                      </a:pPr>
                      <a:r>
                        <a:rPr lang="el-GR" sz="1400" dirty="0">
                          <a:effectLst/>
                        </a:rPr>
                        <a:t>80</a:t>
                      </a:r>
                      <a:endParaRPr lang="el-GR" sz="1400" dirty="0">
                        <a:effectLst/>
                        <a:latin typeface="Calibri"/>
                        <a:ea typeface="Calibri"/>
                        <a:cs typeface="Times New Roman"/>
                      </a:endParaRPr>
                    </a:p>
                  </a:txBody>
                  <a:tcPr marL="24699" marR="24699" marT="0" marB="0" anchor="ctr"/>
                </a:tc>
                <a:tc rowSpan="2">
                  <a:txBody>
                    <a:bodyPr/>
                    <a:lstStyle/>
                    <a:p>
                      <a:pPr algn="ctr">
                        <a:lnSpc>
                          <a:spcPts val="1600"/>
                        </a:lnSpc>
                        <a:spcBef>
                          <a:spcPts val="600"/>
                        </a:spcBef>
                        <a:spcAft>
                          <a:spcPts val="600"/>
                        </a:spcAft>
                      </a:pPr>
                      <a:r>
                        <a:rPr lang="el-GR" sz="1400" dirty="0">
                          <a:effectLst/>
                        </a:rPr>
                        <a:t>2.976.000 €</a:t>
                      </a:r>
                      <a:endParaRPr lang="el-GR" sz="14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400" dirty="0">
                          <a:effectLst/>
                        </a:rPr>
                        <a:t>ΥΨΗΛΗ</a:t>
                      </a:r>
                      <a:endParaRPr lang="el-GR" sz="1400" dirty="0">
                        <a:effectLst/>
                        <a:latin typeface="Calibri"/>
                        <a:ea typeface="Calibri"/>
                        <a:cs typeface="Times New Roman"/>
                      </a:endParaRPr>
                    </a:p>
                  </a:txBody>
                  <a:tcPr marL="24699" marR="24699" marT="0" marB="0" anchor="ctr"/>
                </a:tc>
                <a:extLst>
                  <a:ext uri="{0D108BD9-81ED-4DB2-BD59-A6C34878D82A}">
                    <a16:rowId xmlns="" xmlns:a16="http://schemas.microsoft.com/office/drawing/2014/main" val="10003"/>
                  </a:ext>
                </a:extLst>
              </a:tr>
              <a:tr h="821739">
                <a:tc vMerge="1">
                  <a:txBody>
                    <a:bodyPr/>
                    <a:lstStyle/>
                    <a:p>
                      <a:pPr algn="ctr">
                        <a:lnSpc>
                          <a:spcPts val="1600"/>
                        </a:lnSpc>
                        <a:spcBef>
                          <a:spcPts val="600"/>
                        </a:spcBef>
                        <a:spcAft>
                          <a:spcPts val="600"/>
                        </a:spcAft>
                      </a:pPr>
                      <a:endParaRPr lang="el-GR" sz="1400" dirty="0">
                        <a:effectLst/>
                        <a:latin typeface="Calibri"/>
                        <a:ea typeface="Calibri"/>
                        <a:cs typeface="Times New Roman"/>
                      </a:endParaRPr>
                    </a:p>
                  </a:txBody>
                  <a:tcPr marL="24699" marR="24699" marT="0" marB="0" anchor="ctr"/>
                </a:tc>
                <a:tc>
                  <a:txBody>
                    <a:bodyPr/>
                    <a:lstStyle/>
                    <a:p>
                      <a:pPr marL="182563" indent="-182563" algn="l">
                        <a:lnSpc>
                          <a:spcPts val="1600"/>
                        </a:lnSpc>
                        <a:spcBef>
                          <a:spcPts val="600"/>
                        </a:spcBef>
                        <a:spcAft>
                          <a:spcPts val="0"/>
                        </a:spcAft>
                      </a:pPr>
                      <a:r>
                        <a:rPr lang="el-GR" sz="1400" b="0" dirty="0" smtClean="0">
                          <a:effectLst/>
                        </a:rPr>
                        <a:t>Β. Προτεινόμενη </a:t>
                      </a:r>
                      <a:r>
                        <a:rPr lang="el-GR" sz="1400" b="0" dirty="0">
                          <a:effectLst/>
                        </a:rPr>
                        <a:t>Περιοχή  στα Λεχαινά  </a:t>
                      </a:r>
                    </a:p>
                  </a:txBody>
                  <a:tcPr marL="24699" marR="24699" marT="0" marB="0" anchor="ctr"/>
                </a:tc>
                <a:tc>
                  <a:txBody>
                    <a:bodyPr/>
                    <a:lstStyle/>
                    <a:p>
                      <a:pPr algn="ctr">
                        <a:lnSpc>
                          <a:spcPts val="1600"/>
                        </a:lnSpc>
                        <a:spcBef>
                          <a:spcPts val="600"/>
                        </a:spcBef>
                        <a:spcAft>
                          <a:spcPts val="0"/>
                        </a:spcAft>
                      </a:pPr>
                      <a:r>
                        <a:rPr lang="el-GR" sz="1400">
                          <a:effectLst/>
                        </a:rPr>
                        <a:t>229</a:t>
                      </a:r>
                    </a:p>
                    <a:p>
                      <a:pPr algn="ctr">
                        <a:lnSpc>
                          <a:spcPts val="1600"/>
                        </a:lnSpc>
                        <a:spcBef>
                          <a:spcPts val="600"/>
                        </a:spcBef>
                        <a:spcAft>
                          <a:spcPts val="0"/>
                        </a:spcAft>
                      </a:pPr>
                      <a:r>
                        <a:rPr lang="el-GR" sz="1400">
                          <a:effectLst/>
                        </a:rPr>
                        <a:t> </a:t>
                      </a:r>
                      <a:endParaRPr lang="el-GR" sz="140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400" dirty="0">
                          <a:effectLst/>
                        </a:rPr>
                        <a:t>ΕΠ</a:t>
                      </a:r>
                      <a:endParaRPr lang="el-GR" sz="14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400" dirty="0">
                          <a:effectLst/>
                        </a:rPr>
                        <a:t>Φορέας με συμμετοχή ιδιοκτήτη μείζονος έκτασης και επενδυτές</a:t>
                      </a:r>
                      <a:endParaRPr lang="el-GR" sz="1400" dirty="0">
                        <a:effectLst/>
                        <a:latin typeface="Calibri"/>
                        <a:ea typeface="Calibri"/>
                        <a:cs typeface="Times New Roman"/>
                      </a:endParaRPr>
                    </a:p>
                  </a:txBody>
                  <a:tcPr marL="24699" marR="24699" marT="0" marB="0" anchor="ctr"/>
                </a:tc>
                <a:tc vMerge="1">
                  <a:txBody>
                    <a:bodyPr/>
                    <a:lstStyle/>
                    <a:p>
                      <a:pPr algn="ctr">
                        <a:lnSpc>
                          <a:spcPts val="1600"/>
                        </a:lnSpc>
                        <a:spcBef>
                          <a:spcPts val="600"/>
                        </a:spcBef>
                        <a:spcAft>
                          <a:spcPts val="600"/>
                        </a:spcAft>
                      </a:pPr>
                      <a:endParaRPr lang="el-GR" sz="1200" dirty="0">
                        <a:effectLst/>
                        <a:latin typeface="Calibri"/>
                        <a:ea typeface="Calibri"/>
                        <a:cs typeface="Times New Roman"/>
                      </a:endParaRPr>
                    </a:p>
                  </a:txBody>
                  <a:tcPr marL="24699" marR="24699" marT="0" marB="0" anchor="ctr"/>
                </a:tc>
                <a:tc vMerge="1">
                  <a:txBody>
                    <a:bodyPr/>
                    <a:lstStyle/>
                    <a:p>
                      <a:pPr algn="ctr">
                        <a:lnSpc>
                          <a:spcPts val="1600"/>
                        </a:lnSpc>
                        <a:spcBef>
                          <a:spcPts val="600"/>
                        </a:spcBef>
                        <a:spcAft>
                          <a:spcPts val="600"/>
                        </a:spcAft>
                      </a:pPr>
                      <a:endParaRPr lang="el-GR" sz="12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400" dirty="0">
                          <a:effectLst/>
                        </a:rPr>
                        <a:t>ΜΕΣΗ</a:t>
                      </a:r>
                      <a:endParaRPr lang="el-GR" sz="1400" dirty="0">
                        <a:effectLst/>
                        <a:latin typeface="Calibri"/>
                        <a:ea typeface="Calibri"/>
                        <a:cs typeface="Times New Roman"/>
                      </a:endParaRPr>
                    </a:p>
                  </a:txBody>
                  <a:tcPr marL="24699" marR="24699" marT="0" marB="0" anchor="ctr"/>
                </a:tc>
                <a:extLst>
                  <a:ext uri="{0D108BD9-81ED-4DB2-BD59-A6C34878D82A}">
                    <a16:rowId xmlns="" xmlns:a16="http://schemas.microsoft.com/office/drawing/2014/main" val="10004"/>
                  </a:ext>
                </a:extLst>
              </a:tr>
              <a:tr h="805258">
                <a:tc>
                  <a:txBody>
                    <a:bodyPr/>
                    <a:lstStyle/>
                    <a:p>
                      <a:pPr algn="ctr">
                        <a:lnSpc>
                          <a:spcPts val="1600"/>
                        </a:lnSpc>
                        <a:spcBef>
                          <a:spcPts val="600"/>
                        </a:spcBef>
                        <a:spcAft>
                          <a:spcPts val="600"/>
                        </a:spcAft>
                      </a:pPr>
                      <a:r>
                        <a:rPr lang="el-GR" sz="1400" dirty="0">
                          <a:effectLst/>
                        </a:rPr>
                        <a:t>2</a:t>
                      </a:r>
                      <a:endParaRPr lang="el-GR" sz="1400" dirty="0">
                        <a:effectLst/>
                        <a:latin typeface="Calibri"/>
                        <a:ea typeface="Calibri"/>
                        <a:cs typeface="Times New Roman"/>
                      </a:endParaRPr>
                    </a:p>
                  </a:txBody>
                  <a:tcPr marL="24699" marR="24699" marT="0" marB="0" anchor="ctr"/>
                </a:tc>
                <a:tc>
                  <a:txBody>
                    <a:bodyPr/>
                    <a:lstStyle/>
                    <a:p>
                      <a:pPr algn="l">
                        <a:lnSpc>
                          <a:spcPts val="1600"/>
                        </a:lnSpc>
                        <a:spcBef>
                          <a:spcPts val="600"/>
                        </a:spcBef>
                        <a:spcAft>
                          <a:spcPts val="0"/>
                        </a:spcAft>
                      </a:pPr>
                      <a:r>
                        <a:rPr lang="el-GR" sz="1400" b="0" dirty="0">
                          <a:effectLst/>
                        </a:rPr>
                        <a:t>Περιοχή </a:t>
                      </a:r>
                      <a:r>
                        <a:rPr lang="el-GR" sz="1400" b="0" dirty="0" err="1">
                          <a:effectLst/>
                        </a:rPr>
                        <a:t>Επιτάλιο</a:t>
                      </a:r>
                      <a:endParaRPr lang="el-GR" sz="1400" b="0" dirty="0">
                        <a:effectLst/>
                      </a:endParaRPr>
                    </a:p>
                  </a:txBody>
                  <a:tcPr marL="24699" marR="24699" marT="0" marB="0" anchor="ctr"/>
                </a:tc>
                <a:tc>
                  <a:txBody>
                    <a:bodyPr/>
                    <a:lstStyle/>
                    <a:p>
                      <a:pPr algn="ctr">
                        <a:lnSpc>
                          <a:spcPts val="1600"/>
                        </a:lnSpc>
                        <a:spcBef>
                          <a:spcPts val="600"/>
                        </a:spcBef>
                        <a:spcAft>
                          <a:spcPts val="0"/>
                        </a:spcAft>
                      </a:pPr>
                      <a:r>
                        <a:rPr lang="el-GR" sz="1400" dirty="0">
                          <a:effectLst/>
                        </a:rPr>
                        <a:t>170</a:t>
                      </a:r>
                      <a:endParaRPr lang="el-GR" sz="14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400" dirty="0">
                          <a:effectLst/>
                        </a:rPr>
                        <a:t>ΕΠ (</a:t>
                      </a:r>
                      <a:r>
                        <a:rPr lang="en-US" sz="1400" dirty="0" err="1">
                          <a:effectLst/>
                        </a:rPr>
                        <a:t>agrohub</a:t>
                      </a:r>
                      <a:r>
                        <a:rPr lang="el-GR" sz="1400" dirty="0">
                          <a:effectLst/>
                        </a:rPr>
                        <a:t>)</a:t>
                      </a:r>
                      <a:endParaRPr lang="el-GR" sz="1400" dirty="0">
                        <a:effectLst/>
                        <a:latin typeface="+mn-lt"/>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400" dirty="0">
                          <a:effectLst/>
                        </a:rPr>
                        <a:t>Φορέας με συμμετοχή ιδιοκτήτη μείζονος έκτασης και επενδυτές</a:t>
                      </a:r>
                      <a:endParaRPr lang="el-GR" sz="14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400" dirty="0">
                          <a:effectLst/>
                        </a:rPr>
                        <a:t>70</a:t>
                      </a:r>
                      <a:endParaRPr lang="el-GR" sz="14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400" dirty="0">
                          <a:effectLst/>
                        </a:rPr>
                        <a:t>2.480.000 €</a:t>
                      </a:r>
                      <a:endParaRPr lang="el-GR" sz="1400" dirty="0">
                        <a:effectLst/>
                        <a:latin typeface="Calibri"/>
                        <a:ea typeface="Calibri"/>
                        <a:cs typeface="Times New Roman"/>
                      </a:endParaRPr>
                    </a:p>
                  </a:txBody>
                  <a:tcPr marL="24699" marR="24699" marT="0" marB="0" anchor="ctr"/>
                </a:tc>
                <a:tc>
                  <a:txBody>
                    <a:bodyPr/>
                    <a:lstStyle/>
                    <a:p>
                      <a:pPr algn="ctr">
                        <a:lnSpc>
                          <a:spcPts val="1600"/>
                        </a:lnSpc>
                        <a:spcBef>
                          <a:spcPts val="600"/>
                        </a:spcBef>
                        <a:spcAft>
                          <a:spcPts val="600"/>
                        </a:spcAft>
                      </a:pPr>
                      <a:r>
                        <a:rPr lang="el-GR" sz="1400" dirty="0">
                          <a:effectLst/>
                        </a:rPr>
                        <a:t>ΥΨΗΛΗ</a:t>
                      </a:r>
                      <a:endParaRPr lang="el-GR" sz="1400" dirty="0">
                        <a:effectLst/>
                        <a:latin typeface="+mn-lt"/>
                        <a:ea typeface="Calibri"/>
                        <a:cs typeface="Times New Roman"/>
                      </a:endParaRPr>
                    </a:p>
                  </a:txBody>
                  <a:tcPr marL="24699" marR="24699" marT="0" marB="0" anchor="ctr"/>
                </a:tc>
                <a:extLst>
                  <a:ext uri="{0D108BD9-81ED-4DB2-BD59-A6C34878D82A}">
                    <a16:rowId xmlns="" xmlns:a16="http://schemas.microsoft.com/office/drawing/2014/main" val="10006"/>
                  </a:ext>
                </a:extLst>
              </a:tr>
              <a:tr h="389060">
                <a:tc gridSpan="2">
                  <a:txBody>
                    <a:bodyPr/>
                    <a:lstStyle/>
                    <a:p>
                      <a:pPr marL="538480" algn="just">
                        <a:lnSpc>
                          <a:spcPts val="1600"/>
                        </a:lnSpc>
                        <a:spcBef>
                          <a:spcPts val="600"/>
                        </a:spcBef>
                        <a:spcAft>
                          <a:spcPts val="600"/>
                        </a:spcAft>
                      </a:pPr>
                      <a:r>
                        <a:rPr lang="el-GR" sz="1400" b="0" dirty="0">
                          <a:effectLst/>
                        </a:rPr>
                        <a:t>ΣΥΝΟΛΙΚΑ</a:t>
                      </a:r>
                      <a:endParaRPr lang="el-GR" sz="1400" b="0" dirty="0">
                        <a:effectLst/>
                        <a:latin typeface="Calibri"/>
                        <a:ea typeface="Calibri"/>
                        <a:cs typeface="Times New Roman"/>
                      </a:endParaRPr>
                    </a:p>
                  </a:txBody>
                  <a:tcPr marL="24699" marR="24699" marT="0" marB="0" anchor="ctr">
                    <a:solidFill>
                      <a:schemeClr val="accent1">
                        <a:lumMod val="20000"/>
                        <a:lumOff val="80000"/>
                      </a:schemeClr>
                    </a:solidFill>
                  </a:tcPr>
                </a:tc>
                <a:tc hMerge="1">
                  <a:txBody>
                    <a:bodyPr/>
                    <a:lstStyle/>
                    <a:p>
                      <a:endParaRPr lang="el-GR"/>
                    </a:p>
                  </a:txBody>
                  <a:tcPr/>
                </a:tc>
                <a:tc gridSpan="2">
                  <a:txBody>
                    <a:bodyPr/>
                    <a:lstStyle/>
                    <a:p>
                      <a:pPr marL="83185" algn="ctr">
                        <a:lnSpc>
                          <a:spcPts val="1600"/>
                        </a:lnSpc>
                        <a:spcBef>
                          <a:spcPts val="600"/>
                        </a:spcBef>
                        <a:spcAft>
                          <a:spcPts val="600"/>
                        </a:spcAft>
                      </a:pPr>
                      <a:r>
                        <a:rPr lang="el-GR" sz="1400" b="1" dirty="0">
                          <a:effectLst/>
                        </a:rPr>
                        <a:t>370 στρ.</a:t>
                      </a:r>
                      <a:endParaRPr lang="el-GR" sz="1400" b="1" dirty="0">
                        <a:effectLst/>
                        <a:latin typeface="Calibri"/>
                        <a:ea typeface="Calibri"/>
                        <a:cs typeface="Times New Roman"/>
                      </a:endParaRPr>
                    </a:p>
                  </a:txBody>
                  <a:tcPr marL="24699" marR="24699" marT="0" marB="0" anchor="ctr">
                    <a:solidFill>
                      <a:schemeClr val="accent1">
                        <a:lumMod val="20000"/>
                        <a:lumOff val="80000"/>
                      </a:schemeClr>
                    </a:solidFill>
                  </a:tcPr>
                </a:tc>
                <a:tc hMerge="1">
                  <a:txBody>
                    <a:bodyPr/>
                    <a:lstStyle/>
                    <a:p>
                      <a:endParaRPr lang="el-GR"/>
                    </a:p>
                  </a:txBody>
                  <a:tcPr/>
                </a:tc>
                <a:tc>
                  <a:txBody>
                    <a:bodyPr/>
                    <a:lstStyle/>
                    <a:p>
                      <a:pPr algn="ctr">
                        <a:lnSpc>
                          <a:spcPts val="1600"/>
                        </a:lnSpc>
                        <a:spcBef>
                          <a:spcPts val="600"/>
                        </a:spcBef>
                        <a:spcAft>
                          <a:spcPts val="600"/>
                        </a:spcAft>
                      </a:pPr>
                      <a:r>
                        <a:rPr lang="el-GR" sz="1400" b="1" dirty="0">
                          <a:effectLst/>
                        </a:rPr>
                        <a:t> </a:t>
                      </a:r>
                      <a:endParaRPr lang="el-GR" sz="1400" b="1" dirty="0">
                        <a:effectLst/>
                        <a:latin typeface="Calibri"/>
                        <a:ea typeface="Calibri"/>
                        <a:cs typeface="Times New Roman"/>
                      </a:endParaRPr>
                    </a:p>
                  </a:txBody>
                  <a:tcPr marL="24699" marR="24699" marT="0" marB="0" anchor="ctr">
                    <a:solidFill>
                      <a:schemeClr val="accent1">
                        <a:lumMod val="20000"/>
                        <a:lumOff val="80000"/>
                      </a:schemeClr>
                    </a:solidFill>
                  </a:tcPr>
                </a:tc>
                <a:tc>
                  <a:txBody>
                    <a:bodyPr/>
                    <a:lstStyle/>
                    <a:p>
                      <a:pPr algn="ctr">
                        <a:lnSpc>
                          <a:spcPts val="1600"/>
                        </a:lnSpc>
                        <a:spcBef>
                          <a:spcPts val="600"/>
                        </a:spcBef>
                        <a:spcAft>
                          <a:spcPts val="0"/>
                        </a:spcAft>
                      </a:pPr>
                      <a:r>
                        <a:rPr lang="el-GR" sz="1400" b="1" dirty="0">
                          <a:effectLst/>
                        </a:rPr>
                        <a:t>150</a:t>
                      </a:r>
                      <a:endParaRPr lang="el-GR" sz="1400" b="1" dirty="0">
                        <a:effectLst/>
                        <a:latin typeface="Calibri"/>
                        <a:ea typeface="Calibri"/>
                        <a:cs typeface="Times New Roman"/>
                      </a:endParaRPr>
                    </a:p>
                  </a:txBody>
                  <a:tcPr marL="24699" marR="24699" marT="0" marB="0" anchor="ctr">
                    <a:solidFill>
                      <a:schemeClr val="accent1">
                        <a:lumMod val="20000"/>
                        <a:lumOff val="80000"/>
                      </a:schemeClr>
                    </a:solidFill>
                  </a:tcPr>
                </a:tc>
                <a:tc gridSpan="2">
                  <a:txBody>
                    <a:bodyPr/>
                    <a:lstStyle/>
                    <a:p>
                      <a:pPr algn="ctr">
                        <a:lnSpc>
                          <a:spcPts val="1600"/>
                        </a:lnSpc>
                        <a:spcBef>
                          <a:spcPts val="600"/>
                        </a:spcBef>
                        <a:spcAft>
                          <a:spcPts val="600"/>
                        </a:spcAft>
                      </a:pPr>
                      <a:r>
                        <a:rPr lang="el-GR" sz="1400" b="1" dirty="0">
                          <a:effectLst/>
                          <a:latin typeface="+mn-lt"/>
                          <a:ea typeface="Calibri"/>
                          <a:cs typeface="Times New Roman"/>
                        </a:rPr>
                        <a:t>5.456.000 </a:t>
                      </a:r>
                      <a:r>
                        <a:rPr lang="el-GR" sz="1400" b="1" dirty="0" smtClean="0">
                          <a:effectLst/>
                        </a:rPr>
                        <a:t>€ ή 5,5 </a:t>
                      </a:r>
                      <a:r>
                        <a:rPr lang="el-GR" sz="1400" b="1" dirty="0" err="1" smtClean="0">
                          <a:effectLst/>
                        </a:rPr>
                        <a:t>εκ.€</a:t>
                      </a:r>
                      <a:endParaRPr lang="el-GR" sz="1400" b="1" dirty="0">
                        <a:effectLst/>
                        <a:latin typeface="+mn-lt"/>
                        <a:ea typeface="Calibri"/>
                        <a:cs typeface="Times New Roman"/>
                      </a:endParaRPr>
                    </a:p>
                  </a:txBody>
                  <a:tcPr marL="24699" marR="24699" marT="0" marB="0" anchor="ctr">
                    <a:solidFill>
                      <a:schemeClr val="accent1">
                        <a:lumMod val="20000"/>
                        <a:lumOff val="80000"/>
                      </a:schemeClr>
                    </a:solidFill>
                  </a:tcPr>
                </a:tc>
                <a:tc hMerge="1">
                  <a:txBody>
                    <a:bodyPr/>
                    <a:lstStyle/>
                    <a:p>
                      <a:endParaRPr lang="el-GR"/>
                    </a:p>
                  </a:txBody>
                  <a:tcPr/>
                </a:tc>
                <a:extLst>
                  <a:ext uri="{0D108BD9-81ED-4DB2-BD59-A6C34878D82A}">
                    <a16:rowId xmlns="" xmlns:a16="http://schemas.microsoft.com/office/drawing/2014/main" val="10007"/>
                  </a:ext>
                </a:extLst>
              </a:tr>
            </a:tbl>
          </a:graphicData>
        </a:graphic>
      </p:graphicFrame>
      <p:sp>
        <p:nvSpPr>
          <p:cNvPr id="12" name="Τίτλος 1">
            <a:extLst>
              <a:ext uri="{FF2B5EF4-FFF2-40B4-BE49-F238E27FC236}">
                <a16:creationId xmlns="" xmlns:a16="http://schemas.microsoft.com/office/drawing/2014/main" id="{11CE1309-2DFC-4ABB-83C0-3A385FCFF8D0}"/>
              </a:ext>
            </a:extLst>
          </p:cNvPr>
          <p:cNvSpPr txBox="1">
            <a:spLocks/>
          </p:cNvSpPr>
          <p:nvPr/>
        </p:nvSpPr>
        <p:spPr>
          <a:xfrm>
            <a:off x="3" y="-2"/>
            <a:ext cx="10017124" cy="747715"/>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3763" fontAlgn="base">
              <a:spcAft>
                <a:spcPct val="0"/>
              </a:spcAft>
            </a:pPr>
            <a:r>
              <a:rPr lang="el-GR" sz="3200" b="1" dirty="0">
                <a:solidFill>
                  <a:prstClr val="black"/>
                </a:solidFill>
              </a:rPr>
              <a:t>Περιφερειακό Σχέδιο Δράσης Ανάπτυξης ΕΠ</a:t>
            </a:r>
          </a:p>
        </p:txBody>
      </p:sp>
    </p:spTree>
    <p:extLst>
      <p:ext uri="{BB962C8B-B14F-4D97-AF65-F5344CB8AC3E}">
        <p14:creationId xmlns:p14="http://schemas.microsoft.com/office/powerpoint/2010/main" val="3488967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48888" y="-3"/>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975359" y="806044"/>
            <a:ext cx="9173529" cy="6555641"/>
          </a:xfrm>
          <a:prstGeom prst="rect">
            <a:avLst/>
          </a:prstGeom>
        </p:spPr>
        <p:txBody>
          <a:bodyPr wrap="square">
            <a:spAutoFit/>
          </a:bodyPr>
          <a:lstStyle/>
          <a:p>
            <a:pPr marL="342900" lvl="0" indent="-342900">
              <a:buFont typeface="Arial" panose="020B0604020202020204" pitchFamily="34" charset="0"/>
              <a:buChar char="•"/>
            </a:pPr>
            <a:r>
              <a:rPr lang="el-GR" sz="2000" dirty="0"/>
              <a:t>Οι τελικά προτεινόμενες περιοχές προτεραιότητας (</a:t>
            </a:r>
            <a:r>
              <a:rPr lang="el-GR" sz="2000" dirty="0" err="1"/>
              <a:t>Επιτάλιο</a:t>
            </a:r>
            <a:r>
              <a:rPr lang="el-GR" sz="2000" dirty="0"/>
              <a:t> &amp; Τραγανό ή Λεχαινά)  </a:t>
            </a:r>
            <a:r>
              <a:rPr lang="el-GR" sz="2000" b="1" dirty="0"/>
              <a:t>καλύπτουν ΙΣΟΡΡΟΠΑ τις</a:t>
            </a:r>
            <a:r>
              <a:rPr lang="el-GR" sz="2000" dirty="0"/>
              <a:t> </a:t>
            </a:r>
            <a:r>
              <a:rPr lang="el-GR" sz="2000" b="1" dirty="0"/>
              <a:t>δυο ζώνες ανάπτυξης των οικονομικών δραστηριοτήτων της ΠΕ:</a:t>
            </a:r>
            <a:endParaRPr lang="el-GR" sz="2000" dirty="0"/>
          </a:p>
          <a:p>
            <a:pPr lvl="3"/>
            <a:r>
              <a:rPr lang="el-GR" sz="2000" dirty="0"/>
              <a:t>ΖΩΝΗ ΕΠΙΡΡΟΗΣ ΠΥΡΓΟΥ – ΑΜΑΛΙΑΔΑΣ </a:t>
            </a:r>
          </a:p>
          <a:p>
            <a:pPr lvl="3"/>
            <a:r>
              <a:rPr lang="el-GR" sz="2000" dirty="0"/>
              <a:t>ΖΩΝΗ ΕΠΙΡΡΟΗΣ ΑΝΔΡΑΒΙΔΑΣ-ΚΥΛΛΗΝΗΣ-ΛΕΧΑΙΝΩΝ-ΓΑΣΤΟΥΝΗΣ</a:t>
            </a:r>
          </a:p>
          <a:p>
            <a:pPr marL="342900" lvl="0" indent="-342900">
              <a:buFont typeface="Arial" panose="020B0604020202020204" pitchFamily="34" charset="0"/>
              <a:buChar char="•"/>
            </a:pPr>
            <a:endParaRPr lang="el-GR" sz="2000" dirty="0"/>
          </a:p>
          <a:p>
            <a:pPr marL="342900" lvl="0" indent="-342900">
              <a:buFont typeface="Arial" panose="020B0604020202020204" pitchFamily="34" charset="0"/>
              <a:buChar char="•"/>
            </a:pPr>
            <a:r>
              <a:rPr lang="el-GR" sz="2000" dirty="0"/>
              <a:t>Η προτεραιότητα ανάπτυξης ΕΠ, μεταξύ των </a:t>
            </a:r>
            <a:r>
              <a:rPr lang="el-GR" sz="2000" dirty="0" smtClean="0"/>
              <a:t>εναλλακτικών </a:t>
            </a:r>
            <a:r>
              <a:rPr lang="el-GR" sz="2000" dirty="0"/>
              <a:t>περιοχών, </a:t>
            </a:r>
            <a:r>
              <a:rPr lang="el-GR" sz="2000" b="1" dirty="0"/>
              <a:t>θα κριθεί από το αντίστοιχο ιδιωτικό - επενδυτικό ενδιαφέρον </a:t>
            </a:r>
            <a:r>
              <a:rPr lang="el-GR" sz="2000" dirty="0"/>
              <a:t>που θα αναπτυχθεί </a:t>
            </a:r>
            <a:r>
              <a:rPr lang="el-GR" sz="2000" dirty="0" smtClean="0"/>
              <a:t>από </a:t>
            </a:r>
            <a:r>
              <a:rPr lang="el-GR" sz="2000" dirty="0"/>
              <a:t>τους ιδιοκτήτες που κατέχουν τις αντίστοιχες </a:t>
            </a:r>
            <a:r>
              <a:rPr lang="el-GR" sz="2000" dirty="0" smtClean="0"/>
              <a:t>εκτάσεις/επενδυτές. </a:t>
            </a:r>
            <a:endParaRPr lang="el-GR" sz="2000" dirty="0"/>
          </a:p>
          <a:p>
            <a:pPr marL="342900" lvl="0" indent="-342900">
              <a:buFont typeface="Arial" panose="020B0604020202020204" pitchFamily="34" charset="0"/>
              <a:buChar char="•"/>
            </a:pPr>
            <a:endParaRPr lang="el-GR" sz="2000" dirty="0"/>
          </a:p>
          <a:p>
            <a:pPr marL="342900" indent="-342900">
              <a:buFont typeface="Arial" panose="020B0604020202020204" pitchFamily="34" charset="0"/>
              <a:buChar char="•"/>
            </a:pPr>
            <a:r>
              <a:rPr lang="en-US" sz="2000" b="1" dirty="0">
                <a:latin typeface="Calibri" panose="020F0502020204030204" pitchFamily="34" charset="0"/>
                <a:ea typeface="Calibri" panose="020F0502020204030204" pitchFamily="34" charset="0"/>
              </a:rPr>
              <a:t>H </a:t>
            </a:r>
            <a:r>
              <a:rPr lang="el-GR" sz="2000" b="1" dirty="0">
                <a:latin typeface="Calibri" panose="020F0502020204030204" pitchFamily="34" charset="0"/>
                <a:ea typeface="Calibri" panose="020F0502020204030204" pitchFamily="34" charset="0"/>
              </a:rPr>
              <a:t>δυναμική, το ενδιαφέρον και τις χωρικές ανάγκες της αγορά</a:t>
            </a:r>
            <a:r>
              <a:rPr lang="el-GR" sz="2000" dirty="0">
                <a:latin typeface="Calibri" panose="020F0502020204030204" pitchFamily="34" charset="0"/>
                <a:ea typeface="Calibri" panose="020F0502020204030204" pitchFamily="34" charset="0"/>
              </a:rPr>
              <a:t>ς </a:t>
            </a:r>
            <a:r>
              <a:rPr lang="el-GR" sz="2000" b="1" dirty="0">
                <a:latin typeface="Calibri" panose="020F0502020204030204" pitchFamily="34" charset="0"/>
                <a:ea typeface="Calibri" panose="020F0502020204030204" pitchFamily="34" charset="0"/>
              </a:rPr>
              <a:t>και των επιχειρήσεων</a:t>
            </a:r>
            <a:r>
              <a:rPr lang="en-US" sz="2000" b="1" dirty="0">
                <a:latin typeface="Calibri" panose="020F0502020204030204" pitchFamily="34" charset="0"/>
                <a:ea typeface="Calibri" panose="020F0502020204030204" pitchFamily="34" charset="0"/>
              </a:rPr>
              <a:t> </a:t>
            </a:r>
            <a:r>
              <a:rPr lang="el-GR" sz="2000" b="1" dirty="0">
                <a:latin typeface="Calibri" panose="020F0502020204030204" pitchFamily="34" charset="0"/>
                <a:ea typeface="Calibri" panose="020F0502020204030204" pitchFamily="34" charset="0"/>
              </a:rPr>
              <a:t>θα καθοδηγήσει </a:t>
            </a:r>
            <a:r>
              <a:rPr lang="el-GR" sz="2000" dirty="0">
                <a:latin typeface="Calibri" panose="020F0502020204030204" pitchFamily="34" charset="0"/>
                <a:ea typeface="Calibri" panose="020F0502020204030204" pitchFamily="34" charset="0"/>
              </a:rPr>
              <a:t>την </a:t>
            </a:r>
            <a:r>
              <a:rPr lang="el-GR" sz="2000" dirty="0" smtClean="0">
                <a:latin typeface="Calibri" panose="020F0502020204030204" pitchFamily="34" charset="0"/>
                <a:ea typeface="Calibri" panose="020F0502020204030204" pitchFamily="34" charset="0"/>
              </a:rPr>
              <a:t>πλήρη </a:t>
            </a:r>
            <a:r>
              <a:rPr lang="el-GR" sz="2000" dirty="0">
                <a:latin typeface="Calibri" panose="020F0502020204030204" pitchFamily="34" charset="0"/>
                <a:ea typeface="Calibri" panose="020F0502020204030204" pitchFamily="34" charset="0"/>
              </a:rPr>
              <a:t>ανάπτυξη και υλοποίηση του ΠΣΔ</a:t>
            </a:r>
            <a:r>
              <a:rPr lang="el-GR" sz="2000" dirty="0" smtClean="0">
                <a:latin typeface="Calibri" panose="020F0502020204030204" pitchFamily="34" charset="0"/>
                <a:ea typeface="Calibri" panose="020F0502020204030204" pitchFamily="34" charset="0"/>
              </a:rPr>
              <a:t>.</a:t>
            </a:r>
          </a:p>
          <a:p>
            <a:pPr marL="342900" indent="-342900">
              <a:buFont typeface="Arial" panose="020B0604020202020204" pitchFamily="34" charset="0"/>
              <a:buChar char="•"/>
            </a:pPr>
            <a:endParaRPr lang="el-GR" sz="2000" b="1" dirty="0"/>
          </a:p>
          <a:p>
            <a:pPr marL="342900" lvl="0" indent="-342900">
              <a:buFont typeface="Arial" panose="020B0604020202020204" pitchFamily="34" charset="0"/>
              <a:buChar char="•"/>
            </a:pPr>
            <a:r>
              <a:rPr lang="el-GR" sz="2000" dirty="0" smtClean="0"/>
              <a:t>Να εξεταστεί </a:t>
            </a:r>
            <a:r>
              <a:rPr lang="el-GR" sz="2000" dirty="0"/>
              <a:t>με προτεραιότητα η περίπτωση </a:t>
            </a:r>
            <a:r>
              <a:rPr lang="el-GR" sz="2000" dirty="0" smtClean="0"/>
              <a:t>ενός </a:t>
            </a:r>
            <a:r>
              <a:rPr lang="el-GR" sz="2000" b="1" dirty="0"/>
              <a:t>«ιδιαίτερου» Επιχειρηματικού Πάρκου</a:t>
            </a:r>
            <a:r>
              <a:rPr lang="el-GR" sz="2000" dirty="0"/>
              <a:t>, </a:t>
            </a:r>
            <a:r>
              <a:rPr lang="el-GR" sz="2000" dirty="0" smtClean="0"/>
              <a:t>για την </a:t>
            </a:r>
            <a:r>
              <a:rPr lang="el-GR" sz="2000" dirty="0"/>
              <a:t>εγκατάσταση επιχειρήσεων </a:t>
            </a:r>
            <a:r>
              <a:rPr lang="el-GR" sz="2000" dirty="0" err="1"/>
              <a:t>αγροτοδιατροφής</a:t>
            </a:r>
            <a:r>
              <a:rPr lang="el-GR" sz="2000" dirty="0"/>
              <a:t> και </a:t>
            </a:r>
            <a:r>
              <a:rPr lang="en-US" sz="2000" dirty="0"/>
              <a:t>logistics</a:t>
            </a:r>
            <a:r>
              <a:rPr lang="el-GR" sz="2000" dirty="0"/>
              <a:t> (</a:t>
            </a:r>
            <a:r>
              <a:rPr lang="en-US" sz="2000" dirty="0" err="1"/>
              <a:t>agrologistics</a:t>
            </a:r>
            <a:r>
              <a:rPr lang="en-US" sz="2000" dirty="0"/>
              <a:t>)</a:t>
            </a:r>
            <a:r>
              <a:rPr lang="el-GR" sz="2000" dirty="0"/>
              <a:t>. </a:t>
            </a:r>
          </a:p>
          <a:p>
            <a:pPr marL="342900" lvl="0" indent="-342900">
              <a:buFont typeface="Arial" panose="020B0604020202020204" pitchFamily="34" charset="0"/>
              <a:buChar char="•"/>
            </a:pPr>
            <a:endParaRPr lang="el-GR" sz="2000" dirty="0"/>
          </a:p>
          <a:p>
            <a:pPr marL="342900" lvl="0" indent="-342900">
              <a:buFont typeface="Arial" panose="020B0604020202020204" pitchFamily="34" charset="0"/>
              <a:buChar char="•"/>
            </a:pPr>
            <a:r>
              <a:rPr lang="el-GR" sz="2000" dirty="0"/>
              <a:t>Η </a:t>
            </a:r>
            <a:r>
              <a:rPr lang="el-GR" sz="2000" b="1" dirty="0"/>
              <a:t>έλλειψη κατάλληλων χρήσεων γης </a:t>
            </a:r>
            <a:r>
              <a:rPr lang="el-GR" sz="2000" dirty="0"/>
              <a:t>επιβάλλεται να αντιμετωπιστεί επειγόντως στο πλαίσιο της εκπόνησης νέων Τοπικών και Ειδικών Πολεοδομικών Σχεδίων</a:t>
            </a:r>
            <a:r>
              <a:rPr lang="el-GR" sz="2000" dirty="0" smtClean="0"/>
              <a:t>.</a:t>
            </a:r>
            <a:endParaRPr lang="en-US" sz="2000" dirty="0" smtClean="0"/>
          </a:p>
          <a:p>
            <a:pPr marL="342900" lvl="0" indent="-342900">
              <a:buFont typeface="Arial" panose="020B0604020202020204" pitchFamily="34" charset="0"/>
              <a:buChar char="•"/>
            </a:pPr>
            <a:endParaRPr lang="en-US" sz="2000" dirty="0" smtClean="0"/>
          </a:p>
          <a:p>
            <a:pPr lvl="0"/>
            <a:endParaRPr lang="el-GR" sz="2000" b="1" dirty="0"/>
          </a:p>
        </p:txBody>
      </p:sp>
      <p:sp>
        <p:nvSpPr>
          <p:cNvPr id="8" name="TextBox 7"/>
          <p:cNvSpPr txBox="1"/>
          <p:nvPr/>
        </p:nvSpPr>
        <p:spPr>
          <a:xfrm>
            <a:off x="0" y="-3"/>
            <a:ext cx="553998" cy="6858003"/>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r>
              <a:rPr lang="el-GR" dirty="0"/>
              <a:t>ΠΕΡΙΦΕΡΕΙΑΚΗ  ΕΝΟΤΗΤΑ  ΗΛΕΙΑΣ</a:t>
            </a:r>
          </a:p>
        </p:txBody>
      </p:sp>
      <p:sp>
        <p:nvSpPr>
          <p:cNvPr id="12" name="Τίτλος 1">
            <a:extLst>
              <a:ext uri="{FF2B5EF4-FFF2-40B4-BE49-F238E27FC236}">
                <a16:creationId xmlns="" xmlns:a16="http://schemas.microsoft.com/office/drawing/2014/main" id="{11CE1309-2DFC-4ABB-83C0-3A385FCFF8D0}"/>
              </a:ext>
            </a:extLst>
          </p:cNvPr>
          <p:cNvSpPr txBox="1">
            <a:spLocks/>
          </p:cNvSpPr>
          <p:nvPr/>
        </p:nvSpPr>
        <p:spPr>
          <a:xfrm>
            <a:off x="3" y="-2"/>
            <a:ext cx="10017124" cy="754065"/>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39850" fontAlgn="base">
              <a:spcAft>
                <a:spcPct val="0"/>
              </a:spcAft>
            </a:pPr>
            <a:r>
              <a:rPr lang="el-GR" sz="3200" b="1" dirty="0">
                <a:solidFill>
                  <a:prstClr val="black"/>
                </a:solidFill>
              </a:rPr>
              <a:t>ΣΥΜΠΕΡΑΣΜΑΤΑ</a:t>
            </a:r>
          </a:p>
        </p:txBody>
      </p:sp>
    </p:spTree>
    <p:extLst>
      <p:ext uri="{BB962C8B-B14F-4D97-AF65-F5344CB8AC3E}">
        <p14:creationId xmlns:p14="http://schemas.microsoft.com/office/powerpoint/2010/main" val="3152662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 Θέση περιεχομένου"/>
          <p:cNvSpPr>
            <a:spLocks noGrp="1"/>
          </p:cNvSpPr>
          <p:nvPr>
            <p:ph idx="1"/>
          </p:nvPr>
        </p:nvSpPr>
        <p:spPr>
          <a:xfrm>
            <a:off x="-6323" y="2270760"/>
            <a:ext cx="12198323" cy="2231707"/>
          </a:xfrm>
          <a:gradFill flip="none" rotWithShape="1">
            <a:gsLst>
              <a:gs pos="13000">
                <a:schemeClr val="bg1"/>
              </a:gs>
              <a:gs pos="40000">
                <a:schemeClr val="bg2"/>
              </a:gs>
              <a:gs pos="100000">
                <a:schemeClr val="bg2">
                  <a:lumMod val="75000"/>
                </a:schemeClr>
              </a:gs>
            </a:gsLst>
            <a:path path="circle">
              <a:fillToRect l="50000" t="50000" r="50000" b="50000"/>
            </a:path>
            <a:tileRect/>
          </a:gradFill>
        </p:spPr>
        <p:style>
          <a:lnRef idx="0">
            <a:scrgbClr r="0" g="0" b="0"/>
          </a:lnRef>
          <a:fillRef idx="1003">
            <a:schemeClr val="lt1"/>
          </a:fillRef>
          <a:effectRef idx="0">
            <a:scrgbClr r="0" g="0" b="0"/>
          </a:effectRef>
          <a:fontRef idx="major"/>
        </p:style>
        <p:txBody>
          <a:bodyPr anchor="ctr">
            <a:normAutofit/>
          </a:bodyPr>
          <a:lstStyle/>
          <a:p>
            <a:pPr marL="0" indent="0" algn="ctr">
              <a:lnSpc>
                <a:spcPct val="110000"/>
              </a:lnSpc>
              <a:spcBef>
                <a:spcPts val="600"/>
              </a:spcBef>
              <a:spcAft>
                <a:spcPts val="600"/>
              </a:spcAft>
              <a:buNone/>
              <a:defRPr/>
            </a:pPr>
            <a:r>
              <a:rPr lang="el-GR" sz="3200" b="1" dirty="0"/>
              <a:t>Δυνατότητες &amp; Πρωτοβουλίες των ΟΤΑ Α’ και Β΄ Βαθμού, </a:t>
            </a:r>
          </a:p>
          <a:p>
            <a:pPr marL="0" indent="0" algn="ctr">
              <a:lnSpc>
                <a:spcPct val="110000"/>
              </a:lnSpc>
              <a:spcBef>
                <a:spcPts val="600"/>
              </a:spcBef>
              <a:spcAft>
                <a:spcPts val="600"/>
              </a:spcAft>
              <a:buNone/>
              <a:defRPr/>
            </a:pPr>
            <a:r>
              <a:rPr lang="el-GR" sz="3200" b="1" dirty="0"/>
              <a:t>Επιμελητηρίων και Επιχειρήσεων</a:t>
            </a:r>
          </a:p>
        </p:txBody>
      </p:sp>
      <p:sp>
        <p:nvSpPr>
          <p:cNvPr id="9" name="Τίτλος 1">
            <a:extLst>
              <a:ext uri="{FF2B5EF4-FFF2-40B4-BE49-F238E27FC236}">
                <a16:creationId xmlns="" xmlns:a16="http://schemas.microsoft.com/office/drawing/2014/main" id="{11CE1309-2DFC-4ABB-83C0-3A385FCFF8D0}"/>
              </a:ext>
            </a:extLst>
          </p:cNvPr>
          <p:cNvSpPr txBox="1">
            <a:spLocks/>
          </p:cNvSpPr>
          <p:nvPr/>
        </p:nvSpPr>
        <p:spPr>
          <a:xfrm>
            <a:off x="0" y="495300"/>
            <a:ext cx="10028238" cy="1211580"/>
          </a:xfrm>
          <a:prstGeom prst="rect">
            <a:avLst/>
          </a:prstGeom>
          <a:solidFill>
            <a:srgbClr val="5B9BD5">
              <a:lumMod val="40000"/>
              <a:lumOff val="6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49263" algn="ctr">
              <a:defRPr/>
            </a:pPr>
            <a:r>
              <a:rPr lang="el-GR" sz="3200" b="1" dirty="0"/>
              <a:t>Περιφερειακό Σχέδιο Δράσης Ανάπτυξης Επιχειρηματικών Πάρκων στην ΠΔΕ</a:t>
            </a:r>
            <a:endParaRPr lang="el-GR" sz="3200" b="1" dirty="0">
              <a:solidFill>
                <a:prstClr val="black"/>
              </a:solidFill>
              <a:latin typeface="Calibri Light" panose="020F0302020204030204" pitchFamily="34" charset="0"/>
              <a:cs typeface="Calibri Light" panose="020F0302020204030204" pitchFamily="34" charset="0"/>
            </a:endParaRPr>
          </a:p>
        </p:txBody>
      </p:sp>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10459" y="213373"/>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808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6257B340-03AD-408E-A953-DC2481D534A0}"/>
              </a:ext>
            </a:extLst>
          </p:cNvPr>
          <p:cNvSpPr>
            <a:spLocks noGrp="1"/>
          </p:cNvSpPr>
          <p:nvPr>
            <p:ph idx="1"/>
          </p:nvPr>
        </p:nvSpPr>
        <p:spPr>
          <a:xfrm>
            <a:off x="810310" y="1162446"/>
            <a:ext cx="10464775" cy="6142037"/>
          </a:xfrm>
        </p:spPr>
        <p:txBody>
          <a:bodyPr>
            <a:noAutofit/>
          </a:bodyPr>
          <a:lstStyle/>
          <a:p>
            <a:pPr marL="0" lvl="0" indent="0">
              <a:buNone/>
            </a:pPr>
            <a:r>
              <a:rPr lang="el-GR" sz="2000" dirty="0"/>
              <a:t>Σύμφωνα με τη νομοθεσία των Πάρκων, </a:t>
            </a:r>
            <a:r>
              <a:rPr lang="el-GR" sz="2000" b="1" dirty="0"/>
              <a:t>οι ΟΤΑ και τα Επιμελητήρια, μόνοι τους ή σε συνεργασία με ιδιοκτήτες γης,  επιχειρήσεις και επενδυτές, μπορούν:</a:t>
            </a:r>
          </a:p>
          <a:p>
            <a:pPr lvl="0"/>
            <a:endParaRPr lang="el-GR" sz="1800" dirty="0"/>
          </a:p>
          <a:p>
            <a:pPr lvl="1"/>
            <a:r>
              <a:rPr lang="el-GR" sz="2000" b="1" dirty="0"/>
              <a:t>Να αναλάβουν πρωτοβουλίες ανάπτυξης ΕΠ </a:t>
            </a:r>
            <a:r>
              <a:rPr lang="el-GR" sz="2000" dirty="0"/>
              <a:t>σε περιοχές που υποδεικνύονται από το Περιφερειακό Σχέδιο επενδύοντας πόρους ή διαθέτοντας </a:t>
            </a:r>
            <a:r>
              <a:rPr lang="el-GR" sz="2000" u="sng" dirty="0"/>
              <a:t>μέρος του αποθεματικού </a:t>
            </a:r>
            <a:r>
              <a:rPr lang="el-GR" sz="2000" dirty="0"/>
              <a:t>τους (για τα Επιμελητήρια) για τη δημιουργία Φορέων Ανάπτυξης Επιχειρηματικών Πάρκων στις περιοχές τους</a:t>
            </a:r>
          </a:p>
          <a:p>
            <a:pPr lvl="1"/>
            <a:r>
              <a:rPr lang="el-GR" sz="2000" b="1" dirty="0"/>
              <a:t>Να επιδιώξουν, με τη σύμφωνη γνώμη της κρίσιμης μάζας των επιχειρήσεων, την μετατροπή των άτυπων συγκεντρώσεων σε Επιχειρηματικά Πάρκα (ΕΠ), </a:t>
            </a:r>
            <a:r>
              <a:rPr lang="el-GR" sz="2000" dirty="0"/>
              <a:t>συμβάλλοντας με τον τρόπο αυτό στην βελτίωση του επιχειρηματικού περιβάλλοντος των περιοχών τους </a:t>
            </a:r>
          </a:p>
          <a:p>
            <a:pPr lvl="1"/>
            <a:r>
              <a:rPr lang="el-GR" sz="2000" b="1" u="sng" dirty="0"/>
              <a:t>Να συμβάλλουν </a:t>
            </a:r>
            <a:r>
              <a:rPr lang="el-GR" sz="2000" b="1" dirty="0"/>
              <a:t>στην δημιουργία φορέων διαχείρισης Επιχειρηματικών Πάρκων, </a:t>
            </a:r>
            <a:r>
              <a:rPr lang="el-GR" sz="2000" dirty="0"/>
              <a:t>συμμετέχοντας σε αυτούς  και </a:t>
            </a:r>
            <a:r>
              <a:rPr lang="el-GR" sz="2000" b="1" dirty="0"/>
              <a:t>διασφαλίζοντας την εύρυθμη λειτουργία τους </a:t>
            </a:r>
            <a:r>
              <a:rPr lang="el-GR" sz="2000" dirty="0"/>
              <a:t>μέσα από </a:t>
            </a:r>
            <a:r>
              <a:rPr lang="el-GR" sz="2000" b="1" dirty="0"/>
              <a:t>σύγχρονους Κανονισμούς </a:t>
            </a:r>
            <a:r>
              <a:rPr lang="el-GR" sz="2000" b="1" dirty="0">
                <a:ea typeface="Calibri"/>
                <a:cs typeface="Times New Roman"/>
              </a:rPr>
              <a:t>Λειτουργίας</a:t>
            </a:r>
            <a:r>
              <a:rPr lang="el-GR" sz="2000" dirty="0">
                <a:ea typeface="Calibri"/>
                <a:cs typeface="Times New Roman"/>
              </a:rPr>
              <a:t>, ιδίως σε Πάρκα όπου διαπιστώνονται ή καταγράφονται συνθήκες σε βάρος των εγκατεστημένων επιχειρήσεων</a:t>
            </a:r>
            <a:endParaRPr lang="el-GR" sz="2000" dirty="0"/>
          </a:p>
          <a:p>
            <a:pPr marL="457200" lvl="1" indent="0">
              <a:buNone/>
            </a:pPr>
            <a:endParaRPr lang="el-GR" sz="2000" dirty="0"/>
          </a:p>
          <a:p>
            <a:pPr marL="457200" lvl="1" indent="0">
              <a:buNone/>
            </a:pPr>
            <a:r>
              <a:rPr lang="el-GR" sz="2000" dirty="0"/>
              <a:t>Η ανάληψη κοινής πρωτοβουλίας ΟΤΑ και Επιμελητηρίων </a:t>
            </a:r>
            <a:r>
              <a:rPr lang="el-GR" sz="2000" b="1" u="sng" dirty="0"/>
              <a:t>λειτουργεί ως ομπρέλα προστασίας και ενθάρρυνσης της ιδιωτικής οικονομίας </a:t>
            </a:r>
            <a:r>
              <a:rPr lang="el-GR" sz="2000" dirty="0"/>
              <a:t>για την ανάπτυξη επενδύσεων σε ΕΠ,                          ενώ ταυτόχρονα </a:t>
            </a:r>
            <a:r>
              <a:rPr lang="el-GR" sz="2000" b="1" u="sng" dirty="0"/>
              <a:t>εκπληρώνεται βασικός σκοπός του κοινωνικού τους προορισμού</a:t>
            </a:r>
            <a:r>
              <a:rPr lang="el-GR" sz="2000" dirty="0"/>
              <a:t>.</a:t>
            </a:r>
          </a:p>
          <a:p>
            <a:pPr lvl="1"/>
            <a:endParaRPr lang="el-GR" sz="2000" dirty="0"/>
          </a:p>
        </p:txBody>
      </p:sp>
      <p:pic>
        <p:nvPicPr>
          <p:cNvPr id="7" name="Picture 2">
            <a:extLst>
              <a:ext uri="{FF2B5EF4-FFF2-40B4-BE49-F238E27FC236}">
                <a16:creationId xmlns="" xmlns:a16="http://schemas.microsoft.com/office/drawing/2014/main" id="{AE179811-5014-42E6-8414-27559E20C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8463" y="6166580"/>
            <a:ext cx="1473244" cy="60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 xmlns:a16="http://schemas.microsoft.com/office/drawing/2014/main" id="{368823A6-6AF5-406B-A991-4C6646F6020D}"/>
              </a:ext>
            </a:extLst>
          </p:cNvPr>
          <p:cNvSpPr txBox="1"/>
          <p:nvPr/>
        </p:nvSpPr>
        <p:spPr>
          <a:xfrm>
            <a:off x="0" y="-404"/>
            <a:ext cx="553998" cy="6858001"/>
          </a:xfrm>
          <a:prstGeom prst="rect">
            <a:avLst/>
          </a:prstGeom>
          <a:noFill/>
          <a:ln w="19050">
            <a:solidFill>
              <a:schemeClr val="tx1">
                <a:lumMod val="50000"/>
                <a:lumOff val="50000"/>
              </a:schemeClr>
            </a:solidFill>
          </a:ln>
        </p:spPr>
        <p:txBody>
          <a:bodyPr vert="vert270" wrap="square" rtlCol="0">
            <a:spAutoFit/>
          </a:bodyPr>
          <a:lstStyle>
            <a:defPPr>
              <a:defRPr lang="el-GR"/>
            </a:defPPr>
            <a:lvl1pPr marL="265113">
              <a:defRPr sz="2400" b="0"/>
            </a:lvl1pPr>
          </a:lstStyle>
          <a:p>
            <a:r>
              <a:rPr lang="el-GR" dirty="0"/>
              <a:t>Δυνατότητες  &amp;  Πρωτοβουλίες</a:t>
            </a:r>
          </a:p>
        </p:txBody>
      </p:sp>
      <p:pic>
        <p:nvPicPr>
          <p:cNvPr id="11"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14327" y="0"/>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a:extLst>
              <a:ext uri="{FF2B5EF4-FFF2-40B4-BE49-F238E27FC236}">
                <a16:creationId xmlns="" xmlns:a16="http://schemas.microsoft.com/office/drawing/2014/main" id="{E0630D1D-C552-466D-9B48-CECB73AF8E21}"/>
              </a:ext>
            </a:extLst>
          </p:cNvPr>
          <p:cNvSpPr>
            <a:spLocks noGrp="1"/>
          </p:cNvSpPr>
          <p:nvPr>
            <p:ph type="title"/>
          </p:nvPr>
        </p:nvSpPr>
        <p:spPr>
          <a:xfrm>
            <a:off x="3" y="10"/>
            <a:ext cx="10028235" cy="752475"/>
          </a:xfrm>
          <a:solidFill>
            <a:srgbClr val="5B9BD5">
              <a:lumMod val="40000"/>
              <a:lumOff val="60000"/>
            </a:srgbClr>
          </a:solidFill>
        </p:spPr>
        <p:txBody>
          <a:bodyPr vert="horz" lIns="91440" tIns="45720" rIns="91440" bIns="45720" rtlCol="0" anchor="ctr">
            <a:normAutofit/>
          </a:bodyPr>
          <a:lstStyle/>
          <a:p>
            <a:pPr marL="449263" algn="ctr" fontAlgn="base">
              <a:spcAft>
                <a:spcPct val="0"/>
              </a:spcAft>
            </a:pPr>
            <a:r>
              <a:rPr lang="el-GR" sz="3200" b="1" dirty="0">
                <a:solidFill>
                  <a:prstClr val="black"/>
                </a:solidFill>
              </a:rPr>
              <a:t>Δυνατότητες &amp; Πρωτοβουλίες των ΟΤΑ (Α’&amp;Β’ βαθμού)</a:t>
            </a:r>
          </a:p>
        </p:txBody>
      </p:sp>
    </p:spTree>
    <p:extLst>
      <p:ext uri="{BB962C8B-B14F-4D97-AF65-F5344CB8AC3E}">
        <p14:creationId xmlns:p14="http://schemas.microsoft.com/office/powerpoint/2010/main" val="2661250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 Θέση περιεχομένου"/>
          <p:cNvSpPr>
            <a:spLocks noGrp="1"/>
          </p:cNvSpPr>
          <p:nvPr>
            <p:ph idx="1"/>
          </p:nvPr>
        </p:nvSpPr>
        <p:spPr>
          <a:xfrm>
            <a:off x="-6323" y="2462213"/>
            <a:ext cx="12198323" cy="2136229"/>
          </a:xfrm>
          <a:gradFill flip="none" rotWithShape="1">
            <a:gsLst>
              <a:gs pos="13000">
                <a:schemeClr val="bg1"/>
              </a:gs>
              <a:gs pos="40000">
                <a:schemeClr val="bg2"/>
              </a:gs>
              <a:gs pos="100000">
                <a:schemeClr val="bg2">
                  <a:lumMod val="75000"/>
                </a:schemeClr>
              </a:gs>
            </a:gsLst>
            <a:path path="circle">
              <a:fillToRect l="50000" t="50000" r="50000" b="50000"/>
            </a:path>
            <a:tileRect/>
          </a:gradFill>
        </p:spPr>
        <p:style>
          <a:lnRef idx="0">
            <a:scrgbClr r="0" g="0" b="0"/>
          </a:lnRef>
          <a:fillRef idx="1003">
            <a:schemeClr val="lt1"/>
          </a:fillRef>
          <a:effectRef idx="0">
            <a:scrgbClr r="0" g="0" b="0"/>
          </a:effectRef>
          <a:fontRef idx="major"/>
        </p:style>
        <p:txBody>
          <a:bodyPr anchor="ctr">
            <a:normAutofit/>
          </a:bodyPr>
          <a:lstStyle/>
          <a:p>
            <a:pPr marL="0" indent="0" algn="ctr">
              <a:lnSpc>
                <a:spcPct val="110000"/>
              </a:lnSpc>
              <a:spcBef>
                <a:spcPts val="600"/>
              </a:spcBef>
              <a:spcAft>
                <a:spcPts val="600"/>
              </a:spcAft>
              <a:buNone/>
              <a:defRPr/>
            </a:pPr>
            <a:r>
              <a:rPr lang="el-GR" sz="3200" b="1" dirty="0"/>
              <a:t>Οι</a:t>
            </a:r>
            <a:r>
              <a:rPr lang="el-GR" sz="3200" dirty="0"/>
              <a:t> </a:t>
            </a:r>
            <a:r>
              <a:rPr lang="el-GR" sz="3200" b="1" dirty="0"/>
              <a:t>προοπτικές</a:t>
            </a:r>
            <a:r>
              <a:rPr lang="el-GR" sz="3200" dirty="0"/>
              <a:t> </a:t>
            </a:r>
            <a:r>
              <a:rPr lang="el-GR" sz="3200" b="1" dirty="0"/>
              <a:t>που διανοίγονται μέσα από τα Επιχειρηματικά Πάρκα</a:t>
            </a:r>
          </a:p>
        </p:txBody>
      </p:sp>
      <p:pic>
        <p:nvPicPr>
          <p:cNvPr id="7"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10459" y="213374"/>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281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Ευθεία γραμμή σύνδεσης 10"/>
          <p:cNvCxnSpPr/>
          <p:nvPr/>
        </p:nvCxnSpPr>
        <p:spPr>
          <a:xfrm>
            <a:off x="561975" y="1347083"/>
            <a:ext cx="11182995" cy="0"/>
          </a:xfrm>
          <a:prstGeom prst="line">
            <a:avLst/>
          </a:prstGeom>
          <a:ln w="12700"/>
        </p:spPr>
        <p:style>
          <a:lnRef idx="1">
            <a:schemeClr val="accent5"/>
          </a:lnRef>
          <a:fillRef idx="0">
            <a:schemeClr val="accent5"/>
          </a:fillRef>
          <a:effectRef idx="0">
            <a:schemeClr val="accent5"/>
          </a:effectRef>
          <a:fontRef idx="minor">
            <a:schemeClr val="tx1"/>
          </a:fontRef>
        </p:style>
      </p:cxnSp>
      <p:sp>
        <p:nvSpPr>
          <p:cNvPr id="866307" name="Rectangle 3">
            <a:extLst>
              <a:ext uri="{FF2B5EF4-FFF2-40B4-BE49-F238E27FC236}">
                <a16:creationId xmlns="" xmlns:a16="http://schemas.microsoft.com/office/drawing/2014/main" id="{09EDEA94-ECAA-4002-8A49-5AC74AAD0410}"/>
              </a:ext>
            </a:extLst>
          </p:cNvPr>
          <p:cNvSpPr>
            <a:spLocks noGrp="1" noRot="1" noChangeArrowheads="1"/>
          </p:cNvSpPr>
          <p:nvPr>
            <p:ph type="subTitle" idx="1"/>
          </p:nvPr>
        </p:nvSpPr>
        <p:spPr>
          <a:xfrm>
            <a:off x="561975" y="175249"/>
            <a:ext cx="4854713" cy="1120151"/>
          </a:xfrm>
        </p:spPr>
        <p:txBody>
          <a:bodyPr>
            <a:noAutofit/>
          </a:bodyPr>
          <a:lstStyle/>
          <a:p>
            <a:pPr algn="l">
              <a:defRPr/>
            </a:pPr>
            <a:r>
              <a:rPr lang="el-GR" b="1" dirty="0">
                <a:solidFill>
                  <a:schemeClr val="accent5">
                    <a:lumMod val="75000"/>
                  </a:schemeClr>
                </a:solidFill>
              </a:rPr>
              <a:t>Η εγκατάσταση της Επιχειρηματικότητας </a:t>
            </a:r>
          </a:p>
          <a:p>
            <a:pPr algn="l">
              <a:defRPr/>
            </a:pPr>
            <a:r>
              <a:rPr lang="el-GR" b="1" dirty="0">
                <a:solidFill>
                  <a:schemeClr val="accent5">
                    <a:lumMod val="75000"/>
                  </a:schemeClr>
                </a:solidFill>
              </a:rPr>
              <a:t>σε Οργανωμένους Υποδοχείς </a:t>
            </a:r>
          </a:p>
          <a:p>
            <a:pPr algn="l">
              <a:defRPr/>
            </a:pPr>
            <a:r>
              <a:rPr lang="el-GR" b="1" dirty="0">
                <a:solidFill>
                  <a:schemeClr val="accent5">
                    <a:lumMod val="75000"/>
                  </a:schemeClr>
                </a:solidFill>
              </a:rPr>
              <a:t>επιβάλλεται …</a:t>
            </a:r>
          </a:p>
          <a:p>
            <a:pPr marL="342900" indent="-342900" algn="l">
              <a:buFont typeface="Arial" panose="020B0604020202020204" pitchFamily="34" charset="0"/>
              <a:buChar char="•"/>
            </a:pPr>
            <a:endParaRPr lang="el-GR" b="1" dirty="0">
              <a:solidFill>
                <a:schemeClr val="accent5">
                  <a:lumMod val="75000"/>
                </a:schemeClr>
              </a:solidFill>
            </a:endParaRPr>
          </a:p>
          <a:p>
            <a:pPr marL="342900" indent="-342900" algn="l">
              <a:buFont typeface="Arial" panose="020B0604020202020204" pitchFamily="34" charset="0"/>
              <a:buChar char="•"/>
            </a:pPr>
            <a:endParaRPr lang="el-GR" b="1" dirty="0"/>
          </a:p>
          <a:p>
            <a:pPr marL="342900" indent="-342900" algn="l">
              <a:buFont typeface="Arial" panose="020B0604020202020204" pitchFamily="34" charset="0"/>
              <a:buChar char="•"/>
            </a:pPr>
            <a:endParaRPr lang="el-GR" b="1" dirty="0"/>
          </a:p>
          <a:p>
            <a:pPr eaLnBrk="1" hangingPunct="1">
              <a:defRPr/>
            </a:pPr>
            <a:endParaRPr lang="el-GR" b="1" dirty="0">
              <a:solidFill>
                <a:srgbClr val="FFC000"/>
              </a:solidFill>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Διάγραμμα 15"/>
          <p:cNvGraphicFramePr/>
          <p:nvPr>
            <p:extLst>
              <p:ext uri="{D42A27DB-BD31-4B8C-83A1-F6EECF244321}">
                <p14:modId xmlns:p14="http://schemas.microsoft.com/office/powerpoint/2010/main" val="658840658"/>
              </p:ext>
            </p:extLst>
          </p:nvPr>
        </p:nvGraphicFramePr>
        <p:xfrm>
          <a:off x="1372877" y="690107"/>
          <a:ext cx="10058401" cy="6167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Εικόνα 2" descr="Η νέα ταυτότητα (brand) της Περιφέρειας Δυτικής Ελλάδας"/>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555" b="20557"/>
          <a:stretch/>
        </p:blipFill>
        <p:spPr bwMode="auto">
          <a:xfrm>
            <a:off x="101650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55073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extBox 8"/>
          <p:cNvSpPr txBox="1"/>
          <p:nvPr/>
        </p:nvSpPr>
        <p:spPr>
          <a:xfrm>
            <a:off x="-7620" y="5"/>
            <a:ext cx="553998" cy="6857997"/>
          </a:xfrm>
          <a:prstGeom prst="rect">
            <a:avLst/>
          </a:prstGeom>
          <a:noFill/>
          <a:ln w="19050">
            <a:solidFill>
              <a:schemeClr val="tx1">
                <a:lumMod val="50000"/>
                <a:lumOff val="50000"/>
              </a:schemeClr>
            </a:solidFill>
          </a:ln>
        </p:spPr>
        <p:txBody>
          <a:bodyPr vert="vert270" wrap="square" rtlCol="0">
            <a:spAutoFit/>
          </a:bodyPr>
          <a:lstStyle>
            <a:defPPr>
              <a:defRPr lang="el-GR"/>
            </a:defPPr>
            <a:lvl1pPr>
              <a:defRPr sz="2400" b="1"/>
            </a:lvl1pPr>
          </a:lstStyle>
          <a:p>
            <a:pPr marL="447675" lvl="0">
              <a:defRPr/>
            </a:pPr>
            <a:r>
              <a:rPr lang="el-GR" b="0" dirty="0">
                <a:solidFill>
                  <a:prstClr val="black"/>
                </a:solidFill>
              </a:rPr>
              <a:t>Πλεονεκτήματα &amp; Κίνητρα Ανάπτυξης Ε.Π.</a:t>
            </a:r>
          </a:p>
        </p:txBody>
      </p:sp>
      <p:sp>
        <p:nvSpPr>
          <p:cNvPr id="11266" name="Line 5">
            <a:extLst>
              <a:ext uri="{FF2B5EF4-FFF2-40B4-BE49-F238E27FC236}">
                <a16:creationId xmlns="" xmlns:a16="http://schemas.microsoft.com/office/drawing/2014/main" id="{ED51AFEE-A4DD-44B8-82FF-2163AA923DC6}"/>
              </a:ext>
            </a:extLst>
          </p:cNvPr>
          <p:cNvSpPr>
            <a:spLocks noChangeShapeType="1"/>
          </p:cNvSpPr>
          <p:nvPr/>
        </p:nvSpPr>
        <p:spPr bwMode="auto">
          <a:xfrm>
            <a:off x="6029325" y="2162175"/>
            <a:ext cx="0" cy="0"/>
          </a:xfrm>
          <a:prstGeom prst="line">
            <a:avLst/>
          </a:prstGeom>
          <a:noFill/>
          <a:ln w="254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20" name="Rectangle 7">
            <a:extLst>
              <a:ext uri="{FF2B5EF4-FFF2-40B4-BE49-F238E27FC236}">
                <a16:creationId xmlns="" xmlns:a16="http://schemas.microsoft.com/office/drawing/2014/main" id="{4A725FCD-37B3-49B1-B436-FD719FC4BBFA}"/>
              </a:ext>
            </a:extLst>
          </p:cNvPr>
          <p:cNvSpPr>
            <a:spLocks noChangeArrowheads="1"/>
          </p:cNvSpPr>
          <p:nvPr/>
        </p:nvSpPr>
        <p:spPr bwMode="auto">
          <a:xfrm>
            <a:off x="987960" y="1017797"/>
            <a:ext cx="9169143" cy="4776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81000" indent="-381000" eaLnBrk="0" hangingPunct="0">
              <a:tabLst>
                <a:tab pos="457200" algn="l"/>
              </a:tabLst>
              <a:defRPr sz="2000">
                <a:solidFill>
                  <a:schemeClr val="tx1"/>
                </a:solidFill>
                <a:latin typeface="Arial" charset="0"/>
              </a:defRPr>
            </a:lvl1pPr>
            <a:lvl2pPr marL="742950" indent="-285750" eaLnBrk="0" hangingPunct="0">
              <a:tabLst>
                <a:tab pos="457200" algn="l"/>
              </a:tabLst>
              <a:defRPr sz="2000">
                <a:solidFill>
                  <a:schemeClr val="tx1"/>
                </a:solidFill>
                <a:latin typeface="Arial" charset="0"/>
              </a:defRPr>
            </a:lvl2pPr>
            <a:lvl3pPr marL="1143000" indent="-228600" eaLnBrk="0" hangingPunct="0">
              <a:tabLst>
                <a:tab pos="457200" algn="l"/>
              </a:tabLst>
              <a:defRPr sz="2000">
                <a:solidFill>
                  <a:schemeClr val="tx1"/>
                </a:solidFill>
                <a:latin typeface="Arial" charset="0"/>
              </a:defRPr>
            </a:lvl3pPr>
            <a:lvl4pPr marL="1600200" indent="-228600" eaLnBrk="0" hangingPunct="0">
              <a:tabLst>
                <a:tab pos="457200" algn="l"/>
              </a:tabLst>
              <a:defRPr sz="2000">
                <a:solidFill>
                  <a:schemeClr val="tx1"/>
                </a:solidFill>
                <a:latin typeface="Arial" charset="0"/>
              </a:defRPr>
            </a:lvl4pPr>
            <a:lvl5pPr marL="2057400" indent="-228600" eaLnBrk="0" hangingPunct="0">
              <a:tabLst>
                <a:tab pos="457200" algn="l"/>
              </a:tabLst>
              <a:defRPr sz="2000">
                <a:solidFill>
                  <a:schemeClr val="tx1"/>
                </a:solidFill>
                <a:latin typeface="Arial" charset="0"/>
              </a:defRPr>
            </a:lvl5pPr>
            <a:lvl6pPr marL="2514600" indent="-228600" eaLnBrk="0" fontAlgn="base" hangingPunct="0">
              <a:spcBef>
                <a:spcPct val="0"/>
              </a:spcBef>
              <a:spcAft>
                <a:spcPct val="0"/>
              </a:spcAft>
              <a:tabLst>
                <a:tab pos="457200" algn="l"/>
              </a:tabLst>
              <a:defRPr sz="2000">
                <a:solidFill>
                  <a:schemeClr val="tx1"/>
                </a:solidFill>
                <a:latin typeface="Arial" charset="0"/>
              </a:defRPr>
            </a:lvl6pPr>
            <a:lvl7pPr marL="2971800" indent="-228600" eaLnBrk="0" fontAlgn="base" hangingPunct="0">
              <a:spcBef>
                <a:spcPct val="0"/>
              </a:spcBef>
              <a:spcAft>
                <a:spcPct val="0"/>
              </a:spcAft>
              <a:tabLst>
                <a:tab pos="457200" algn="l"/>
              </a:tabLst>
              <a:defRPr sz="2000">
                <a:solidFill>
                  <a:schemeClr val="tx1"/>
                </a:solidFill>
                <a:latin typeface="Arial" charset="0"/>
              </a:defRPr>
            </a:lvl7pPr>
            <a:lvl8pPr marL="3429000" indent="-228600" eaLnBrk="0" fontAlgn="base" hangingPunct="0">
              <a:spcBef>
                <a:spcPct val="0"/>
              </a:spcBef>
              <a:spcAft>
                <a:spcPct val="0"/>
              </a:spcAft>
              <a:tabLst>
                <a:tab pos="457200" algn="l"/>
              </a:tabLst>
              <a:defRPr sz="2000">
                <a:solidFill>
                  <a:schemeClr val="tx1"/>
                </a:solidFill>
                <a:latin typeface="Arial" charset="0"/>
              </a:defRPr>
            </a:lvl8pPr>
            <a:lvl9pPr marL="3886200" indent="-228600" eaLnBrk="0" fontAlgn="base" hangingPunct="0">
              <a:spcBef>
                <a:spcPct val="0"/>
              </a:spcBef>
              <a:spcAft>
                <a:spcPct val="0"/>
              </a:spcAft>
              <a:tabLst>
                <a:tab pos="457200" algn="l"/>
              </a:tabLst>
              <a:defRPr sz="2000">
                <a:solidFill>
                  <a:schemeClr val="tx1"/>
                </a:solidFill>
                <a:latin typeface="Arial" charset="0"/>
              </a:defRPr>
            </a:lvl9pPr>
          </a:lstStyle>
          <a:p>
            <a:pPr marL="381000" marR="0" lvl="0" indent="787400" algn="l" defTabSz="914400" rtl="0" eaLnBrk="1" fontAlgn="auto" latinLnBrk="0" hangingPunct="1">
              <a:lnSpc>
                <a:spcPct val="150000"/>
              </a:lnSpc>
              <a:spcBef>
                <a:spcPct val="10000"/>
              </a:spcBef>
              <a:spcAft>
                <a:spcPct val="10000"/>
              </a:spcAft>
              <a:buClrTx/>
              <a:buSzTx/>
              <a:buFontTx/>
              <a:buNone/>
              <a:tabLst>
                <a:tab pos="457200" algn="l"/>
              </a:tabLst>
              <a:defRPr/>
            </a:pPr>
            <a:r>
              <a:rPr kumimoji="0" lang="el-GR" altLang="el-GR" sz="2400" b="1" i="0" strike="noStrike" kern="1200" cap="none" spc="0" normalizeH="0" baseline="0" noProof="0" dirty="0">
                <a:ln>
                  <a:noFill/>
                </a:ln>
                <a:solidFill>
                  <a:prstClr val="black"/>
                </a:solidFill>
                <a:effectLst/>
                <a:uLnTx/>
                <a:uFillTx/>
                <a:latin typeface="Calibri" panose="020F0502020204030204"/>
                <a:ea typeface="+mn-ea"/>
                <a:cs typeface="+mn-cs"/>
              </a:rPr>
              <a:t>ΓΙΑ Τ</a:t>
            </a:r>
            <a:r>
              <a:rPr kumimoji="0" lang="en-US" altLang="el-GR" sz="2400" b="1" i="0" strike="noStrike" kern="1200" cap="none" spc="0" normalizeH="0" baseline="0" noProof="0" dirty="0">
                <a:ln>
                  <a:noFill/>
                </a:ln>
                <a:solidFill>
                  <a:prstClr val="black"/>
                </a:solidFill>
                <a:effectLst/>
                <a:uLnTx/>
                <a:uFillTx/>
                <a:latin typeface="Calibri" panose="020F0502020204030204"/>
                <a:ea typeface="+mn-ea"/>
                <a:cs typeface="+mn-cs"/>
              </a:rPr>
              <a:t>HN</a:t>
            </a:r>
            <a:r>
              <a:rPr kumimoji="0" lang="el-GR" altLang="el-GR" sz="2400" b="1" i="0" strike="noStrike" kern="1200" cap="none" spc="0" normalizeH="0" baseline="0" noProof="0" dirty="0">
                <a:ln>
                  <a:noFill/>
                </a:ln>
                <a:solidFill>
                  <a:prstClr val="black"/>
                </a:solidFill>
                <a:effectLst/>
                <a:uLnTx/>
                <a:uFillTx/>
                <a:latin typeface="Calibri" panose="020F0502020204030204"/>
                <a:ea typeface="+mn-ea"/>
                <a:cs typeface="+mn-cs"/>
              </a:rPr>
              <a:t> ΠΕΡΙΟΧΗ &amp; ΤΗΝ ΕΥΡΥΤΕΡΗ ΚΟΙΝΟΤΗΤΑ</a:t>
            </a:r>
          </a:p>
          <a:p>
            <a:pPr marL="381000" marR="0" lvl="0" indent="-381000" algn="ctr" defTabSz="914400" rtl="0" eaLnBrk="1" fontAlgn="auto" latinLnBrk="0" hangingPunct="1">
              <a:lnSpc>
                <a:spcPct val="150000"/>
              </a:lnSpc>
              <a:spcBef>
                <a:spcPct val="10000"/>
              </a:spcBef>
              <a:spcAft>
                <a:spcPct val="10000"/>
              </a:spcAft>
              <a:buClrTx/>
              <a:buSzTx/>
              <a:buFontTx/>
              <a:buNone/>
              <a:tabLst>
                <a:tab pos="457200" algn="l"/>
              </a:tabLst>
              <a:defRPr/>
            </a:pPr>
            <a:endParaRPr kumimoji="0" lang="el-GR" altLang="el-GR" sz="20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1165225" marR="0" lvl="0" indent="-342900" algn="l" defTabSz="914400" rtl="0" eaLnBrk="1" fontAlgn="auto" latinLnBrk="0" hangingPunct="1">
              <a:lnSpc>
                <a:spcPct val="150000"/>
              </a:lnSpc>
              <a:spcBef>
                <a:spcPct val="10000"/>
              </a:spcBef>
              <a:spcAft>
                <a:spcPct val="10000"/>
              </a:spcAft>
              <a:buClr>
                <a:prstClr val="black"/>
              </a:buClr>
              <a:buSzTx/>
              <a:buFont typeface="+mj-lt"/>
              <a:buAutoNum type="arabicPeriod"/>
              <a:tabLst>
                <a:tab pos="457200" algn="l"/>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Αποτελεσματική περιβαλλοντική προστασία </a:t>
            </a:r>
          </a:p>
          <a:p>
            <a:pPr marL="1165225" marR="0" lvl="0" indent="-342900" algn="l" defTabSz="914400" rtl="0" eaLnBrk="1" fontAlgn="auto" latinLnBrk="0" hangingPunct="1">
              <a:lnSpc>
                <a:spcPct val="150000"/>
              </a:lnSpc>
              <a:spcBef>
                <a:spcPct val="10000"/>
              </a:spcBef>
              <a:spcAft>
                <a:spcPct val="10000"/>
              </a:spcAft>
              <a:buClr>
                <a:prstClr val="black"/>
              </a:buClr>
              <a:buSzTx/>
              <a:buFontTx/>
              <a:buAutoNum type="arabicPeriod"/>
              <a:tabLst>
                <a:tab pos="457200" algn="l"/>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Ορθολογική χωροταξία</a:t>
            </a:r>
          </a:p>
          <a:p>
            <a:pPr marL="1165225" marR="0" lvl="0" indent="-342900" algn="l" defTabSz="914400" rtl="0" eaLnBrk="1" fontAlgn="auto" latinLnBrk="0" hangingPunct="1">
              <a:lnSpc>
                <a:spcPct val="150000"/>
              </a:lnSpc>
              <a:spcBef>
                <a:spcPct val="10000"/>
              </a:spcBef>
              <a:spcAft>
                <a:spcPct val="10000"/>
              </a:spcAft>
              <a:buClr>
                <a:prstClr val="black"/>
              </a:buClr>
              <a:buSzTx/>
              <a:buFontTx/>
              <a:buAutoNum type="arabicPeriod"/>
              <a:tabLst>
                <a:tab pos="457200" algn="l"/>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Οικονομική ανάπτυξη – Απασχόληση – Αξίες Γης – Αύξηση του βιωτικού επιπέδου των κατοίκων της περιοχής</a:t>
            </a:r>
          </a:p>
          <a:p>
            <a:pPr marL="1165225" marR="0" lvl="0" indent="-342900" algn="l" defTabSz="914400" rtl="0" eaLnBrk="1" fontAlgn="auto" latinLnBrk="0" hangingPunct="1">
              <a:lnSpc>
                <a:spcPct val="150000"/>
              </a:lnSpc>
              <a:spcBef>
                <a:spcPct val="10000"/>
              </a:spcBef>
              <a:spcAft>
                <a:spcPct val="10000"/>
              </a:spcAft>
              <a:buClr>
                <a:prstClr val="black"/>
              </a:buClr>
              <a:buSzTx/>
              <a:buFontTx/>
              <a:buAutoNum type="arabicPeriod"/>
              <a:tabLst>
                <a:tab pos="457200" algn="l"/>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Αυξημένα έσοδα ΟΤΑ</a:t>
            </a:r>
          </a:p>
          <a:p>
            <a:pPr marL="1165225" marR="0" lvl="0" indent="-342900" algn="l" defTabSz="914400" rtl="0" eaLnBrk="1" fontAlgn="auto" latinLnBrk="0" hangingPunct="1">
              <a:lnSpc>
                <a:spcPct val="150000"/>
              </a:lnSpc>
              <a:spcBef>
                <a:spcPct val="10000"/>
              </a:spcBef>
              <a:spcAft>
                <a:spcPct val="10000"/>
              </a:spcAft>
              <a:buClr>
                <a:prstClr val="black"/>
              </a:buClr>
              <a:buSzTx/>
              <a:buFontTx/>
              <a:buAutoNum type="arabicPeriod"/>
              <a:tabLst>
                <a:tab pos="457200" algn="l"/>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Ανάπτυξη παράλληλης οικονομίας περιοχής</a:t>
            </a:r>
          </a:p>
          <a:p>
            <a:pPr marL="381000" marR="0" lvl="0" indent="-381000" algn="l" defTabSz="914400" rtl="0" eaLnBrk="1" fontAlgn="auto" latinLnBrk="0" hangingPunct="1">
              <a:lnSpc>
                <a:spcPct val="150000"/>
              </a:lnSpc>
              <a:spcBef>
                <a:spcPct val="10000"/>
              </a:spcBef>
              <a:spcAft>
                <a:spcPct val="10000"/>
              </a:spcAft>
              <a:buClr>
                <a:prstClr val="black"/>
              </a:buClr>
              <a:buSzTx/>
              <a:buFontTx/>
              <a:buAutoNum type="arabicPeriod"/>
              <a:tabLst>
                <a:tab pos="457200" algn="l"/>
              </a:tabLst>
              <a:defRPr/>
            </a:pPr>
            <a:endPar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650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Τίτλος 1">
            <a:extLst>
              <a:ext uri="{FF2B5EF4-FFF2-40B4-BE49-F238E27FC236}">
                <a16:creationId xmlns="" xmlns:a16="http://schemas.microsoft.com/office/drawing/2014/main" id="{11CE1309-2DFC-4ABB-83C0-3A385FCFF8D0}"/>
              </a:ext>
            </a:extLst>
          </p:cNvPr>
          <p:cNvSpPr txBox="1">
            <a:spLocks/>
          </p:cNvSpPr>
          <p:nvPr/>
        </p:nvSpPr>
        <p:spPr>
          <a:xfrm>
            <a:off x="-7620" y="-3360"/>
            <a:ext cx="9690099" cy="757740"/>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Επιχειρηματικά Πάρκα</a:t>
            </a:r>
            <a:r>
              <a:rPr kumimoji="0" lang="en-US" sz="3200" b="1"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 </a:t>
            </a:r>
            <a:r>
              <a:rPr kumimoji="0" lang="el-GR" sz="3200" b="1"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του Ν.3982/2011</a:t>
            </a:r>
          </a:p>
        </p:txBody>
      </p:sp>
      <p:cxnSp>
        <p:nvCxnSpPr>
          <p:cNvPr id="12" name="Ευθεία γραμμή σύνδεσης 11"/>
          <p:cNvCxnSpPr/>
          <p:nvPr/>
        </p:nvCxnSpPr>
        <p:spPr>
          <a:xfrm>
            <a:off x="920750" y="1575687"/>
            <a:ext cx="11271260" cy="0"/>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6849543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Line 5">
            <a:extLst>
              <a:ext uri="{FF2B5EF4-FFF2-40B4-BE49-F238E27FC236}">
                <a16:creationId xmlns="" xmlns:a16="http://schemas.microsoft.com/office/drawing/2014/main" id="{ED51AFEE-A4DD-44B8-82FF-2163AA923DC6}"/>
              </a:ext>
            </a:extLst>
          </p:cNvPr>
          <p:cNvSpPr>
            <a:spLocks noChangeShapeType="1"/>
          </p:cNvSpPr>
          <p:nvPr/>
        </p:nvSpPr>
        <p:spPr bwMode="auto">
          <a:xfrm>
            <a:off x="6029325" y="2451735"/>
            <a:ext cx="0" cy="0"/>
          </a:xfrm>
          <a:prstGeom prst="line">
            <a:avLst/>
          </a:prstGeom>
          <a:noFill/>
          <a:ln w="254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Θέση περιεχομένου 2">
            <a:extLst>
              <a:ext uri="{FF2B5EF4-FFF2-40B4-BE49-F238E27FC236}">
                <a16:creationId xmlns="" xmlns:a16="http://schemas.microsoft.com/office/drawing/2014/main" id="{B75F0D8B-FAAC-4359-A0A2-2B971C66F66D}"/>
              </a:ext>
            </a:extLst>
          </p:cNvPr>
          <p:cNvSpPr txBox="1">
            <a:spLocks/>
          </p:cNvSpPr>
          <p:nvPr/>
        </p:nvSpPr>
        <p:spPr>
          <a:xfrm>
            <a:off x="1031749" y="2235281"/>
            <a:ext cx="9144000" cy="4249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457200" algn="just" defTabSz="914400" rtl="0" eaLnBrk="1" fontAlgn="auto" latinLnBrk="0" hangingPunct="1">
              <a:lnSpc>
                <a:spcPct val="90000"/>
              </a:lnSpc>
              <a:spcBef>
                <a:spcPts val="400"/>
              </a:spcBef>
              <a:spcAft>
                <a:spcPts val="400"/>
              </a:spcAft>
              <a:buClrTx/>
              <a:buSzTx/>
              <a:buFont typeface="+mj-lt"/>
              <a:buAutoNum type="arabicPeriod"/>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Ασφάλεια Δικαίου (χρήσεις γης εντός σχεδίου)</a:t>
            </a:r>
          </a:p>
          <a:p>
            <a:pPr marL="457200" marR="0" lvl="1" indent="-457200" algn="just" defTabSz="914400" rtl="0" eaLnBrk="1" fontAlgn="auto" latinLnBrk="0" hangingPunct="1">
              <a:lnSpc>
                <a:spcPct val="90000"/>
              </a:lnSpc>
              <a:spcBef>
                <a:spcPts val="400"/>
              </a:spcBef>
              <a:spcAft>
                <a:spcPts val="400"/>
              </a:spcAft>
              <a:buClrTx/>
              <a:buSzTx/>
              <a:buFont typeface="+mj-lt"/>
              <a:buAutoNum type="arabicPeriod"/>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Όροι δόμησης / Δασικές εκτάσεις / Αιγιαλός/ Παραλία/ ελεύθερες ζώνες κλπ</a:t>
            </a:r>
          </a:p>
          <a:p>
            <a:pPr marL="457200" marR="0" lvl="1" indent="-457200" algn="just" defTabSz="914400" rtl="0" eaLnBrk="1" fontAlgn="auto" latinLnBrk="0" hangingPunct="1">
              <a:lnSpc>
                <a:spcPct val="90000"/>
              </a:lnSpc>
              <a:spcBef>
                <a:spcPts val="400"/>
              </a:spcBef>
              <a:spcAft>
                <a:spcPts val="400"/>
              </a:spcAft>
              <a:buClrTx/>
              <a:buSzTx/>
              <a:buFont typeface="+mj-lt"/>
              <a:buAutoNum type="arabicPeriod"/>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Ελάφρυνση </a:t>
            </a:r>
            <a:r>
              <a:rPr kumimoji="0" lang="el-GR" altLang="el-GR" sz="2000" b="1" i="0" u="none" strike="noStrike" kern="1200" cap="none" spc="0" normalizeH="0" baseline="0" noProof="0" dirty="0" err="1">
                <a:ln>
                  <a:noFill/>
                </a:ln>
                <a:solidFill>
                  <a:prstClr val="black"/>
                </a:solidFill>
                <a:effectLst/>
                <a:uLnTx/>
                <a:uFillTx/>
                <a:latin typeface="Calibri" panose="020F0502020204030204"/>
                <a:ea typeface="+mn-ea"/>
                <a:cs typeface="+mn-cs"/>
              </a:rPr>
              <a:t>αδειοδοτήσεων</a:t>
            </a: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 (εγκατάστασης, ΠΠΔ κ.λπ.)</a:t>
            </a:r>
          </a:p>
          <a:p>
            <a:pPr marL="457200" marR="0" lvl="1" indent="-457200" algn="just" defTabSz="914400" rtl="0" eaLnBrk="1" fontAlgn="auto" latinLnBrk="0" hangingPunct="1">
              <a:lnSpc>
                <a:spcPct val="90000"/>
              </a:lnSpc>
              <a:spcBef>
                <a:spcPts val="400"/>
              </a:spcBef>
              <a:spcAft>
                <a:spcPts val="400"/>
              </a:spcAft>
              <a:buClrTx/>
              <a:buSzTx/>
              <a:buFont typeface="+mj-lt"/>
              <a:buAutoNum type="arabicPeriod"/>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Οικονομίες κλίμακας - πράσινη ανάπτυξη – κυκλική οικονομία</a:t>
            </a:r>
          </a:p>
          <a:p>
            <a:pPr marL="457200" marR="0" lvl="1" indent="-457200" algn="just" defTabSz="914400" rtl="0" eaLnBrk="1" fontAlgn="auto" latinLnBrk="0" hangingPunct="1">
              <a:lnSpc>
                <a:spcPct val="90000"/>
              </a:lnSpc>
              <a:spcBef>
                <a:spcPts val="400"/>
              </a:spcBef>
              <a:spcAft>
                <a:spcPts val="400"/>
              </a:spcAft>
              <a:buClrTx/>
              <a:buSzTx/>
              <a:buFont typeface="+mj-lt"/>
              <a:buAutoNum type="arabicPeriod"/>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Φορολογικά κίνητρα (ΦΠΑ, ΕΝΦΙΑ, Φόρος Μεταβίβασης, απαλλαγή φόρου εισοδήματος παγίων λόγω μετεγκατάστασης)</a:t>
            </a:r>
          </a:p>
          <a:p>
            <a:pPr marL="457200" marR="0" lvl="1" indent="-457200" algn="just" defTabSz="914400" rtl="0" eaLnBrk="1" fontAlgn="auto" latinLnBrk="0" hangingPunct="1">
              <a:lnSpc>
                <a:spcPct val="90000"/>
              </a:lnSpc>
              <a:spcBef>
                <a:spcPts val="400"/>
              </a:spcBef>
              <a:spcAft>
                <a:spcPts val="400"/>
              </a:spcAft>
              <a:buClrTx/>
              <a:buSzTx/>
              <a:buFont typeface="+mj-lt"/>
              <a:buAutoNum type="arabicPeriod"/>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Αναπτυξιακά κίνητρα (Α.Ν., ΕΣΠΑ, «</a:t>
            </a:r>
            <a:r>
              <a:rPr kumimoji="0" lang="el-GR" altLang="el-GR" sz="2000" b="1" i="0" u="none" strike="noStrike" kern="1200" cap="none" spc="0" normalizeH="0" baseline="0" noProof="0" dirty="0" err="1">
                <a:ln>
                  <a:noFill/>
                </a:ln>
                <a:solidFill>
                  <a:prstClr val="black"/>
                </a:solidFill>
                <a:effectLst/>
                <a:uLnTx/>
                <a:uFillTx/>
                <a:latin typeface="Calibri" panose="020F0502020204030204"/>
                <a:ea typeface="+mn-ea"/>
                <a:cs typeface="+mn-cs"/>
              </a:rPr>
              <a:t>fast</a:t>
            </a: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altLang="el-GR" sz="2000" b="1" i="0" u="none" strike="noStrike" kern="1200" cap="none" spc="0" normalizeH="0" baseline="0" noProof="0" dirty="0" err="1">
                <a:ln>
                  <a:noFill/>
                </a:ln>
                <a:solidFill>
                  <a:prstClr val="black"/>
                </a:solidFill>
                <a:effectLst/>
                <a:uLnTx/>
                <a:uFillTx/>
                <a:latin typeface="Calibri" panose="020F0502020204030204"/>
                <a:ea typeface="+mn-ea"/>
                <a:cs typeface="+mn-cs"/>
              </a:rPr>
              <a:t>tr</a:t>
            </a:r>
            <a:r>
              <a:rPr kumimoji="0" lang="en-US"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l-GR" altLang="el-GR" sz="2000" b="1" i="0" u="none" strike="noStrike" kern="1200" cap="none" spc="0" normalizeH="0" baseline="0" noProof="0" dirty="0" err="1">
                <a:ln>
                  <a:noFill/>
                </a:ln>
                <a:solidFill>
                  <a:prstClr val="black"/>
                </a:solidFill>
                <a:effectLst/>
                <a:uLnTx/>
                <a:uFillTx/>
                <a:latin typeface="Calibri" panose="020F0502020204030204"/>
                <a:ea typeface="+mn-ea"/>
                <a:cs typeface="+mn-cs"/>
              </a:rPr>
              <a:t>ck</a:t>
            </a: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1" indent="-457200" algn="just" defTabSz="914400" rtl="0" eaLnBrk="1" fontAlgn="auto" latinLnBrk="0" hangingPunct="1">
              <a:lnSpc>
                <a:spcPct val="90000"/>
              </a:lnSpc>
              <a:spcBef>
                <a:spcPts val="400"/>
              </a:spcBef>
              <a:spcAft>
                <a:spcPts val="400"/>
              </a:spcAft>
              <a:buClrTx/>
              <a:buSzTx/>
              <a:buFont typeface="+mj-lt"/>
              <a:buAutoNum type="arabicPeriod"/>
              <a:tabLst/>
              <a:defRPr/>
            </a:pPr>
            <a:r>
              <a:rPr kumimoji="0" lang="en-US"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Clusters</a:t>
            </a: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 επιχειρήσεων /Κοινές ενεργειακές, </a:t>
            </a:r>
            <a:r>
              <a:rPr kumimoji="0" lang="el-GR" altLang="el-GR" sz="2000" b="1" i="0" u="none" strike="noStrike" kern="1200" cap="none" spc="0" normalizeH="0" baseline="0" noProof="0" dirty="0" err="1">
                <a:ln>
                  <a:noFill/>
                </a:ln>
                <a:solidFill>
                  <a:prstClr val="black"/>
                </a:solidFill>
                <a:effectLst/>
                <a:uLnTx/>
                <a:uFillTx/>
                <a:latin typeface="Calibri" panose="020F0502020204030204"/>
                <a:ea typeface="+mn-ea"/>
                <a:cs typeface="+mn-cs"/>
              </a:rPr>
              <a:t>ευρυζωνικές</a:t>
            </a: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 &amp; περιβαλλοντικές υποδομές (διαχείριση απορριμμάτων, συμπαραγωγή)</a:t>
            </a:r>
          </a:p>
          <a:p>
            <a:pPr marL="457200" marR="0" lvl="1" indent="-457200" algn="just" defTabSz="914400" rtl="0" eaLnBrk="1" fontAlgn="auto" latinLnBrk="0" hangingPunct="1">
              <a:lnSpc>
                <a:spcPct val="90000"/>
              </a:lnSpc>
              <a:spcBef>
                <a:spcPts val="400"/>
              </a:spcBef>
              <a:spcAft>
                <a:spcPts val="400"/>
              </a:spcAft>
              <a:buClrTx/>
              <a:buSzTx/>
              <a:buFont typeface="+mj-lt"/>
              <a:buAutoNum type="arabicPeriod"/>
              <a:tabLst/>
              <a:defRPr/>
            </a:pPr>
            <a:r>
              <a:rPr kumimoji="0" lang="el-GR" altLang="el-GR" sz="2000" b="1" i="0" u="none" strike="noStrike" kern="1200" cap="none" spc="0" normalizeH="0" baseline="0" noProof="0" dirty="0">
                <a:ln>
                  <a:noFill/>
                </a:ln>
                <a:solidFill>
                  <a:prstClr val="black"/>
                </a:solidFill>
                <a:effectLst/>
                <a:uLnTx/>
                <a:uFillTx/>
                <a:latin typeface="Calibri" panose="020F0502020204030204"/>
                <a:ea typeface="+mn-ea"/>
                <a:cs typeface="+mn-cs"/>
              </a:rPr>
              <a:t>Δυνατότητες αυτοδιαχείρισης</a:t>
            </a:r>
            <a:endParaRPr kumimoji="0" lang="en-US" altLang="el-G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Ορθογώνιο 1">
            <a:extLst>
              <a:ext uri="{FF2B5EF4-FFF2-40B4-BE49-F238E27FC236}">
                <a16:creationId xmlns="" xmlns:a16="http://schemas.microsoft.com/office/drawing/2014/main" id="{9605B4B6-CE15-425B-9B48-621632D41858}"/>
              </a:ext>
            </a:extLst>
          </p:cNvPr>
          <p:cNvSpPr>
            <a:spLocks noChangeArrowheads="1"/>
          </p:cNvSpPr>
          <p:nvPr/>
        </p:nvSpPr>
        <p:spPr bwMode="auto">
          <a:xfrm>
            <a:off x="752476" y="1043940"/>
            <a:ext cx="8505825" cy="58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eorgia" panose="02040502050405020303" pitchFamily="18" charset="0"/>
                <a:cs typeface="Arial" panose="020B0604020202020204" pitchFamily="34" charset="0"/>
              </a:defRPr>
            </a:lvl1pPr>
            <a:lvl2pPr marL="742950" indent="-285750">
              <a:defRPr>
                <a:solidFill>
                  <a:schemeClr val="tx1"/>
                </a:solidFill>
                <a:latin typeface="Georgia" panose="02040502050405020303" pitchFamily="18" charset="0"/>
                <a:cs typeface="Arial" panose="020B0604020202020204" pitchFamily="34" charset="0"/>
              </a:defRPr>
            </a:lvl2pPr>
            <a:lvl3pPr marL="1143000" indent="-228600">
              <a:defRPr>
                <a:solidFill>
                  <a:schemeClr val="tx1"/>
                </a:solidFill>
                <a:latin typeface="Georgia" panose="02040502050405020303" pitchFamily="18" charset="0"/>
                <a:cs typeface="Arial" panose="020B0604020202020204" pitchFamily="34" charset="0"/>
              </a:defRPr>
            </a:lvl3pPr>
            <a:lvl4pPr marL="1600200" indent="-228600">
              <a:defRPr>
                <a:solidFill>
                  <a:schemeClr val="tx1"/>
                </a:solidFill>
                <a:latin typeface="Georgia" panose="02040502050405020303" pitchFamily="18" charset="0"/>
                <a:cs typeface="Arial" panose="020B0604020202020204" pitchFamily="34" charset="0"/>
              </a:defRPr>
            </a:lvl4pPr>
            <a:lvl5pPr marL="2057400" indent="-22860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marL="381000" marR="0" lvl="0" indent="-381000" algn="ctr" defTabSz="914400" rtl="0" eaLnBrk="1" fontAlgn="auto" latinLnBrk="0" hangingPunct="1">
              <a:lnSpc>
                <a:spcPct val="150000"/>
              </a:lnSpc>
              <a:spcBef>
                <a:spcPct val="10000"/>
              </a:spcBef>
              <a:spcAft>
                <a:spcPct val="10000"/>
              </a:spcAft>
              <a:buClrTx/>
              <a:buSzTx/>
              <a:buFontTx/>
              <a:buNone/>
              <a:tabLst>
                <a:tab pos="457200" algn="l"/>
              </a:tabLst>
              <a:defRPr/>
            </a:pPr>
            <a:r>
              <a:rPr kumimoji="0" lang="el-GR" altLang="el-GR" sz="2400" b="1" i="0"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ΓΙΑ ΤΙΣ ΕΠΙΧΕΙΡΗΣΕΙΣ ΒΙΟΜΗΧΑΝΙΑΣ &amp; ΕΦΟΔΙΑΣΤΙΚΗΣ</a:t>
            </a:r>
          </a:p>
        </p:txBody>
      </p:sp>
      <p:cxnSp>
        <p:nvCxnSpPr>
          <p:cNvPr id="19" name="Ευθεία γραμμή σύνδεσης 18"/>
          <p:cNvCxnSpPr/>
          <p:nvPr/>
        </p:nvCxnSpPr>
        <p:spPr>
          <a:xfrm>
            <a:off x="1017777" y="1560447"/>
            <a:ext cx="11174233" cy="0"/>
          </a:xfrm>
          <a:prstGeom prst="line">
            <a:avLst/>
          </a:prstGeom>
        </p:spPr>
        <p:style>
          <a:lnRef idx="1">
            <a:schemeClr val="accent5"/>
          </a:lnRef>
          <a:fillRef idx="0">
            <a:schemeClr val="accent5"/>
          </a:fillRef>
          <a:effectRef idx="0">
            <a:schemeClr val="accent5"/>
          </a:effectRef>
          <a:fontRef idx="minor">
            <a:schemeClr val="tx1"/>
          </a:fontRef>
        </p:style>
      </p:cxn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Ευθεία γραμμή σύνδεσης 13"/>
          <p:cNvCxnSpPr/>
          <p:nvPr/>
        </p:nvCxnSpPr>
        <p:spPr>
          <a:xfrm>
            <a:off x="1017777" y="1575687"/>
            <a:ext cx="11174233" cy="0"/>
          </a:xfrm>
          <a:prstGeom prst="line">
            <a:avLst/>
          </a:prstGeom>
          <a:ln w="12700"/>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20" y="5"/>
            <a:ext cx="553998" cy="6857997"/>
          </a:xfrm>
          <a:prstGeom prst="rect">
            <a:avLst/>
          </a:prstGeom>
          <a:noFill/>
          <a:ln w="19050">
            <a:solidFill>
              <a:schemeClr val="tx1">
                <a:lumMod val="50000"/>
                <a:lumOff val="50000"/>
              </a:schemeClr>
            </a:solidFill>
          </a:ln>
        </p:spPr>
        <p:txBody>
          <a:bodyPr vert="vert270" wrap="square" rtlCol="0">
            <a:spAutoFit/>
          </a:bodyPr>
          <a:lstStyle>
            <a:defPPr>
              <a:defRPr lang="el-GR"/>
            </a:defPPr>
            <a:lvl1pPr>
              <a:defRPr sz="2400" b="1"/>
            </a:lvl1pPr>
          </a:lstStyle>
          <a:p>
            <a:pPr marL="447675" lvl="0">
              <a:defRPr/>
            </a:pPr>
            <a:r>
              <a:rPr lang="el-GR" b="0" dirty="0">
                <a:solidFill>
                  <a:prstClr val="black"/>
                </a:solidFill>
              </a:rPr>
              <a:t>Πλεονεκτήματα &amp; Κίνητρα Ανάπτυξης Ε.Π.</a:t>
            </a:r>
          </a:p>
        </p:txBody>
      </p:sp>
      <p:pic>
        <p:nvPicPr>
          <p:cNvPr id="15"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650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Τίτλος 1">
            <a:extLst>
              <a:ext uri="{FF2B5EF4-FFF2-40B4-BE49-F238E27FC236}">
                <a16:creationId xmlns="" xmlns:a16="http://schemas.microsoft.com/office/drawing/2014/main" id="{11CE1309-2DFC-4ABB-83C0-3A385FCFF8D0}"/>
              </a:ext>
            </a:extLst>
          </p:cNvPr>
          <p:cNvSpPr txBox="1">
            <a:spLocks/>
          </p:cNvSpPr>
          <p:nvPr/>
        </p:nvSpPr>
        <p:spPr>
          <a:xfrm>
            <a:off x="-7620" y="-3360"/>
            <a:ext cx="9690099" cy="757740"/>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Επιχειρηματικά Πάρκα</a:t>
            </a:r>
            <a:r>
              <a:rPr kumimoji="0" lang="en-US" sz="3200" b="1"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 </a:t>
            </a:r>
            <a:r>
              <a:rPr kumimoji="0" lang="el-GR" sz="3200" b="1"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του Ν.3982/2011</a:t>
            </a:r>
          </a:p>
        </p:txBody>
      </p:sp>
    </p:spTree>
    <p:extLst>
      <p:ext uri="{BB962C8B-B14F-4D97-AF65-F5344CB8AC3E}">
        <p14:creationId xmlns:p14="http://schemas.microsoft.com/office/powerpoint/2010/main" val="140080247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extLst>
              <p:ext uri="{D42A27DB-BD31-4B8C-83A1-F6EECF244321}">
                <p14:modId xmlns:p14="http://schemas.microsoft.com/office/powerpoint/2010/main" val="13754056"/>
              </p:ext>
            </p:extLst>
          </p:nvPr>
        </p:nvGraphicFramePr>
        <p:xfrm>
          <a:off x="561976" y="1"/>
          <a:ext cx="11630026" cy="6858004"/>
        </p:xfrm>
        <a:graphic>
          <a:graphicData uri="http://schemas.openxmlformats.org/drawingml/2006/table">
            <a:tbl>
              <a:tblPr/>
              <a:tblGrid>
                <a:gridCol w="775335">
                  <a:extLst>
                    <a:ext uri="{9D8B030D-6E8A-4147-A177-3AD203B41FA5}">
                      <a16:colId xmlns="" xmlns:a16="http://schemas.microsoft.com/office/drawing/2014/main" val="20000"/>
                    </a:ext>
                  </a:extLst>
                </a:gridCol>
                <a:gridCol w="1788644">
                  <a:extLst>
                    <a:ext uri="{9D8B030D-6E8A-4147-A177-3AD203B41FA5}">
                      <a16:colId xmlns="" xmlns:a16="http://schemas.microsoft.com/office/drawing/2014/main" val="20001"/>
                    </a:ext>
                  </a:extLst>
                </a:gridCol>
                <a:gridCol w="6658125">
                  <a:extLst>
                    <a:ext uri="{9D8B030D-6E8A-4147-A177-3AD203B41FA5}">
                      <a16:colId xmlns="" xmlns:a16="http://schemas.microsoft.com/office/drawing/2014/main" val="20002"/>
                    </a:ext>
                  </a:extLst>
                </a:gridCol>
                <a:gridCol w="2407922">
                  <a:extLst>
                    <a:ext uri="{9D8B030D-6E8A-4147-A177-3AD203B41FA5}">
                      <a16:colId xmlns="" xmlns:a16="http://schemas.microsoft.com/office/drawing/2014/main" val="20003"/>
                    </a:ext>
                  </a:extLst>
                </a:gridCol>
              </a:tblGrid>
              <a:tr h="447325">
                <a:tc>
                  <a:txBody>
                    <a:bodyPr/>
                    <a:lstStyle/>
                    <a:p>
                      <a:pPr algn="l" fontAlgn="b"/>
                      <a:endParaRPr lang="el-GR" sz="1100" b="0" i="0" u="none" strike="noStrike" dirty="0">
                        <a:solidFill>
                          <a:srgbClr val="000000"/>
                        </a:solidFill>
                        <a:effectLst/>
                        <a:latin typeface="+mj-lt"/>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gridSpan="3">
                  <a:txBody>
                    <a:bodyPr/>
                    <a:lstStyle/>
                    <a:p>
                      <a:pPr algn="ctr" fontAlgn="ctr"/>
                      <a:r>
                        <a:rPr lang="el-GR" sz="2400" b="1" i="0" u="none" strike="noStrike" dirty="0">
                          <a:solidFill>
                            <a:srgbClr val="000000"/>
                          </a:solidFill>
                          <a:effectLst/>
                          <a:latin typeface="+mj-lt"/>
                        </a:rPr>
                        <a:t>ΣΥΓΚΡΙΤΙΚΗ ΑΞΙΟΛΟΓΗΣΗ ΣΥΝΘΗΚΩΝ</a:t>
                      </a:r>
                      <a:r>
                        <a:rPr lang="el-GR" sz="2400" b="1" i="0" u="none" strike="noStrike" baseline="0" dirty="0">
                          <a:solidFill>
                            <a:srgbClr val="000000"/>
                          </a:solidFill>
                          <a:effectLst/>
                          <a:latin typeface="+mj-lt"/>
                        </a:rPr>
                        <a:t> ΧΩΡΟΘΕΤΗΣΗΣ ΕΠΙΧΕΙΡΗΣΕΩΝ</a:t>
                      </a:r>
                      <a:endParaRPr lang="el-GR" sz="2000" b="1" i="0" u="none" strike="noStrike" dirty="0">
                        <a:solidFill>
                          <a:srgbClr val="000000"/>
                        </a:solidFill>
                        <a:effectLst/>
                        <a:latin typeface="+mj-lt"/>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0"/>
                  </a:ext>
                </a:extLst>
              </a:tr>
              <a:tr h="227709">
                <a:tc>
                  <a:txBody>
                    <a:bodyPr/>
                    <a:lstStyle/>
                    <a:p>
                      <a:pPr lvl="0" algn="l" fontAlgn="t"/>
                      <a:r>
                        <a:rPr lang="el-GR" sz="1200" b="0" i="0" u="none" strike="noStrike" dirty="0">
                          <a:solidFill>
                            <a:srgbClr val="000000"/>
                          </a:solidFill>
                          <a:effectLst/>
                          <a:latin typeface="+mj-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marL="36000" lvl="0" algn="l" fontAlgn="t"/>
                      <a:r>
                        <a:rPr lang="el-GR" sz="1200" b="1" i="0" u="none" strike="noStrike" dirty="0">
                          <a:solidFill>
                            <a:srgbClr val="000000"/>
                          </a:solidFill>
                          <a:effectLst/>
                          <a:latin typeface="+mj-lt"/>
                        </a:rPr>
                        <a:t>Παράμετροι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marL="72000" lvl="1" indent="0" algn="l" fontAlgn="ctr"/>
                      <a:r>
                        <a:rPr lang="el-GR" sz="1200" b="1" i="0" u="none" strike="noStrike" dirty="0">
                          <a:solidFill>
                            <a:srgbClr val="000000"/>
                          </a:solidFill>
                          <a:effectLst/>
                          <a:latin typeface="+mj-lt"/>
                        </a:rPr>
                        <a:t>Εκτός σχεδίου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marL="72000" lvl="0" algn="l" fontAlgn="ctr"/>
                      <a:r>
                        <a:rPr lang="el-GR" sz="1200" b="1" i="0" u="none" strike="noStrike" dirty="0">
                          <a:solidFill>
                            <a:srgbClr val="000000"/>
                          </a:solidFill>
                          <a:effectLst/>
                          <a:latin typeface="+mj-lt"/>
                        </a:rPr>
                        <a:t>Οργανωμένος υποδοχέας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1"/>
                  </a:ext>
                </a:extLst>
              </a:tr>
              <a:tr h="168480">
                <a:tc rowSpan="23">
                  <a:txBody>
                    <a:bodyPr/>
                    <a:lstStyle/>
                    <a:p>
                      <a:pPr marL="36000" lvl="0" indent="0" algn="l" fontAlgn="ctr"/>
                      <a:r>
                        <a:rPr lang="el-GR" sz="1200" b="1" i="0" u="none" strike="noStrike" dirty="0">
                          <a:solidFill>
                            <a:srgbClr val="000000"/>
                          </a:solidFill>
                          <a:effectLst/>
                          <a:latin typeface="+mj-lt"/>
                        </a:rPr>
                        <a:t>Επιχείρηση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rowSpan="5">
                  <a:txBody>
                    <a:bodyPr/>
                    <a:lstStyle/>
                    <a:p>
                      <a:pPr marL="36000" lvl="0" algn="l" fontAlgn="ctr"/>
                      <a:r>
                        <a:rPr lang="el-GR" sz="1100" b="1" i="0" u="none" strike="noStrike" dirty="0">
                          <a:solidFill>
                            <a:srgbClr val="000000"/>
                          </a:solidFill>
                          <a:effectLst/>
                          <a:latin typeface="+mj-lt"/>
                        </a:rPr>
                        <a:t>Συντελεστής κάλυψης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marL="72000" lvl="1" indent="0" algn="l" fontAlgn="ctr"/>
                      <a:r>
                        <a:rPr lang="el-GR" sz="1100" b="1" i="0" u="none" strike="noStrike" dirty="0">
                          <a:solidFill>
                            <a:srgbClr val="000000"/>
                          </a:solidFill>
                          <a:effectLst/>
                          <a:latin typeface="+mj-lt"/>
                        </a:rPr>
                        <a:t>30%  </a:t>
                      </a:r>
                      <a:r>
                        <a:rPr lang="el-GR" sz="1100" b="1" i="0" u="none" strike="noStrike" kern="1200" dirty="0">
                          <a:solidFill>
                            <a:srgbClr val="000000"/>
                          </a:solidFill>
                          <a:effectLst/>
                          <a:latin typeface="+mj-lt"/>
                          <a:ea typeface="+mn-ea"/>
                          <a:cs typeface="+mn-cs"/>
                        </a:rPr>
                        <a:t>Βιομηχανία</a:t>
                      </a:r>
                      <a:r>
                        <a:rPr lang="el-GR" sz="1100" b="1" i="0" u="none" strike="noStrike" dirty="0">
                          <a:solidFill>
                            <a:srgbClr val="000000"/>
                          </a:solidFill>
                          <a:effectLst/>
                          <a:latin typeface="+mj-lt"/>
                        </a:rPr>
                        <a:t>/ Βιοτεχνία , </a:t>
                      </a:r>
                      <a:r>
                        <a:rPr lang="el-GR" sz="1100" b="0" i="0" u="none" strike="noStrike" dirty="0">
                          <a:solidFill>
                            <a:srgbClr val="000000"/>
                          </a:solidFill>
                          <a:effectLst/>
                          <a:latin typeface="+mj-lt"/>
                        </a:rPr>
                        <a:t>κατά κανόνα (άρθρο 4, § 5β, ΠΔ 31-5-1985 (ΦΕΚ270/Δ)</a:t>
                      </a:r>
                      <a:endParaRPr lang="el-GR" sz="1100" b="1" i="0" u="none" strike="noStrike" dirty="0">
                        <a:solidFill>
                          <a:srgbClr val="000000"/>
                        </a:solidFill>
                        <a:effectLst/>
                        <a:latin typeface="+mj-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rowSpan="4">
                  <a:txBody>
                    <a:bodyPr/>
                    <a:lstStyle/>
                    <a:p>
                      <a:pPr marL="72000" lvl="0" algn="l" fontAlgn="ctr"/>
                      <a:r>
                        <a:rPr lang="el-GR" sz="1100" b="1" i="0" u="none" strike="noStrike" dirty="0">
                          <a:solidFill>
                            <a:srgbClr val="000000"/>
                          </a:solidFill>
                          <a:effectLst/>
                          <a:latin typeface="+mj-lt"/>
                        </a:rPr>
                        <a:t>σ. κ. = 70%</a:t>
                      </a:r>
                      <a:r>
                        <a:rPr lang="el-GR" sz="1100" b="0" i="0" u="none" strike="noStrike" dirty="0">
                          <a:solidFill>
                            <a:srgbClr val="000000"/>
                          </a:solidFill>
                          <a:effectLst/>
                          <a:latin typeface="+mj-lt"/>
                        </a:rPr>
                        <a:t>  μέγιστο ποσοστό κάλυψης για όλες τις χρήσεις </a:t>
                      </a:r>
                      <a:endParaRPr lang="el-GR" sz="1100" b="1" i="0" u="none" strike="noStrike" dirty="0">
                        <a:solidFill>
                          <a:srgbClr val="000000"/>
                        </a:solidFill>
                        <a:effectLst/>
                        <a:latin typeface="+mj-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 xmlns:a16="http://schemas.microsoft.com/office/drawing/2014/main" val="10002"/>
                  </a:ext>
                </a:extLst>
              </a:tr>
              <a:tr h="217244">
                <a:tc vMerge="1">
                  <a:txBody>
                    <a:bodyPr/>
                    <a:lstStyle/>
                    <a:p>
                      <a:endParaRPr lang="el-GR"/>
                    </a:p>
                  </a:txBody>
                  <a:tcPr/>
                </a:tc>
                <a:tc vMerge="1">
                  <a:txBody>
                    <a:bodyPr/>
                    <a:lstStyle/>
                    <a:p>
                      <a:endParaRPr lang="el-GR"/>
                    </a:p>
                  </a:txBody>
                  <a:tcPr/>
                </a:tc>
                <a:tc>
                  <a:txBody>
                    <a:bodyPr/>
                    <a:lstStyle/>
                    <a:p>
                      <a:pPr marL="72000" lvl="1" indent="0" algn="l" fontAlgn="ctr"/>
                      <a:r>
                        <a:rPr lang="el-GR" sz="1100" b="1" i="0" u="none" strike="noStrike" dirty="0">
                          <a:solidFill>
                            <a:srgbClr val="000000"/>
                          </a:solidFill>
                          <a:effectLst/>
                          <a:latin typeface="+mj-lt"/>
                        </a:rPr>
                        <a:t>40% SILO συναρμολογούμενα, βιομηχανικές ή εμπορικές αποθήκες συναρμολογούμενες</a:t>
                      </a:r>
                      <a:r>
                        <a:rPr lang="el-GR" sz="1100" b="0" i="0" u="none" strike="noStrike" dirty="0">
                          <a:solidFill>
                            <a:srgbClr val="000000"/>
                          </a:solidFill>
                          <a:effectLst/>
                          <a:latin typeface="+mj-lt"/>
                        </a:rPr>
                        <a:t> Άρθρο 4 §5β, ΠΔ 31-5-1985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vMerge="1">
                  <a:txBody>
                    <a:bodyPr/>
                    <a:lstStyle/>
                    <a:p>
                      <a:endParaRPr lang="el-GR"/>
                    </a:p>
                  </a:txBody>
                  <a:tcPr/>
                </a:tc>
                <a:extLst>
                  <a:ext uri="{0D108BD9-81ED-4DB2-BD59-A6C34878D82A}">
                    <a16:rowId xmlns="" xmlns:a16="http://schemas.microsoft.com/office/drawing/2014/main" val="10003"/>
                  </a:ext>
                </a:extLst>
              </a:tr>
              <a:tr h="199037">
                <a:tc vMerge="1">
                  <a:txBody>
                    <a:bodyPr/>
                    <a:lstStyle/>
                    <a:p>
                      <a:endParaRPr lang="el-GR"/>
                    </a:p>
                  </a:txBody>
                  <a:tcPr/>
                </a:tc>
                <a:tc vMerge="1">
                  <a:txBody>
                    <a:bodyPr/>
                    <a:lstStyle/>
                    <a:p>
                      <a:endParaRPr lang="el-GR"/>
                    </a:p>
                  </a:txBody>
                  <a:tcPr/>
                </a:tc>
                <a:tc>
                  <a:txBody>
                    <a:bodyPr/>
                    <a:lstStyle/>
                    <a:p>
                      <a:pPr marL="72000" lvl="1" indent="0" algn="l" fontAlgn="ctr"/>
                      <a:r>
                        <a:rPr lang="el-GR" sz="1100" b="1" i="0" u="none" strike="noStrike" dirty="0">
                          <a:solidFill>
                            <a:srgbClr val="000000"/>
                          </a:solidFill>
                          <a:effectLst/>
                          <a:latin typeface="+mj-lt"/>
                        </a:rPr>
                        <a:t>18%  Εμπορικές Αποθήκες του άρθρου 9 του ΠΔ 31-5-1985</a:t>
                      </a:r>
                      <a:r>
                        <a:rPr lang="el-GR" sz="1100" b="0" i="0" u="none" strike="noStrike" dirty="0">
                          <a:solidFill>
                            <a:srgbClr val="000000"/>
                          </a:solidFill>
                          <a:effectLst/>
                          <a:latin typeface="+mj-lt"/>
                        </a:rPr>
                        <a:t>  (Άρθρο 33 § 3ε ν. 4759/2020 τροποποίηση)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vMerge="1">
                  <a:txBody>
                    <a:bodyPr/>
                    <a:lstStyle/>
                    <a:p>
                      <a:endParaRPr lang="el-GR"/>
                    </a:p>
                  </a:txBody>
                  <a:tcPr/>
                </a:tc>
                <a:extLst>
                  <a:ext uri="{0D108BD9-81ED-4DB2-BD59-A6C34878D82A}">
                    <a16:rowId xmlns="" xmlns:a16="http://schemas.microsoft.com/office/drawing/2014/main" val="10004"/>
                  </a:ext>
                </a:extLst>
              </a:tr>
              <a:tr h="336960">
                <a:tc vMerge="1">
                  <a:txBody>
                    <a:bodyPr/>
                    <a:lstStyle/>
                    <a:p>
                      <a:endParaRPr lang="el-GR"/>
                    </a:p>
                  </a:txBody>
                  <a:tcPr/>
                </a:tc>
                <a:tc vMerge="1">
                  <a:txBody>
                    <a:bodyPr/>
                    <a:lstStyle/>
                    <a:p>
                      <a:endParaRPr lang="el-GR"/>
                    </a:p>
                  </a:txBody>
                  <a:tcPr/>
                </a:tc>
                <a:tc>
                  <a:txBody>
                    <a:bodyPr/>
                    <a:lstStyle/>
                    <a:p>
                      <a:pPr marL="72000" lvl="1" indent="0" algn="l" fontAlgn="ctr"/>
                      <a:r>
                        <a:rPr lang="el-GR" sz="1100" b="1" i="0" u="none" strike="noStrike" dirty="0">
                          <a:solidFill>
                            <a:srgbClr val="000000"/>
                          </a:solidFill>
                          <a:effectLst/>
                          <a:latin typeface="+mj-lt"/>
                        </a:rPr>
                        <a:t>45%</a:t>
                      </a:r>
                      <a:r>
                        <a:rPr lang="el-GR" sz="1100" b="0" i="0" u="none" strike="noStrike" dirty="0">
                          <a:solidFill>
                            <a:srgbClr val="000000"/>
                          </a:solidFill>
                          <a:effectLst/>
                          <a:latin typeface="+mj-lt"/>
                        </a:rPr>
                        <a:t> </a:t>
                      </a:r>
                      <a:r>
                        <a:rPr lang="el-GR" sz="1100" b="1" i="0" u="none" strike="noStrike" dirty="0">
                          <a:solidFill>
                            <a:srgbClr val="000000"/>
                          </a:solidFill>
                          <a:effectLst/>
                          <a:latin typeface="+mj-lt"/>
                        </a:rPr>
                        <a:t>ψυγεία, </a:t>
                      </a:r>
                      <a:r>
                        <a:rPr lang="el-GR" sz="1100" b="1" i="0" u="none" strike="noStrike" dirty="0" err="1">
                          <a:solidFill>
                            <a:srgbClr val="000000"/>
                          </a:solidFill>
                          <a:effectLst/>
                          <a:latin typeface="+mj-lt"/>
                        </a:rPr>
                        <a:t>διαλογητήρια</a:t>
                      </a:r>
                      <a:r>
                        <a:rPr lang="el-GR" sz="1100" b="1" i="0" u="none" strike="noStrike" dirty="0">
                          <a:solidFill>
                            <a:srgbClr val="000000"/>
                          </a:solidFill>
                          <a:effectLst/>
                          <a:latin typeface="+mj-lt"/>
                        </a:rPr>
                        <a:t> φρούτων</a:t>
                      </a:r>
                      <a:r>
                        <a:rPr lang="el-GR" sz="1100" b="0" i="0" u="none" strike="noStrike" dirty="0">
                          <a:solidFill>
                            <a:srgbClr val="000000"/>
                          </a:solidFill>
                          <a:effectLst/>
                          <a:latin typeface="+mj-lt"/>
                        </a:rPr>
                        <a:t> κατά παρέκκλιση των διατάξεων ρου άρθρου 5 , Άρθρο 4 §9, ΠΔ.31-5-1985 (ΦΕΚ 270/Δ) όπως τροποποιήθηκε και ισχύει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vMerge="1">
                  <a:txBody>
                    <a:bodyPr/>
                    <a:lstStyle/>
                    <a:p>
                      <a:endParaRPr lang="el-GR"/>
                    </a:p>
                  </a:txBody>
                  <a:tcPr/>
                </a:tc>
                <a:extLst>
                  <a:ext uri="{0D108BD9-81ED-4DB2-BD59-A6C34878D82A}">
                    <a16:rowId xmlns="" xmlns:a16="http://schemas.microsoft.com/office/drawing/2014/main" val="10005"/>
                  </a:ext>
                </a:extLst>
              </a:tr>
              <a:tr h="168480">
                <a:tc vMerge="1">
                  <a:txBody>
                    <a:bodyPr/>
                    <a:lstStyle/>
                    <a:p>
                      <a:endParaRPr lang="el-GR"/>
                    </a:p>
                  </a:txBody>
                  <a:tcPr/>
                </a:tc>
                <a:tc vMerge="1">
                  <a:txBody>
                    <a:bodyPr/>
                    <a:lstStyle/>
                    <a:p>
                      <a:endParaRPr lang="el-GR"/>
                    </a:p>
                  </a:txBody>
                  <a:tcPr/>
                </a:tc>
                <a:tc>
                  <a:txBody>
                    <a:bodyPr/>
                    <a:lstStyle/>
                    <a:p>
                      <a:pPr marL="72000" lvl="1" indent="0" algn="l" fontAlgn="ctr"/>
                      <a:r>
                        <a:rPr lang="el-GR" sz="1100" b="1" i="0" u="none" strike="noStrike" dirty="0">
                          <a:solidFill>
                            <a:srgbClr val="000000"/>
                          </a:solidFill>
                          <a:effectLst/>
                          <a:latin typeface="+mj-lt"/>
                        </a:rPr>
                        <a:t>40% Εγκαταστάσεις Εφοδιαστικής</a:t>
                      </a:r>
                      <a:r>
                        <a:rPr lang="el-GR" sz="1100" b="0" i="0" u="none" strike="noStrike" dirty="0">
                          <a:solidFill>
                            <a:srgbClr val="000000"/>
                          </a:solidFill>
                          <a:effectLst/>
                          <a:latin typeface="+mj-lt"/>
                        </a:rPr>
                        <a:t>. άρθρο 33 § 3θ ν. 4759/2020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marL="72000" lvl="0" algn="l" fontAlgn="ctr"/>
                      <a:r>
                        <a:rPr lang="el-GR" sz="1100" b="1" i="0" u="none" strike="noStrike" dirty="0">
                          <a:solidFill>
                            <a:srgbClr val="000000"/>
                          </a:solidFill>
                          <a:effectLst/>
                          <a:latin typeface="+mj-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 xmlns:a16="http://schemas.microsoft.com/office/drawing/2014/main" val="10006"/>
                  </a:ext>
                </a:extLst>
              </a:tr>
              <a:tr h="168480">
                <a:tc vMerge="1">
                  <a:txBody>
                    <a:bodyPr/>
                    <a:lstStyle/>
                    <a:p>
                      <a:endParaRPr lang="el-GR"/>
                    </a:p>
                  </a:txBody>
                  <a:tcPr/>
                </a:tc>
                <a:tc rowSpan="4">
                  <a:txBody>
                    <a:bodyPr/>
                    <a:lstStyle/>
                    <a:p>
                      <a:pPr marL="36000" lvl="0" algn="l" fontAlgn="ctr"/>
                      <a:r>
                        <a:rPr lang="el-GR" sz="1100" b="1" i="0" u="none" strike="noStrike" dirty="0">
                          <a:solidFill>
                            <a:srgbClr val="000000"/>
                          </a:solidFill>
                          <a:effectLst/>
                          <a:latin typeface="+mj-lt"/>
                        </a:rPr>
                        <a:t>Συντελεστής δόμησης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marL="72000" lvl="1" indent="0" algn="l" fontAlgn="ctr"/>
                      <a:r>
                        <a:rPr lang="el-GR" sz="1100" b="1" i="0" u="none" strike="noStrike" dirty="0">
                          <a:solidFill>
                            <a:srgbClr val="000000"/>
                          </a:solidFill>
                          <a:effectLst/>
                          <a:latin typeface="+mj-lt"/>
                        </a:rPr>
                        <a:t>0,6 </a:t>
                      </a:r>
                      <a:r>
                        <a:rPr lang="el-GR" sz="1100" b="1" i="0" u="none" strike="noStrike" dirty="0" err="1">
                          <a:solidFill>
                            <a:srgbClr val="000000"/>
                          </a:solidFill>
                          <a:effectLst/>
                          <a:latin typeface="+mj-lt"/>
                        </a:rPr>
                        <a:t>max</a:t>
                      </a:r>
                      <a:r>
                        <a:rPr lang="el-GR" sz="1100" b="0" i="0" u="none" strike="noStrike" dirty="0">
                          <a:solidFill>
                            <a:srgbClr val="000000"/>
                          </a:solidFill>
                          <a:effectLst/>
                          <a:latin typeface="+mj-lt"/>
                        </a:rPr>
                        <a:t> </a:t>
                      </a:r>
                      <a:r>
                        <a:rPr lang="el-GR" sz="1100" b="1" i="0" u="none" strike="noStrike" dirty="0">
                          <a:solidFill>
                            <a:srgbClr val="000000"/>
                          </a:solidFill>
                          <a:effectLst/>
                          <a:latin typeface="+mj-lt"/>
                        </a:rPr>
                        <a:t>Βιομηχανικές Εγκαταστάσεις. </a:t>
                      </a:r>
                      <a:r>
                        <a:rPr lang="el-GR" sz="1100" b="0" i="0" u="none" strike="noStrike" dirty="0">
                          <a:solidFill>
                            <a:srgbClr val="000000"/>
                          </a:solidFill>
                          <a:effectLst/>
                          <a:latin typeface="+mj-lt"/>
                        </a:rPr>
                        <a:t>Άρθρο 33 §3β ν. 4759/2020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marL="72000" lvl="0" algn="l" fontAlgn="ctr"/>
                      <a:r>
                        <a:rPr lang="el-GR" sz="1100" b="1" i="0" u="none" strike="noStrike" dirty="0" err="1">
                          <a:solidFill>
                            <a:srgbClr val="000000"/>
                          </a:solidFill>
                          <a:effectLst/>
                          <a:latin typeface="+mj-lt"/>
                        </a:rPr>
                        <a:t>σ.δ</a:t>
                      </a:r>
                      <a:r>
                        <a:rPr lang="el-GR" sz="1100" b="1" i="0" u="none" strike="noStrike" dirty="0">
                          <a:solidFill>
                            <a:srgbClr val="000000"/>
                          </a:solidFill>
                          <a:effectLst/>
                          <a:latin typeface="+mj-lt"/>
                        </a:rPr>
                        <a:t>. =  2 : </a:t>
                      </a:r>
                      <a:r>
                        <a:rPr lang="el-GR" sz="1100" b="0" i="0" u="none" strike="noStrike" dirty="0">
                          <a:solidFill>
                            <a:srgbClr val="000000"/>
                          </a:solidFill>
                          <a:effectLst/>
                          <a:latin typeface="+mj-lt"/>
                        </a:rPr>
                        <a:t> Βιομηχανίες / Βιοτεχνίες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 xmlns:a16="http://schemas.microsoft.com/office/drawing/2014/main" val="10007"/>
                  </a:ext>
                </a:extLst>
              </a:tr>
              <a:tr h="199037">
                <a:tc vMerge="1">
                  <a:txBody>
                    <a:bodyPr/>
                    <a:lstStyle/>
                    <a:p>
                      <a:endParaRPr lang="el-GR"/>
                    </a:p>
                  </a:txBody>
                  <a:tcPr/>
                </a:tc>
                <a:tc vMerge="1">
                  <a:txBody>
                    <a:bodyPr/>
                    <a:lstStyle/>
                    <a:p>
                      <a:endParaRPr lang="el-GR"/>
                    </a:p>
                  </a:txBody>
                  <a:tcPr/>
                </a:tc>
                <a:tc>
                  <a:txBody>
                    <a:bodyPr/>
                    <a:lstStyle/>
                    <a:p>
                      <a:pPr marL="72000" lvl="1" indent="0" algn="l" fontAlgn="ctr"/>
                      <a:r>
                        <a:rPr lang="el-GR" sz="1100" b="1" i="0" u="none" strike="noStrike" dirty="0">
                          <a:solidFill>
                            <a:srgbClr val="000000"/>
                          </a:solidFill>
                          <a:effectLst/>
                          <a:latin typeface="+mj-lt"/>
                        </a:rPr>
                        <a:t>0,18 </a:t>
                      </a:r>
                      <a:r>
                        <a:rPr lang="el-GR" sz="1100" b="1" i="0" u="none" strike="noStrike" dirty="0" err="1">
                          <a:solidFill>
                            <a:srgbClr val="000000"/>
                          </a:solidFill>
                          <a:effectLst/>
                          <a:latin typeface="+mj-lt"/>
                        </a:rPr>
                        <a:t>max</a:t>
                      </a:r>
                      <a:r>
                        <a:rPr lang="el-GR" sz="1100" b="1" i="0" u="none" strike="noStrike" dirty="0">
                          <a:solidFill>
                            <a:srgbClr val="000000"/>
                          </a:solidFill>
                          <a:effectLst/>
                          <a:latin typeface="+mj-lt"/>
                        </a:rPr>
                        <a:t> Εμπορικές Αποθήκες του άρθρου 9 του ΠΔ 31-5-1985</a:t>
                      </a:r>
                      <a:r>
                        <a:rPr lang="el-GR" sz="1100" b="0" i="0" u="none" strike="noStrike" dirty="0">
                          <a:solidFill>
                            <a:srgbClr val="000000"/>
                          </a:solidFill>
                          <a:effectLst/>
                          <a:latin typeface="+mj-lt"/>
                        </a:rPr>
                        <a:t>  (Άρθρο 33 § 3ε ν. 4759/2020 τροποποίηση)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marL="72000" lvl="0" algn="l" fontAlgn="ctr"/>
                      <a:r>
                        <a:rPr lang="el-GR" sz="1100" b="1" i="0" u="none" strike="noStrike" dirty="0" err="1">
                          <a:solidFill>
                            <a:srgbClr val="000000"/>
                          </a:solidFill>
                          <a:effectLst/>
                          <a:latin typeface="+mj-lt"/>
                        </a:rPr>
                        <a:t>σ.δ</a:t>
                      </a:r>
                      <a:r>
                        <a:rPr lang="el-GR" sz="1100" b="1" i="0" u="none" strike="noStrike" dirty="0">
                          <a:solidFill>
                            <a:srgbClr val="000000"/>
                          </a:solidFill>
                          <a:effectLst/>
                          <a:latin typeface="+mj-lt"/>
                        </a:rPr>
                        <a:t>. =  1,6 </a:t>
                      </a:r>
                      <a:r>
                        <a:rPr lang="el-GR" sz="1100" b="0" i="0" u="none" strike="noStrike" dirty="0">
                          <a:solidFill>
                            <a:srgbClr val="000000"/>
                          </a:solidFill>
                          <a:effectLst/>
                          <a:latin typeface="+mj-lt"/>
                        </a:rPr>
                        <a:t>:  Επαγγελματικά Εργαστήρια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 xmlns:a16="http://schemas.microsoft.com/office/drawing/2014/main" val="10008"/>
                  </a:ext>
                </a:extLst>
              </a:tr>
              <a:tr h="168480">
                <a:tc vMerge="1">
                  <a:txBody>
                    <a:bodyPr/>
                    <a:lstStyle/>
                    <a:p>
                      <a:endParaRPr lang="el-GR"/>
                    </a:p>
                  </a:txBody>
                  <a:tcPr/>
                </a:tc>
                <a:tc vMerge="1">
                  <a:txBody>
                    <a:bodyPr/>
                    <a:lstStyle/>
                    <a:p>
                      <a:endParaRPr lang="el-GR"/>
                    </a:p>
                  </a:txBody>
                  <a:tcPr/>
                </a:tc>
                <a:tc>
                  <a:txBody>
                    <a:bodyPr/>
                    <a:lstStyle/>
                    <a:p>
                      <a:pPr marL="72000" lvl="1" indent="0" algn="l" fontAlgn="ctr"/>
                      <a:r>
                        <a:rPr lang="el-GR" sz="1100" b="1" i="0" u="none" strike="noStrike" dirty="0">
                          <a:solidFill>
                            <a:srgbClr val="000000"/>
                          </a:solidFill>
                          <a:effectLst/>
                          <a:latin typeface="+mj-lt"/>
                        </a:rPr>
                        <a:t>0,6 </a:t>
                      </a:r>
                      <a:r>
                        <a:rPr lang="el-GR" sz="1100" b="1" i="0" u="none" strike="noStrike" dirty="0" err="1">
                          <a:solidFill>
                            <a:srgbClr val="000000"/>
                          </a:solidFill>
                          <a:effectLst/>
                          <a:latin typeface="+mj-lt"/>
                        </a:rPr>
                        <a:t>max</a:t>
                      </a:r>
                      <a:r>
                        <a:rPr lang="el-GR" sz="1100" b="0" i="0" u="none" strike="noStrike" dirty="0">
                          <a:solidFill>
                            <a:srgbClr val="000000"/>
                          </a:solidFill>
                          <a:effectLst/>
                          <a:latin typeface="+mj-lt"/>
                        </a:rPr>
                        <a:t>  </a:t>
                      </a:r>
                      <a:r>
                        <a:rPr lang="el-GR" sz="1100" b="1" i="0" u="none" strike="noStrike" dirty="0">
                          <a:solidFill>
                            <a:srgbClr val="000000"/>
                          </a:solidFill>
                          <a:effectLst/>
                          <a:latin typeface="+mj-lt"/>
                        </a:rPr>
                        <a:t>Εγκαταστάσεις Εφοδιαστικής.</a:t>
                      </a:r>
                      <a:r>
                        <a:rPr lang="el-GR" sz="1100" b="0" i="0" u="none" strike="noStrike" dirty="0">
                          <a:solidFill>
                            <a:srgbClr val="000000"/>
                          </a:solidFill>
                          <a:effectLst/>
                          <a:latin typeface="+mj-lt"/>
                        </a:rPr>
                        <a:t> Άρθρο 33 §3θ ν. 4759/2020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marL="72000" lvl="0" algn="l" fontAlgn="ctr"/>
                      <a:r>
                        <a:rPr lang="el-GR" sz="1100" b="1" i="0" u="none" strike="noStrike" dirty="0" err="1">
                          <a:solidFill>
                            <a:srgbClr val="000000"/>
                          </a:solidFill>
                          <a:effectLst/>
                          <a:latin typeface="+mj-lt"/>
                        </a:rPr>
                        <a:t>σ.δ</a:t>
                      </a:r>
                      <a:r>
                        <a:rPr lang="el-GR" sz="1100" b="1" i="0" u="none" strike="noStrike" dirty="0">
                          <a:solidFill>
                            <a:srgbClr val="000000"/>
                          </a:solidFill>
                          <a:effectLst/>
                          <a:latin typeface="+mj-lt"/>
                        </a:rPr>
                        <a:t>. = 1,6 </a:t>
                      </a:r>
                      <a:r>
                        <a:rPr lang="el-GR" sz="1100" b="0" i="0" u="none" strike="noStrike" dirty="0">
                          <a:solidFill>
                            <a:srgbClr val="000000"/>
                          </a:solidFill>
                          <a:effectLst/>
                          <a:latin typeface="+mj-lt"/>
                        </a:rPr>
                        <a:t>: Χρήσεις Εφοδιαστικής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 xmlns:a16="http://schemas.microsoft.com/office/drawing/2014/main" val="10009"/>
                  </a:ext>
                </a:extLst>
              </a:tr>
              <a:tr h="168480">
                <a:tc vMerge="1">
                  <a:txBody>
                    <a:bodyPr/>
                    <a:lstStyle/>
                    <a:p>
                      <a:endParaRPr lang="el-GR"/>
                    </a:p>
                  </a:txBody>
                  <a:tcPr/>
                </a:tc>
                <a:tc vMerge="1">
                  <a:txBody>
                    <a:bodyPr/>
                    <a:lstStyle/>
                    <a:p>
                      <a:endParaRPr lang="el-GR"/>
                    </a:p>
                  </a:txBody>
                  <a:tcPr/>
                </a:tc>
                <a:tc>
                  <a:txBody>
                    <a:bodyPr/>
                    <a:lstStyle/>
                    <a:p>
                      <a:pPr marL="72000" lvl="1" algn="l" fontAlgn="ctr"/>
                      <a:r>
                        <a:rPr lang="el-GR" sz="1100" b="0" i="0" u="none" strike="noStrike" dirty="0">
                          <a:solidFill>
                            <a:srgbClr val="000000"/>
                          </a:solidFill>
                          <a:effectLst/>
                          <a:latin typeface="+mj-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marL="72000" lvl="0" algn="l" fontAlgn="ctr"/>
                      <a:r>
                        <a:rPr lang="el-GR" sz="1100" b="1" i="0" u="none" strike="noStrike" dirty="0" err="1">
                          <a:solidFill>
                            <a:srgbClr val="000000"/>
                          </a:solidFill>
                          <a:effectLst/>
                          <a:latin typeface="+mj-lt"/>
                        </a:rPr>
                        <a:t>σ.δ</a:t>
                      </a:r>
                      <a:r>
                        <a:rPr lang="el-GR" sz="1100" b="1" i="0" u="none" strike="noStrike" dirty="0">
                          <a:solidFill>
                            <a:srgbClr val="000000"/>
                          </a:solidFill>
                          <a:effectLst/>
                          <a:latin typeface="+mj-lt"/>
                        </a:rPr>
                        <a:t>. = 1,4 </a:t>
                      </a:r>
                      <a:r>
                        <a:rPr lang="el-GR" sz="1100" b="0" i="0" u="none" strike="noStrike" dirty="0">
                          <a:solidFill>
                            <a:srgbClr val="000000"/>
                          </a:solidFill>
                          <a:effectLst/>
                          <a:latin typeface="+mj-lt"/>
                        </a:rPr>
                        <a:t>: Λοιπές Χρήσεις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 xmlns:a16="http://schemas.microsoft.com/office/drawing/2014/main" val="10010"/>
                  </a:ext>
                </a:extLst>
              </a:tr>
              <a:tr h="336960">
                <a:tc vMerge="1">
                  <a:txBody>
                    <a:bodyPr/>
                    <a:lstStyle/>
                    <a:p>
                      <a:endParaRPr lang="el-GR"/>
                    </a:p>
                  </a:txBody>
                  <a:tcPr/>
                </a:tc>
                <a:tc>
                  <a:txBody>
                    <a:bodyPr/>
                    <a:lstStyle/>
                    <a:p>
                      <a:pPr marL="36000" lvl="0" algn="l" fontAlgn="ctr"/>
                      <a:r>
                        <a:rPr lang="el-GR" sz="1100" b="1" i="0" u="none" strike="noStrike" dirty="0">
                          <a:solidFill>
                            <a:srgbClr val="000000"/>
                          </a:solidFill>
                          <a:effectLst/>
                          <a:latin typeface="+mj-lt"/>
                        </a:rPr>
                        <a:t>Αρτιότητα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marL="72000" lvl="1" indent="0" algn="l" fontAlgn="ctr"/>
                      <a:r>
                        <a:rPr lang="el-GR" sz="1100" b="1" i="0" u="none" strike="noStrike" dirty="0">
                          <a:solidFill>
                            <a:srgbClr val="000000"/>
                          </a:solidFill>
                          <a:effectLst/>
                          <a:latin typeface="+mj-lt"/>
                        </a:rPr>
                        <a:t>4 στρ.  </a:t>
                      </a:r>
                      <a:r>
                        <a:rPr lang="el-GR" sz="1100" b="0" i="0" u="none" strike="noStrike" dirty="0">
                          <a:solidFill>
                            <a:srgbClr val="000000"/>
                          </a:solidFill>
                          <a:effectLst/>
                          <a:latin typeface="+mj-lt"/>
                        </a:rPr>
                        <a:t>κατά κανόνα εκτός Αττικής (εξαιρέσεις με χρονικό περιορισμό). Άρθρο 1 §1α ΠΔ 31-5- 1985</a:t>
                      </a:r>
                      <a:endParaRPr lang="el-GR" sz="1100" b="1" i="0" u="none" strike="noStrike" dirty="0">
                        <a:solidFill>
                          <a:srgbClr val="000000"/>
                        </a:solidFill>
                        <a:effectLst/>
                        <a:latin typeface="+mj-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marL="72000" lvl="0" algn="l" fontAlgn="ctr"/>
                      <a:r>
                        <a:rPr lang="el-GR" sz="1100" b="1" i="0" u="none" strike="noStrike" dirty="0">
                          <a:solidFill>
                            <a:srgbClr val="000000"/>
                          </a:solidFill>
                          <a:effectLst/>
                          <a:latin typeface="+mj-lt"/>
                        </a:rPr>
                        <a:t>500 m2 έως 1000 m2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11"/>
                  </a:ext>
                </a:extLst>
              </a:tr>
              <a:tr h="237557">
                <a:tc vMerge="1">
                  <a:txBody>
                    <a:bodyPr/>
                    <a:lstStyle/>
                    <a:p>
                      <a:endParaRPr lang="el-GR"/>
                    </a:p>
                  </a:txBody>
                  <a:tcPr/>
                </a:tc>
                <a:tc rowSpan="2">
                  <a:txBody>
                    <a:bodyPr/>
                    <a:lstStyle/>
                    <a:p>
                      <a:pPr marL="36000" lvl="0" algn="l" fontAlgn="ctr"/>
                      <a:r>
                        <a:rPr lang="el-GR" sz="1100" b="1" i="0" u="none" strike="noStrike" dirty="0">
                          <a:solidFill>
                            <a:srgbClr val="000000"/>
                          </a:solidFill>
                          <a:effectLst/>
                          <a:latin typeface="+mj-lt"/>
                        </a:rPr>
                        <a:t>Συντελεστής </a:t>
                      </a:r>
                      <a:r>
                        <a:rPr lang="el-GR" sz="1100" b="1" i="0" u="none" strike="noStrike" dirty="0" err="1">
                          <a:solidFill>
                            <a:srgbClr val="000000"/>
                          </a:solidFill>
                          <a:effectLst/>
                          <a:latin typeface="+mj-lt"/>
                        </a:rPr>
                        <a:t>κατ΄όγκο</a:t>
                      </a:r>
                      <a:r>
                        <a:rPr lang="el-GR" sz="1100" b="1" i="0" u="none" strike="noStrike" dirty="0">
                          <a:solidFill>
                            <a:srgbClr val="000000"/>
                          </a:solidFill>
                          <a:effectLst/>
                          <a:latin typeface="+mj-lt"/>
                        </a:rPr>
                        <a:t> εκμετάλλευσης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marL="72000" lvl="1" indent="0" algn="l" fontAlgn="ctr"/>
                      <a:r>
                        <a:rPr lang="el-GR" sz="1100" b="1" i="0" u="none" strike="noStrike" dirty="0" err="1">
                          <a:solidFill>
                            <a:srgbClr val="000000"/>
                          </a:solidFill>
                          <a:effectLst/>
                          <a:latin typeface="+mj-lt"/>
                        </a:rPr>
                        <a:t>σ.ο</a:t>
                      </a:r>
                      <a:r>
                        <a:rPr lang="el-GR" sz="1100" b="1" i="0" u="none" strike="noStrike" dirty="0">
                          <a:solidFill>
                            <a:srgbClr val="000000"/>
                          </a:solidFill>
                          <a:effectLst/>
                          <a:latin typeface="+mj-lt"/>
                        </a:rPr>
                        <a:t>. = 4   </a:t>
                      </a:r>
                      <a:r>
                        <a:rPr lang="el-GR" sz="1100" b="1" i="0" u="none" strike="noStrike" dirty="0" err="1">
                          <a:solidFill>
                            <a:srgbClr val="000000"/>
                          </a:solidFill>
                          <a:effectLst/>
                          <a:latin typeface="+mj-lt"/>
                        </a:rPr>
                        <a:t>max</a:t>
                      </a:r>
                      <a:r>
                        <a:rPr lang="el-GR" sz="1100" b="1" i="0" u="none" strike="noStrike" dirty="0">
                          <a:solidFill>
                            <a:srgbClr val="000000"/>
                          </a:solidFill>
                          <a:effectLst/>
                          <a:latin typeface="+mj-lt"/>
                        </a:rPr>
                        <a:t> , Βιομηχανικές Εγκαταστάσεις</a:t>
                      </a:r>
                      <a:r>
                        <a:rPr lang="el-GR" sz="1100" b="0" i="0" u="none" strike="noStrike" dirty="0">
                          <a:solidFill>
                            <a:srgbClr val="000000"/>
                          </a:solidFill>
                          <a:effectLst/>
                          <a:latin typeface="+mj-lt"/>
                        </a:rPr>
                        <a:t>, Άρθρο 33, §3β ν. 4759/2020 (τροποποίηση άρθρου 4, ΠΔ 31-5-1985 )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marL="72000" lvl="0" algn="l" fontAlgn="ctr"/>
                      <a:r>
                        <a:rPr lang="el-GR" sz="1100" b="1" i="0" u="none" strike="noStrike" dirty="0" err="1">
                          <a:solidFill>
                            <a:srgbClr val="000000"/>
                          </a:solidFill>
                          <a:effectLst/>
                          <a:latin typeface="+mj-lt"/>
                        </a:rPr>
                        <a:t>σ.ο</a:t>
                      </a:r>
                      <a:r>
                        <a:rPr lang="el-GR" sz="1100" b="1" i="0" u="none" strike="noStrike" dirty="0">
                          <a:solidFill>
                            <a:srgbClr val="000000"/>
                          </a:solidFill>
                          <a:effectLst/>
                          <a:latin typeface="+mj-lt"/>
                        </a:rPr>
                        <a:t>. = 7,00 Χ (</a:t>
                      </a:r>
                      <a:r>
                        <a:rPr lang="el-GR" sz="1100" b="1" i="0" u="none" strike="noStrike" dirty="0" err="1">
                          <a:solidFill>
                            <a:srgbClr val="000000"/>
                          </a:solidFill>
                          <a:effectLst/>
                          <a:latin typeface="+mj-lt"/>
                        </a:rPr>
                        <a:t>σ.δ</a:t>
                      </a:r>
                      <a:r>
                        <a:rPr lang="el-GR" sz="1100" b="1" i="0" u="none" strike="noStrike" dirty="0">
                          <a:solidFill>
                            <a:srgbClr val="000000"/>
                          </a:solidFill>
                          <a:effectLst/>
                          <a:latin typeface="+mj-lt"/>
                        </a:rPr>
                        <a:t>.)</a:t>
                      </a:r>
                      <a:r>
                        <a:rPr lang="el-GR" sz="1100" b="0" i="0" u="none" strike="noStrike" dirty="0">
                          <a:solidFill>
                            <a:srgbClr val="000000"/>
                          </a:solidFill>
                          <a:effectLst/>
                          <a:latin typeface="+mj-lt"/>
                        </a:rPr>
                        <a:t> γενική εφαρμογή ανεξάρτητα από το ύψος του κτιρίου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12"/>
                  </a:ext>
                </a:extLst>
              </a:tr>
              <a:tr h="223915">
                <a:tc vMerge="1">
                  <a:txBody>
                    <a:bodyPr/>
                    <a:lstStyle/>
                    <a:p>
                      <a:endParaRPr lang="el-GR"/>
                    </a:p>
                  </a:txBody>
                  <a:tcPr/>
                </a:tc>
                <a:tc vMerge="1">
                  <a:txBody>
                    <a:bodyPr/>
                    <a:lstStyle/>
                    <a:p>
                      <a:endParaRPr lang="el-GR"/>
                    </a:p>
                  </a:txBody>
                  <a:tcPr/>
                </a:tc>
                <a:tc>
                  <a:txBody>
                    <a:bodyPr/>
                    <a:lstStyle/>
                    <a:p>
                      <a:pPr marL="72000" lvl="1" indent="0" algn="l" fontAlgn="ctr"/>
                      <a:r>
                        <a:rPr lang="el-GR" sz="1100" b="1" i="0" u="none" strike="noStrike" dirty="0" err="1">
                          <a:solidFill>
                            <a:srgbClr val="000000"/>
                          </a:solidFill>
                          <a:effectLst/>
                          <a:latin typeface="+mj-lt"/>
                        </a:rPr>
                        <a:t>σ.ο</a:t>
                      </a:r>
                      <a:r>
                        <a:rPr lang="el-GR" sz="1100" b="1" i="0" u="none" strike="noStrike" dirty="0">
                          <a:solidFill>
                            <a:srgbClr val="000000"/>
                          </a:solidFill>
                          <a:effectLst/>
                          <a:latin typeface="+mj-lt"/>
                        </a:rPr>
                        <a:t>. = 4,5 </a:t>
                      </a:r>
                      <a:r>
                        <a:rPr lang="el-GR" sz="1100" b="1" i="0" u="none" strike="noStrike" dirty="0" err="1">
                          <a:solidFill>
                            <a:srgbClr val="000000"/>
                          </a:solidFill>
                          <a:effectLst/>
                          <a:latin typeface="+mj-lt"/>
                        </a:rPr>
                        <a:t>max</a:t>
                      </a:r>
                      <a:r>
                        <a:rPr lang="el-GR" sz="1100" b="1" i="0" u="none" strike="noStrike" dirty="0">
                          <a:solidFill>
                            <a:srgbClr val="000000"/>
                          </a:solidFill>
                          <a:effectLst/>
                          <a:latin typeface="+mj-lt"/>
                        </a:rPr>
                        <a:t> , Εγκαταστάσεις Εφοδιαστικής</a:t>
                      </a:r>
                      <a:r>
                        <a:rPr lang="el-GR" sz="1100" b="0" i="0" u="none" strike="noStrike" dirty="0">
                          <a:solidFill>
                            <a:srgbClr val="000000"/>
                          </a:solidFill>
                          <a:effectLst/>
                          <a:latin typeface="+mj-lt"/>
                        </a:rPr>
                        <a:t>,  Άρθρο 33, §3θ ν. 4759/2020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lang="el-GR"/>
                    </a:p>
                  </a:txBody>
                  <a:tcPr/>
                </a:tc>
                <a:extLst>
                  <a:ext uri="{0D108BD9-81ED-4DB2-BD59-A6C34878D82A}">
                    <a16:rowId xmlns="" xmlns:a16="http://schemas.microsoft.com/office/drawing/2014/main" val="10013"/>
                  </a:ext>
                </a:extLst>
              </a:tr>
              <a:tr h="811699">
                <a:tc vMerge="1">
                  <a:txBody>
                    <a:bodyPr/>
                    <a:lstStyle/>
                    <a:p>
                      <a:endParaRPr lang="el-GR"/>
                    </a:p>
                  </a:txBody>
                  <a:tcPr/>
                </a:tc>
                <a:tc>
                  <a:txBody>
                    <a:bodyPr/>
                    <a:lstStyle/>
                    <a:p>
                      <a:pPr marL="36000" lvl="0" algn="l" fontAlgn="ctr"/>
                      <a:r>
                        <a:rPr lang="el-GR" sz="1100" b="1" i="0" u="none" strike="noStrike" dirty="0">
                          <a:solidFill>
                            <a:srgbClr val="000000"/>
                          </a:solidFill>
                          <a:effectLst/>
                          <a:latin typeface="+mj-lt"/>
                        </a:rPr>
                        <a:t>Εγκατάσταση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1" indent="0" algn="l" fontAlgn="ctr"/>
                      <a:r>
                        <a:rPr lang="el-GR" sz="1100" b="1" i="0" u="none" strike="noStrike" dirty="0">
                          <a:solidFill>
                            <a:srgbClr val="000000"/>
                          </a:solidFill>
                          <a:effectLst/>
                          <a:latin typeface="+mj-lt"/>
                        </a:rPr>
                        <a:t>Έγκριση Εγκατάστασης </a:t>
                      </a:r>
                      <a:r>
                        <a:rPr lang="el-GR" sz="1100" b="0" i="0" u="none" strike="noStrike" dirty="0">
                          <a:solidFill>
                            <a:srgbClr val="000000"/>
                          </a:solidFill>
                          <a:effectLst/>
                          <a:latin typeface="+mj-lt"/>
                        </a:rPr>
                        <a:t>κατά κανόνα</a:t>
                      </a:r>
                      <a:br>
                        <a:rPr lang="el-GR" sz="1100" b="0" i="0" u="none" strike="noStrike" dirty="0">
                          <a:solidFill>
                            <a:srgbClr val="000000"/>
                          </a:solidFill>
                          <a:effectLst/>
                          <a:latin typeface="+mj-lt"/>
                        </a:rPr>
                      </a:br>
                      <a:r>
                        <a:rPr lang="el-GR" sz="1100" b="1" i="0" u="none" strike="noStrike" dirty="0">
                          <a:solidFill>
                            <a:srgbClr val="000000"/>
                          </a:solidFill>
                          <a:effectLst/>
                          <a:latin typeface="+mj-lt"/>
                        </a:rPr>
                        <a:t>Γνωστοποίηση Εγκατάστασης</a:t>
                      </a:r>
                      <a:r>
                        <a:rPr lang="el-GR" sz="1100" b="0" i="0" u="none" strike="noStrike" dirty="0">
                          <a:solidFill>
                            <a:srgbClr val="000000"/>
                          </a:solidFill>
                          <a:effectLst/>
                          <a:latin typeface="+mj-lt"/>
                        </a:rPr>
                        <a:t> :  </a:t>
                      </a:r>
                      <a:r>
                        <a:rPr lang="el-GR" sz="1100" b="1" i="0" u="none" strike="noStrike" dirty="0">
                          <a:solidFill>
                            <a:srgbClr val="000000"/>
                          </a:solidFill>
                          <a:effectLst/>
                          <a:latin typeface="+mj-lt"/>
                        </a:rPr>
                        <a:t> </a:t>
                      </a:r>
                      <a:r>
                        <a:rPr lang="el-GR" sz="1100" b="0" i="1" u="none" strike="noStrike" dirty="0">
                          <a:solidFill>
                            <a:srgbClr val="000000"/>
                          </a:solidFill>
                          <a:effectLst/>
                          <a:latin typeface="+mj-lt"/>
                        </a:rPr>
                        <a:t> επαγγελματικά εργαστήρια, οι μηχανολογικές εγκαταστάσεις παροχής υπηρεσιών χαμηλής όχλησης και οι αποθήκες χαμηλής όχλησης, εφόσον η κινητήρια ή η θερμική ισχύς του μηχανολογικού εξοπλισμού τους δεν υπερβαίνει τα όρια που καθορίζονται στην </a:t>
                      </a:r>
                      <a:r>
                        <a:rPr lang="el-GR" sz="1100" b="0" i="1" u="none" strike="noStrike" dirty="0" err="1">
                          <a:solidFill>
                            <a:srgbClr val="000000"/>
                          </a:solidFill>
                          <a:effectLst/>
                          <a:latin typeface="+mj-lt"/>
                        </a:rPr>
                        <a:t>περ</a:t>
                      </a:r>
                      <a:r>
                        <a:rPr lang="el-GR" sz="1100" b="0" i="1" u="none" strike="noStrike" dirty="0">
                          <a:solidFill>
                            <a:srgbClr val="000000"/>
                          </a:solidFill>
                          <a:effectLst/>
                          <a:latin typeface="+mj-lt"/>
                        </a:rPr>
                        <a:t>. </a:t>
                      </a:r>
                      <a:r>
                        <a:rPr lang="el-GR" sz="1100" b="0" i="1" u="none" strike="noStrike" dirty="0" err="1">
                          <a:solidFill>
                            <a:srgbClr val="000000"/>
                          </a:solidFill>
                          <a:effectLst/>
                          <a:latin typeface="+mj-lt"/>
                        </a:rPr>
                        <a:t>α΄</a:t>
                      </a:r>
                      <a:r>
                        <a:rPr lang="el-GR" sz="1100" b="0" i="1" u="none" strike="noStrike" dirty="0">
                          <a:solidFill>
                            <a:srgbClr val="000000"/>
                          </a:solidFill>
                          <a:effectLst/>
                          <a:latin typeface="+mj-lt"/>
                        </a:rPr>
                        <a:t> της παραγράφου 2 του άρθρου 17) </a:t>
                      </a:r>
                      <a:endParaRPr lang="el-GR" sz="1100" b="1" i="0" u="none" strike="noStrike" dirty="0">
                        <a:solidFill>
                          <a:srgbClr val="000000"/>
                        </a:solidFill>
                        <a:effectLst/>
                        <a:latin typeface="+mj-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0" algn="l" fontAlgn="ctr"/>
                      <a:r>
                        <a:rPr lang="el-GR" sz="1100" b="1" i="0" u="none" strike="noStrike" dirty="0">
                          <a:solidFill>
                            <a:srgbClr val="000000"/>
                          </a:solidFill>
                          <a:effectLst/>
                          <a:latin typeface="+mj-lt"/>
                        </a:rPr>
                        <a:t>Γνωστοποίηση Εγκατάστασης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673920">
                <a:tc vMerge="1">
                  <a:txBody>
                    <a:bodyPr/>
                    <a:lstStyle/>
                    <a:p>
                      <a:endParaRPr lang="el-GR"/>
                    </a:p>
                  </a:txBody>
                  <a:tcPr/>
                </a:tc>
                <a:tc>
                  <a:txBody>
                    <a:bodyPr/>
                    <a:lstStyle/>
                    <a:p>
                      <a:pPr marL="36000" lvl="0" algn="l" fontAlgn="ctr"/>
                      <a:r>
                        <a:rPr lang="el-GR" sz="1100" b="1" i="0" u="none" strike="noStrike" dirty="0">
                          <a:solidFill>
                            <a:srgbClr val="000000"/>
                          </a:solidFill>
                          <a:effectLst/>
                          <a:latin typeface="+mj-lt"/>
                        </a:rPr>
                        <a:t>Λειτουργία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1" indent="0" algn="l" fontAlgn="ctr"/>
                      <a:r>
                        <a:rPr lang="el-GR" sz="1100" b="1" i="0" u="none" strike="noStrike" dirty="0">
                          <a:solidFill>
                            <a:srgbClr val="000000"/>
                          </a:solidFill>
                          <a:effectLst/>
                          <a:latin typeface="+mj-lt"/>
                        </a:rPr>
                        <a:t>Έγκριση Λειτουργίας </a:t>
                      </a:r>
                      <a:r>
                        <a:rPr lang="el-GR" sz="1100" b="0" i="0" u="none" strike="noStrike" dirty="0">
                          <a:solidFill>
                            <a:srgbClr val="000000"/>
                          </a:solidFill>
                          <a:effectLst/>
                          <a:latin typeface="+mj-lt"/>
                        </a:rPr>
                        <a:t> (Δραστηριότητες περιβαλλοντικής κατηγορίας Α1)</a:t>
                      </a:r>
                      <a:br>
                        <a:rPr lang="el-GR" sz="1100" b="0" i="0" u="none" strike="noStrike" dirty="0">
                          <a:solidFill>
                            <a:srgbClr val="000000"/>
                          </a:solidFill>
                          <a:effectLst/>
                          <a:latin typeface="+mj-lt"/>
                        </a:rPr>
                      </a:br>
                      <a:r>
                        <a:rPr lang="el-GR" sz="1100" b="1" i="0" u="none" strike="noStrike" dirty="0">
                          <a:solidFill>
                            <a:srgbClr val="000000"/>
                          </a:solidFill>
                          <a:effectLst/>
                          <a:latin typeface="+mj-lt"/>
                        </a:rPr>
                        <a:t>Γνωστοποίηση Λειτουργίας</a:t>
                      </a:r>
                      <a:r>
                        <a:rPr lang="el-GR" sz="1100" b="0" i="0" u="none" strike="noStrike" dirty="0">
                          <a:solidFill>
                            <a:srgbClr val="000000"/>
                          </a:solidFill>
                          <a:effectLst/>
                          <a:latin typeface="+mj-lt"/>
                        </a:rPr>
                        <a:t> (Δραστηριότητες περιβαλλοντικής κατηγορίας Α2 και Β)</a:t>
                      </a:r>
                      <a:endParaRPr lang="el-GR" sz="1100" b="1" i="0" u="none" strike="noStrike" dirty="0">
                        <a:solidFill>
                          <a:srgbClr val="000000"/>
                        </a:solidFill>
                        <a:effectLst/>
                        <a:latin typeface="+mj-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0" algn="l" fontAlgn="ctr"/>
                      <a:r>
                        <a:rPr lang="el-GR" sz="1100" b="1" i="0" u="none" strike="noStrike" dirty="0">
                          <a:solidFill>
                            <a:srgbClr val="000000"/>
                          </a:solidFill>
                          <a:effectLst/>
                          <a:latin typeface="+mj-lt"/>
                        </a:rPr>
                        <a:t>Έγκριση Λειτουργίας </a:t>
                      </a:r>
                      <a:r>
                        <a:rPr lang="el-GR" sz="1100" b="0" i="0" u="none" strike="noStrike" dirty="0">
                          <a:solidFill>
                            <a:srgbClr val="000000"/>
                          </a:solidFill>
                          <a:effectLst/>
                          <a:latin typeface="+mj-lt"/>
                        </a:rPr>
                        <a:t> (Δραστηριότητες περιβαλλοντικής κατηγορίας Α1)</a:t>
                      </a:r>
                      <a:br>
                        <a:rPr lang="el-GR" sz="1100" b="0" i="0" u="none" strike="noStrike" dirty="0">
                          <a:solidFill>
                            <a:srgbClr val="000000"/>
                          </a:solidFill>
                          <a:effectLst/>
                          <a:latin typeface="+mj-lt"/>
                        </a:rPr>
                      </a:br>
                      <a:r>
                        <a:rPr lang="el-GR" sz="1100" b="1" i="0" u="none" strike="noStrike" dirty="0">
                          <a:solidFill>
                            <a:srgbClr val="000000"/>
                          </a:solidFill>
                          <a:effectLst/>
                          <a:latin typeface="+mj-lt"/>
                        </a:rPr>
                        <a:t>Γνωστοποίηση Λειτουργίας</a:t>
                      </a:r>
                      <a:r>
                        <a:rPr lang="el-GR" sz="1100" b="0" i="0" u="none" strike="noStrike" dirty="0">
                          <a:solidFill>
                            <a:srgbClr val="000000"/>
                          </a:solidFill>
                          <a:effectLst/>
                          <a:latin typeface="+mj-lt"/>
                        </a:rPr>
                        <a:t> (Δραστηριότητες κατηγορίας Α2 και Β)</a:t>
                      </a:r>
                      <a:endParaRPr lang="el-GR" sz="1100" b="1" i="0" u="none" strike="noStrike" dirty="0">
                        <a:solidFill>
                          <a:srgbClr val="000000"/>
                        </a:solidFill>
                        <a:effectLst/>
                        <a:latin typeface="+mj-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410514">
                <a:tc vMerge="1">
                  <a:txBody>
                    <a:bodyPr/>
                    <a:lstStyle/>
                    <a:p>
                      <a:endParaRPr lang="el-GR"/>
                    </a:p>
                  </a:txBody>
                  <a:tcPr/>
                </a:tc>
                <a:tc>
                  <a:txBody>
                    <a:bodyPr/>
                    <a:lstStyle/>
                    <a:p>
                      <a:pPr marL="36000" lvl="0" algn="l" fontAlgn="ctr"/>
                      <a:r>
                        <a:rPr lang="el-GR" sz="1100" b="1" i="0" u="none" strike="noStrike" dirty="0">
                          <a:solidFill>
                            <a:srgbClr val="000000"/>
                          </a:solidFill>
                          <a:effectLst/>
                          <a:latin typeface="+mj-lt"/>
                        </a:rPr>
                        <a:t>Οικοδομική Άδεια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1" indent="0" algn="l" fontAlgn="ctr"/>
                      <a:r>
                        <a:rPr lang="el-GR" sz="1100" b="0" i="0" u="none" strike="noStrike" dirty="0">
                          <a:solidFill>
                            <a:srgbClr val="000000"/>
                          </a:solidFill>
                          <a:effectLst/>
                          <a:latin typeface="+mj-lt"/>
                        </a:rPr>
                        <a:t>Επιβάρυνση  με </a:t>
                      </a:r>
                      <a:r>
                        <a:rPr lang="el-GR" sz="1100" b="1" i="0" u="none" strike="noStrike" dirty="0">
                          <a:solidFill>
                            <a:srgbClr val="000000"/>
                          </a:solidFill>
                          <a:effectLst/>
                          <a:latin typeface="+mj-lt"/>
                        </a:rPr>
                        <a:t>τέλος 5% </a:t>
                      </a:r>
                      <a:r>
                        <a:rPr lang="el-GR" sz="1100" b="0" i="0" u="none" strike="noStrike" dirty="0">
                          <a:solidFill>
                            <a:srgbClr val="000000"/>
                          </a:solidFill>
                          <a:effectLst/>
                          <a:latin typeface="+mj-lt"/>
                        </a:rPr>
                        <a:t>επί του κόστους του συμβατικού προϋπολογισμού  του έργου ή  </a:t>
                      </a:r>
                      <a:r>
                        <a:rPr lang="el-GR" sz="1100" b="1" i="0" u="none" strike="noStrike" dirty="0">
                          <a:solidFill>
                            <a:srgbClr val="000000"/>
                          </a:solidFill>
                          <a:effectLst/>
                          <a:latin typeface="+mj-lt"/>
                        </a:rPr>
                        <a:t>5 </a:t>
                      </a:r>
                      <a:r>
                        <a:rPr lang="el-GR" sz="1100" b="1" i="0" u="none" strike="noStrike" baseline="30000" dirty="0">
                          <a:solidFill>
                            <a:srgbClr val="000000"/>
                          </a:solidFill>
                          <a:effectLst/>
                          <a:latin typeface="+mj-lt"/>
                        </a:rPr>
                        <a:t>0</a:t>
                      </a:r>
                      <a:r>
                        <a:rPr lang="el-GR" sz="1100" b="1" i="0" u="none" strike="noStrike" dirty="0">
                          <a:solidFill>
                            <a:srgbClr val="000000"/>
                          </a:solidFill>
                          <a:effectLst/>
                          <a:latin typeface="+mj-lt"/>
                        </a:rPr>
                        <a:t>/</a:t>
                      </a:r>
                      <a:r>
                        <a:rPr lang="el-GR" sz="1100" b="1" i="0" u="none" strike="noStrike" baseline="-25000" dirty="0">
                          <a:solidFill>
                            <a:srgbClr val="000000"/>
                          </a:solidFill>
                          <a:effectLst/>
                          <a:latin typeface="+mj-lt"/>
                        </a:rPr>
                        <a:t>00  </a:t>
                      </a:r>
                      <a:r>
                        <a:rPr lang="el-GR" sz="1100" b="0" i="0" u="none" strike="noStrike" dirty="0">
                          <a:solidFill>
                            <a:srgbClr val="000000"/>
                          </a:solidFill>
                          <a:effectLst/>
                          <a:latin typeface="+mj-lt"/>
                        </a:rPr>
                        <a:t>στην περίπτωση αναλυτικού προϋπολογισμού ( 250€ ≤ Τέλος ≤ </a:t>
                      </a:r>
                      <a:r>
                        <a:rPr lang="el-GR" sz="1100" b="0" i="0" u="none" strike="noStrike">
                          <a:solidFill>
                            <a:srgbClr val="000000"/>
                          </a:solidFill>
                          <a:effectLst/>
                          <a:latin typeface="+mj-lt"/>
                        </a:rPr>
                        <a:t>5000€)</a:t>
                      </a:r>
                      <a:endParaRPr lang="el-GR" sz="1100" b="0" i="0" u="none" strike="noStrike" dirty="0">
                        <a:solidFill>
                          <a:srgbClr val="000000"/>
                        </a:solidFill>
                        <a:effectLst/>
                        <a:latin typeface="+mj-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0" algn="l" fontAlgn="ctr"/>
                      <a:r>
                        <a:rPr lang="el-GR" sz="1100" b="0" i="0" u="none" strike="noStrike" dirty="0">
                          <a:solidFill>
                            <a:srgbClr val="000000"/>
                          </a:solidFill>
                          <a:effectLst/>
                          <a:latin typeface="+mj-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168480">
                <a:tc vMerge="1">
                  <a:txBody>
                    <a:bodyPr/>
                    <a:lstStyle/>
                    <a:p>
                      <a:endParaRPr lang="el-GR"/>
                    </a:p>
                  </a:txBody>
                  <a:tcPr/>
                </a:tc>
                <a:tc>
                  <a:txBody>
                    <a:bodyPr/>
                    <a:lstStyle/>
                    <a:p>
                      <a:pPr marL="36000" lvl="0" algn="l" fontAlgn="ctr"/>
                      <a:r>
                        <a:rPr lang="el-GR" sz="1100" b="1" i="0" u="none" strike="noStrike" dirty="0">
                          <a:solidFill>
                            <a:srgbClr val="000000"/>
                          </a:solidFill>
                          <a:effectLst/>
                          <a:latin typeface="+mj-lt"/>
                        </a:rPr>
                        <a:t>Περιβαλλοντικό  </a:t>
                      </a:r>
                      <a:r>
                        <a:rPr lang="en-US" sz="1100" b="1" i="0" u="none" strike="noStrike" dirty="0">
                          <a:solidFill>
                            <a:srgbClr val="000000"/>
                          </a:solidFill>
                          <a:effectLst/>
                          <a:latin typeface="+mj-lt"/>
                        </a:rPr>
                        <a:t>Status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1" indent="0" algn="l" fontAlgn="ctr"/>
                      <a:r>
                        <a:rPr lang="el-GR" sz="1100" b="0" i="0" u="none" strike="noStrike" dirty="0">
                          <a:solidFill>
                            <a:srgbClr val="000000"/>
                          </a:solidFill>
                          <a:effectLst/>
                          <a:latin typeface="+mj-lt"/>
                        </a:rPr>
                        <a:t>Ανύπαρκτο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0" algn="l" fontAlgn="ctr"/>
                      <a:r>
                        <a:rPr lang="el-GR" sz="1100" b="0" i="0" u="none" strike="noStrike" dirty="0">
                          <a:solidFill>
                            <a:srgbClr val="000000"/>
                          </a:solidFill>
                          <a:effectLst/>
                          <a:latin typeface="+mj-lt"/>
                        </a:rPr>
                        <a:t>Προφανές/ Ανταγωνιστικό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168480">
                <a:tc vMerge="1">
                  <a:txBody>
                    <a:bodyPr/>
                    <a:lstStyle/>
                    <a:p>
                      <a:endParaRPr lang="el-GR"/>
                    </a:p>
                  </a:txBody>
                  <a:tcPr/>
                </a:tc>
                <a:tc>
                  <a:txBody>
                    <a:bodyPr/>
                    <a:lstStyle/>
                    <a:p>
                      <a:pPr marL="36000" lvl="0" algn="l" fontAlgn="ctr"/>
                      <a:r>
                        <a:rPr lang="el-GR" sz="1100" b="1" i="0" u="none" strike="noStrike" dirty="0">
                          <a:solidFill>
                            <a:srgbClr val="000000"/>
                          </a:solidFill>
                          <a:effectLst/>
                          <a:latin typeface="+mj-lt"/>
                        </a:rPr>
                        <a:t>Έλεγχος, εφαρμογή κανόνων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1" indent="0" algn="l" fontAlgn="ctr"/>
                      <a:r>
                        <a:rPr lang="el-GR" sz="1100" b="0" i="0" u="none" strike="noStrike" dirty="0">
                          <a:solidFill>
                            <a:srgbClr val="000000"/>
                          </a:solidFill>
                          <a:effectLst/>
                          <a:latin typeface="+mj-lt"/>
                        </a:rPr>
                        <a:t>Περιορισμένος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0" algn="l" fontAlgn="ctr"/>
                      <a:r>
                        <a:rPr lang="el-GR" sz="1100" b="0" i="0" u="none" strike="noStrike" dirty="0">
                          <a:solidFill>
                            <a:srgbClr val="000000"/>
                          </a:solidFill>
                          <a:effectLst/>
                          <a:latin typeface="+mj-lt"/>
                        </a:rPr>
                        <a:t>Ισχυρός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168480">
                <a:tc vMerge="1">
                  <a:txBody>
                    <a:bodyPr/>
                    <a:lstStyle/>
                    <a:p>
                      <a:endParaRPr lang="el-GR"/>
                    </a:p>
                  </a:txBody>
                  <a:tcPr/>
                </a:tc>
                <a:tc>
                  <a:txBody>
                    <a:bodyPr/>
                    <a:lstStyle/>
                    <a:p>
                      <a:pPr marL="36000" lvl="0" algn="l" fontAlgn="ctr"/>
                      <a:r>
                        <a:rPr lang="el-GR" sz="1100" b="1" i="0" u="none" strike="noStrike" dirty="0">
                          <a:solidFill>
                            <a:srgbClr val="000000"/>
                          </a:solidFill>
                          <a:effectLst/>
                          <a:latin typeface="+mj-lt"/>
                        </a:rPr>
                        <a:t>Ύπαρξη υποδομών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1" indent="0" algn="l" fontAlgn="ctr"/>
                      <a:r>
                        <a:rPr lang="el-GR" sz="1100" b="0" i="0" u="none" strike="noStrike" dirty="0">
                          <a:solidFill>
                            <a:srgbClr val="000000"/>
                          </a:solidFill>
                          <a:effectLst/>
                          <a:latin typeface="+mj-lt"/>
                        </a:rPr>
                        <a:t>Όχι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0" algn="l" fontAlgn="ctr"/>
                      <a:r>
                        <a:rPr lang="el-GR" sz="1100" b="0" i="0" u="none" strike="noStrike" dirty="0">
                          <a:solidFill>
                            <a:srgbClr val="000000"/>
                          </a:solidFill>
                          <a:effectLst/>
                          <a:latin typeface="+mj-lt"/>
                        </a:rPr>
                        <a:t>Ναι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r h="168480">
                <a:tc vMerge="1">
                  <a:txBody>
                    <a:bodyPr/>
                    <a:lstStyle/>
                    <a:p>
                      <a:endParaRPr lang="el-GR"/>
                    </a:p>
                  </a:txBody>
                  <a:tcPr/>
                </a:tc>
                <a:tc>
                  <a:txBody>
                    <a:bodyPr/>
                    <a:lstStyle/>
                    <a:p>
                      <a:pPr marL="36000" lvl="0" algn="l" rtl="0" fontAlgn="ctr"/>
                      <a:r>
                        <a:rPr lang="el-GR" sz="1100" b="1" i="0" u="none" strike="noStrike" dirty="0">
                          <a:solidFill>
                            <a:srgbClr val="000000"/>
                          </a:solidFill>
                          <a:effectLst/>
                          <a:latin typeface="+mj-lt"/>
                        </a:rPr>
                        <a:t>Οικονομίες συγκέντρωσης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1" indent="0" algn="l" rtl="0" fontAlgn="ctr"/>
                      <a:r>
                        <a:rPr lang="el-GR" sz="1100" b="0" i="0" u="none" strike="noStrike" dirty="0">
                          <a:solidFill>
                            <a:srgbClr val="000000"/>
                          </a:solidFill>
                          <a:effectLst/>
                          <a:latin typeface="+mj-lt"/>
                        </a:rPr>
                        <a:t>Όχι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0" algn="l" rtl="0" fontAlgn="ctr"/>
                      <a:r>
                        <a:rPr lang="el-GR" sz="1100" b="0" i="0" u="none" strike="noStrike" dirty="0">
                          <a:solidFill>
                            <a:srgbClr val="000000"/>
                          </a:solidFill>
                          <a:effectLst/>
                          <a:latin typeface="+mj-lt"/>
                        </a:rPr>
                        <a:t>Ναι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0"/>
                  </a:ext>
                </a:extLst>
              </a:tr>
              <a:tr h="168480">
                <a:tc vMerge="1">
                  <a:txBody>
                    <a:bodyPr/>
                    <a:lstStyle/>
                    <a:p>
                      <a:endParaRPr lang="el-GR"/>
                    </a:p>
                  </a:txBody>
                  <a:tcPr/>
                </a:tc>
                <a:tc>
                  <a:txBody>
                    <a:bodyPr/>
                    <a:lstStyle/>
                    <a:p>
                      <a:pPr marL="36000" lvl="0" algn="l" rtl="0" fontAlgn="ctr"/>
                      <a:r>
                        <a:rPr lang="el-GR" sz="1100" b="1" i="0" u="none" strike="noStrike" dirty="0">
                          <a:solidFill>
                            <a:srgbClr val="000000"/>
                          </a:solidFill>
                          <a:effectLst/>
                          <a:latin typeface="+mj-lt"/>
                        </a:rPr>
                        <a:t>Κόστος γης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1" indent="0" algn="l" rtl="0" fontAlgn="ctr"/>
                      <a:r>
                        <a:rPr lang="el-GR" sz="1100" b="0" i="0" u="none" strike="noStrike" dirty="0">
                          <a:solidFill>
                            <a:srgbClr val="000000"/>
                          </a:solidFill>
                          <a:effectLst/>
                          <a:latin typeface="+mj-lt"/>
                        </a:rPr>
                        <a:t>Χαμηλότερο</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0" algn="l" rtl="0" fontAlgn="ctr"/>
                      <a:r>
                        <a:rPr lang="el-GR" sz="1100" b="0" i="0" u="none" strike="noStrike" dirty="0">
                          <a:solidFill>
                            <a:srgbClr val="000000"/>
                          </a:solidFill>
                          <a:effectLst/>
                          <a:latin typeface="+mj-lt"/>
                        </a:rPr>
                        <a:t>Υψηλότερο</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1"/>
                  </a:ext>
                </a:extLst>
              </a:tr>
              <a:tr h="168480">
                <a:tc vMerge="1">
                  <a:txBody>
                    <a:bodyPr/>
                    <a:lstStyle/>
                    <a:p>
                      <a:endParaRPr lang="el-GR"/>
                    </a:p>
                  </a:txBody>
                  <a:tcPr/>
                </a:tc>
                <a:tc>
                  <a:txBody>
                    <a:bodyPr/>
                    <a:lstStyle/>
                    <a:p>
                      <a:pPr marL="36000" lvl="0" algn="l" rtl="0" fontAlgn="ctr"/>
                      <a:r>
                        <a:rPr lang="el-GR" sz="1100" b="1" i="0" u="none" strike="noStrike" dirty="0">
                          <a:solidFill>
                            <a:srgbClr val="000000"/>
                          </a:solidFill>
                          <a:effectLst/>
                          <a:latin typeface="+mj-lt"/>
                        </a:rPr>
                        <a:t>Περιβαλλοντική πίεση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1" indent="0" algn="l" rtl="0" fontAlgn="ctr"/>
                      <a:r>
                        <a:rPr lang="el-GR" sz="1100" b="0" i="0" u="none" strike="noStrike" dirty="0">
                          <a:solidFill>
                            <a:srgbClr val="000000"/>
                          </a:solidFill>
                          <a:effectLst/>
                          <a:latin typeface="+mj-lt"/>
                        </a:rPr>
                        <a:t>Αυξανόμενη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0" algn="l" rtl="0" fontAlgn="ctr"/>
                      <a:r>
                        <a:rPr lang="el-GR" sz="1100" b="0" i="0" u="none" strike="noStrike" dirty="0">
                          <a:solidFill>
                            <a:srgbClr val="000000"/>
                          </a:solidFill>
                          <a:effectLst/>
                          <a:latin typeface="+mj-lt"/>
                        </a:rPr>
                        <a:t>Μειωμένη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2"/>
                  </a:ext>
                </a:extLst>
              </a:tr>
              <a:tr h="168480">
                <a:tc vMerge="1">
                  <a:txBody>
                    <a:bodyPr/>
                    <a:lstStyle/>
                    <a:p>
                      <a:endParaRPr lang="el-GR"/>
                    </a:p>
                  </a:txBody>
                  <a:tcPr/>
                </a:tc>
                <a:tc>
                  <a:txBody>
                    <a:bodyPr/>
                    <a:lstStyle/>
                    <a:p>
                      <a:pPr marL="36000" lvl="0" algn="l" rtl="0" fontAlgn="ctr"/>
                      <a:r>
                        <a:rPr lang="el-GR" sz="1100" b="1" i="0" u="none" strike="noStrike" dirty="0">
                          <a:solidFill>
                            <a:srgbClr val="000000"/>
                          </a:solidFill>
                          <a:effectLst/>
                          <a:latin typeface="+mj-lt"/>
                        </a:rPr>
                        <a:t>Κοινωνική πίεση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1" indent="0" algn="l" rtl="0" fontAlgn="ctr"/>
                      <a:r>
                        <a:rPr lang="el-GR" sz="1100" b="0" i="0" u="none" strike="noStrike" dirty="0">
                          <a:solidFill>
                            <a:srgbClr val="000000"/>
                          </a:solidFill>
                          <a:effectLst/>
                          <a:latin typeface="+mj-lt"/>
                        </a:rPr>
                        <a:t>Αυξανόμενη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0" algn="l" rtl="0" fontAlgn="ctr"/>
                      <a:r>
                        <a:rPr lang="el-GR" sz="1100" b="0" i="0" u="none" strike="noStrike" dirty="0">
                          <a:solidFill>
                            <a:srgbClr val="000000"/>
                          </a:solidFill>
                          <a:effectLst/>
                          <a:latin typeface="+mj-lt"/>
                        </a:rPr>
                        <a:t>Μειωμένη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3"/>
                  </a:ext>
                </a:extLst>
              </a:tr>
              <a:tr h="168480">
                <a:tc vMerge="1">
                  <a:txBody>
                    <a:bodyPr/>
                    <a:lstStyle/>
                    <a:p>
                      <a:endParaRPr lang="el-GR"/>
                    </a:p>
                  </a:txBody>
                  <a:tcPr/>
                </a:tc>
                <a:tc>
                  <a:txBody>
                    <a:bodyPr/>
                    <a:lstStyle/>
                    <a:p>
                      <a:pPr marL="36000" lvl="0" algn="l" rtl="0" fontAlgn="ctr"/>
                      <a:r>
                        <a:rPr lang="el-GR" sz="1100" b="1" i="0" u="none" strike="noStrike" dirty="0">
                          <a:solidFill>
                            <a:srgbClr val="000000"/>
                          </a:solidFill>
                          <a:effectLst/>
                          <a:latin typeface="+mj-lt"/>
                        </a:rPr>
                        <a:t>Εικόνα επιχείρησης-</a:t>
                      </a:r>
                      <a:r>
                        <a:rPr lang="en-US" sz="1100" b="1" i="0" u="none" strike="noStrike" dirty="0">
                          <a:solidFill>
                            <a:srgbClr val="000000"/>
                          </a:solidFill>
                          <a:effectLst/>
                          <a:latin typeface="+mj-lt"/>
                        </a:rPr>
                        <a:t>Brand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L="72000" lvl="1" indent="0" algn="l" fontAlgn="b"/>
                      <a:r>
                        <a:rPr lang="el-GR" sz="1100" b="0" i="0" u="none" strike="noStrike" dirty="0">
                          <a:solidFill>
                            <a:srgbClr val="000000"/>
                          </a:solidFill>
                          <a:effectLst/>
                          <a:latin typeface="+mj-lt"/>
                        </a:rPr>
                        <a:t>Αδιάφορη      ΕΩΣ      Αρνητική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L="72000" lvl="0" algn="l" fontAlgn="b"/>
                      <a:r>
                        <a:rPr lang="el-GR" sz="1100" b="0" i="0" u="none" strike="noStrike" dirty="0">
                          <a:solidFill>
                            <a:srgbClr val="000000"/>
                          </a:solidFill>
                          <a:effectLst/>
                          <a:latin typeface="+mj-lt"/>
                        </a:rPr>
                        <a:t>Θετική      ΕΩΣ       Ανάπτυξη </a:t>
                      </a:r>
                      <a:r>
                        <a:rPr lang="en-US" sz="1100" b="0" i="0" u="none" strike="noStrike" dirty="0">
                          <a:solidFill>
                            <a:srgbClr val="000000"/>
                          </a:solidFill>
                          <a:effectLst/>
                          <a:latin typeface="+mj-lt"/>
                        </a:rPr>
                        <a:t>Brand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 xmlns:a16="http://schemas.microsoft.com/office/drawing/2014/main" val="10024"/>
                  </a:ext>
                </a:extLst>
              </a:tr>
              <a:tr h="168480">
                <a:tc rowSpan="2">
                  <a:txBody>
                    <a:bodyPr/>
                    <a:lstStyle/>
                    <a:p>
                      <a:pPr marL="36000" lvl="0" indent="0" algn="l" rtl="0" fontAlgn="ctr"/>
                      <a:r>
                        <a:rPr lang="el-GR" sz="1200" b="1" i="0" u="none" strike="noStrike" dirty="0">
                          <a:solidFill>
                            <a:srgbClr val="000000"/>
                          </a:solidFill>
                          <a:effectLst/>
                          <a:latin typeface="+mj-lt"/>
                        </a:rPr>
                        <a:t>Κοινωνία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marL="36000" lvl="0" algn="l" rtl="0" fontAlgn="ctr"/>
                      <a:r>
                        <a:rPr lang="el-GR" sz="1100" b="1" i="0" u="none" strike="noStrike" dirty="0">
                          <a:solidFill>
                            <a:srgbClr val="000000"/>
                          </a:solidFill>
                          <a:effectLst/>
                          <a:latin typeface="+mj-lt"/>
                        </a:rPr>
                        <a:t>Περιβάλλον-Οργάνωση χώρου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1" indent="0" algn="l" rtl="0" fontAlgn="ctr"/>
                      <a:r>
                        <a:rPr lang="el-GR" sz="1100" b="0" i="0" u="none" strike="noStrike" dirty="0">
                          <a:solidFill>
                            <a:srgbClr val="000000"/>
                          </a:solidFill>
                          <a:effectLst/>
                          <a:latin typeface="+mj-lt"/>
                        </a:rPr>
                        <a:t>Αρνητική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lvl="0" algn="l" rtl="0" fontAlgn="ctr"/>
                      <a:r>
                        <a:rPr lang="el-GR" sz="1100" b="0" i="0" u="none" strike="noStrike" dirty="0">
                          <a:solidFill>
                            <a:srgbClr val="000000"/>
                          </a:solidFill>
                          <a:effectLst/>
                          <a:latin typeface="+mj-lt"/>
                        </a:rPr>
                        <a:t>Θετική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5"/>
                  </a:ext>
                </a:extLst>
              </a:tr>
              <a:tr h="177407">
                <a:tc vMerge="1">
                  <a:txBody>
                    <a:bodyPr/>
                    <a:lstStyle/>
                    <a:p>
                      <a:endParaRPr lang="el-GR"/>
                    </a:p>
                  </a:txBody>
                  <a:tcPr/>
                </a:tc>
                <a:tc>
                  <a:txBody>
                    <a:bodyPr/>
                    <a:lstStyle/>
                    <a:p>
                      <a:pPr marL="36000" lvl="0" algn="l" rtl="0" fontAlgn="ctr"/>
                      <a:r>
                        <a:rPr lang="el-GR" sz="1100" b="1" i="0" u="none" strike="noStrike" dirty="0">
                          <a:solidFill>
                            <a:srgbClr val="000000"/>
                          </a:solidFill>
                          <a:effectLst/>
                          <a:latin typeface="+mj-lt"/>
                        </a:rPr>
                        <a:t>Ανάπτυξη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L="72000" lvl="1" algn="l" fontAlgn="ctr"/>
                      <a:r>
                        <a:rPr lang="el-GR" sz="1100" b="0" i="0" u="none" strike="noStrike" dirty="0">
                          <a:solidFill>
                            <a:srgbClr val="000000"/>
                          </a:solidFill>
                          <a:effectLst/>
                          <a:latin typeface="+mj-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L="72000" lvl="0" algn="l" rtl="0" fontAlgn="ctr"/>
                      <a:r>
                        <a:rPr lang="el-GR" sz="1100" b="0" i="0" u="none" strike="noStrike" dirty="0">
                          <a:solidFill>
                            <a:srgbClr val="000000"/>
                          </a:solidFill>
                          <a:effectLst/>
                          <a:latin typeface="+mj-lt"/>
                        </a:rPr>
                        <a:t>Πλεονεκτική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 xmlns:a16="http://schemas.microsoft.com/office/drawing/2014/main" val="10026"/>
                  </a:ext>
                </a:extLst>
              </a:tr>
            </a:tbl>
          </a:graphicData>
        </a:graphic>
      </p:graphicFrame>
    </p:spTree>
    <p:extLst>
      <p:ext uri="{BB962C8B-B14F-4D97-AF65-F5344CB8AC3E}">
        <p14:creationId xmlns:p14="http://schemas.microsoft.com/office/powerpoint/2010/main" val="2386065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78" t="18351" r="38922" b="3916"/>
          <a:stretch/>
        </p:blipFill>
        <p:spPr bwMode="auto">
          <a:xfrm>
            <a:off x="570726" y="454025"/>
            <a:ext cx="4866802" cy="545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s://www.patrisnews.com/wp-content/uploads/2020/01/makrin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3506" y="1417956"/>
            <a:ext cx="4823535" cy="24841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toki alfeio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7496" y="3580491"/>
            <a:ext cx="4133215" cy="2326286"/>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2" descr="Η νέα ταυτότητα (brand) της Περιφέρειας Δυτικής Ελλάδας"/>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555" b="20557"/>
          <a:stretch/>
        </p:blipFill>
        <p:spPr bwMode="auto">
          <a:xfrm>
            <a:off x="10100312" y="14"/>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6068" y="611522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1 - Τίτλος"/>
          <p:cNvSpPr txBox="1">
            <a:spLocks/>
          </p:cNvSpPr>
          <p:nvPr/>
        </p:nvSpPr>
        <p:spPr>
          <a:xfrm>
            <a:off x="5437528" y="0"/>
            <a:ext cx="4590711" cy="908050"/>
          </a:xfrm>
          <a:prstGeom prst="rect">
            <a:avLst/>
          </a:prstGeom>
          <a:solidFill>
            <a:schemeClr val="accent5">
              <a:lumMod val="40000"/>
              <a:lumOff val="60000"/>
            </a:schemeClr>
          </a:solidFill>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l-GR" sz="3200" b="1" dirty="0"/>
              <a:t>ΤΟ ΣΗΜΕΡΑ  ΣΤΗΝ  ΗΛΕΙΑ</a:t>
            </a:r>
            <a:endParaRPr lang="el-GR" sz="3200" b="1" i="1" dirty="0"/>
          </a:p>
        </p:txBody>
      </p:sp>
      <p:sp>
        <p:nvSpPr>
          <p:cNvPr id="3" name="TextBox 2"/>
          <p:cNvSpPr txBox="1"/>
          <p:nvPr/>
        </p:nvSpPr>
        <p:spPr>
          <a:xfrm>
            <a:off x="9450711" y="3960947"/>
            <a:ext cx="2741295" cy="2031325"/>
          </a:xfrm>
          <a:prstGeom prst="rect">
            <a:avLst/>
          </a:prstGeom>
          <a:noFill/>
        </p:spPr>
        <p:txBody>
          <a:bodyPr wrap="square" rtlCol="0">
            <a:spAutoFit/>
          </a:bodyPr>
          <a:lstStyle/>
          <a:p>
            <a:pPr marL="285750" indent="-285750">
              <a:buFont typeface="Arial" panose="020B0604020202020204" pitchFamily="34" charset="0"/>
              <a:buChar char="•"/>
            </a:pPr>
            <a:r>
              <a:rPr lang="el-GR" b="1" dirty="0"/>
              <a:t>Εργοστάσια φαντάσματα</a:t>
            </a:r>
          </a:p>
          <a:p>
            <a:pPr marL="285750" indent="-285750">
              <a:buFont typeface="Arial" panose="020B0604020202020204" pitchFamily="34" charset="0"/>
              <a:buChar char="•"/>
            </a:pPr>
            <a:endParaRPr lang="el-GR" b="1" dirty="0"/>
          </a:p>
          <a:p>
            <a:pPr marL="285750" indent="-285750">
              <a:buFont typeface="Arial" panose="020B0604020202020204" pitchFamily="34" charset="0"/>
              <a:buChar char="•"/>
            </a:pPr>
            <a:r>
              <a:rPr lang="el-GR" b="1" dirty="0"/>
              <a:t>Περιβαλλοντική υποβάθμιση</a:t>
            </a:r>
          </a:p>
          <a:p>
            <a:pPr marL="285750" indent="-285750">
              <a:buFont typeface="Arial" panose="020B0604020202020204" pitchFamily="34" charset="0"/>
              <a:buChar char="•"/>
            </a:pPr>
            <a:endParaRPr lang="el-GR" b="1" dirty="0"/>
          </a:p>
          <a:p>
            <a:pPr marL="285750" indent="-285750">
              <a:buFont typeface="Arial" panose="020B0604020202020204" pitchFamily="34" charset="0"/>
              <a:buChar char="•"/>
            </a:pPr>
            <a:r>
              <a:rPr lang="el-GR" b="1" dirty="0"/>
              <a:t>Δόμηση εκτός σχεδίου</a:t>
            </a:r>
          </a:p>
        </p:txBody>
      </p:sp>
      <p:sp>
        <p:nvSpPr>
          <p:cNvPr id="4" name="TextBox 3"/>
          <p:cNvSpPr txBox="1"/>
          <p:nvPr/>
        </p:nvSpPr>
        <p:spPr>
          <a:xfrm>
            <a:off x="5317490" y="5909093"/>
            <a:ext cx="3803650" cy="276999"/>
          </a:xfrm>
          <a:prstGeom prst="rect">
            <a:avLst/>
          </a:prstGeom>
          <a:noFill/>
        </p:spPr>
        <p:txBody>
          <a:bodyPr wrap="square" rtlCol="0">
            <a:spAutoFit/>
          </a:bodyPr>
          <a:lstStyle/>
          <a:p>
            <a:r>
              <a:rPr lang="el-GR" sz="1200" dirty="0"/>
              <a:t>Αλφειός Ποταμός – περιβαλλοντική υποβάθμιση</a:t>
            </a:r>
          </a:p>
        </p:txBody>
      </p:sp>
      <p:sp>
        <p:nvSpPr>
          <p:cNvPr id="11" name="TextBox 10"/>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Tree>
    <p:extLst>
      <p:ext uri="{BB962C8B-B14F-4D97-AF65-F5344CB8AC3E}">
        <p14:creationId xmlns:p14="http://schemas.microsoft.com/office/powerpoint/2010/main" val="23569979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874394" y="3629805"/>
            <a:ext cx="10578465" cy="2769001"/>
          </a:xfrm>
        </p:spPr>
        <p:txBody>
          <a:bodyPr>
            <a:normAutofit/>
          </a:bodyPr>
          <a:lstStyle/>
          <a:p>
            <a:pPr marL="0" indent="0" algn="just">
              <a:buNone/>
            </a:pPr>
            <a:r>
              <a:rPr lang="el-GR" sz="2000" dirty="0"/>
              <a:t>Σύμφωνα με μελέτες που έχουν εκπονηθεί, το κόστος εγκατάστασης των επιχειρήσεων, ιδίως όσον αφορά </a:t>
            </a:r>
            <a:r>
              <a:rPr lang="el-GR" sz="2000" b="1" dirty="0"/>
              <a:t>στην αξία γης </a:t>
            </a:r>
            <a:r>
              <a:rPr lang="el-GR" sz="2000" dirty="0"/>
              <a:t>και τις </a:t>
            </a:r>
            <a:r>
              <a:rPr lang="el-GR" sz="2000" b="1" dirty="0"/>
              <a:t>υποδομές σύνδεσης με τα δίκτυα στην εκτός σχεδίου δόμηση</a:t>
            </a:r>
            <a:r>
              <a:rPr lang="el-GR" sz="2000" dirty="0"/>
              <a:t>, φαίνεται να είναι το υψηλότερο σε επίπεδο ΕΕ.</a:t>
            </a:r>
          </a:p>
          <a:p>
            <a:pPr marL="0" indent="0" algn="just">
              <a:buNone/>
            </a:pPr>
            <a:r>
              <a:rPr lang="el-GR" sz="2000" dirty="0"/>
              <a:t>Πρέπει να δημιουργήσουμε σημαντικά </a:t>
            </a:r>
            <a:r>
              <a:rPr lang="el-GR" sz="2000" b="1" dirty="0"/>
              <a:t>αποθέματα </a:t>
            </a:r>
            <a:r>
              <a:rPr lang="el-GR" sz="2000" b="1" dirty="0" err="1"/>
              <a:t>πολεοδομημένης</a:t>
            </a:r>
            <a:r>
              <a:rPr lang="el-GR" sz="2000" b="1" dirty="0"/>
              <a:t> γης</a:t>
            </a:r>
            <a:r>
              <a:rPr lang="el-GR" sz="2000" dirty="0"/>
              <a:t> για τις επιχειρήσεις, προκειμένου τα </a:t>
            </a:r>
            <a:r>
              <a:rPr lang="el-GR" sz="2000" b="1" dirty="0"/>
              <a:t>κόστη εγκατάστασης να κινηθούν σε εύλογα και ανταγωνιστικά όρια</a:t>
            </a:r>
            <a:r>
              <a:rPr lang="el-GR" sz="2000" dirty="0"/>
              <a:t>.</a:t>
            </a:r>
          </a:p>
          <a:p>
            <a:pPr marL="0" indent="0" algn="just">
              <a:buNone/>
            </a:pPr>
            <a:endParaRPr lang="el-GR" sz="2000" dirty="0"/>
          </a:p>
          <a:p>
            <a:pPr marL="0" indent="0" algn="just">
              <a:buNone/>
            </a:pPr>
            <a:r>
              <a:rPr lang="el-GR" sz="1800" dirty="0">
                <a:solidFill>
                  <a:srgbClr val="FF0000"/>
                </a:solidFill>
              </a:rPr>
              <a:t>Με βάσει μελέτη </a:t>
            </a:r>
            <a:r>
              <a:rPr lang="en-GB" sz="1800" dirty="0" err="1">
                <a:solidFill>
                  <a:srgbClr val="FF0000"/>
                </a:solidFill>
              </a:rPr>
              <a:t>ReDePlan</a:t>
            </a:r>
            <a:r>
              <a:rPr lang="el-GR" sz="1800" dirty="0">
                <a:solidFill>
                  <a:srgbClr val="FF0000"/>
                </a:solidFill>
              </a:rPr>
              <a:t>/ΣΕΒ:  - Κόστος εγκατάστασης εντός ΕΠ: -27% </a:t>
            </a:r>
          </a:p>
          <a:p>
            <a:pPr marL="0" indent="0" algn="just">
              <a:buNone/>
            </a:pPr>
            <a:r>
              <a:rPr lang="el-GR" sz="1800" dirty="0">
                <a:solidFill>
                  <a:srgbClr val="FF0000"/>
                </a:solidFill>
              </a:rPr>
              <a:t>		                         - Εξωτερικό κόστος λειτουργίας: -50%</a:t>
            </a:r>
            <a:endParaRPr lang="en-GB" sz="1800" dirty="0">
              <a:solidFill>
                <a:srgbClr val="FF0000"/>
              </a:solidFill>
            </a:endParaRPr>
          </a:p>
        </p:txBody>
      </p:sp>
      <p:sp>
        <p:nvSpPr>
          <p:cNvPr id="5" name="Τίτλος 1">
            <a:extLst>
              <a:ext uri="{FF2B5EF4-FFF2-40B4-BE49-F238E27FC236}">
                <a16:creationId xmlns="" xmlns:a16="http://schemas.microsoft.com/office/drawing/2014/main" id="{52C92E36-118E-43C5-A746-B66C4BFBE136}"/>
              </a:ext>
            </a:extLst>
          </p:cNvPr>
          <p:cNvSpPr txBox="1">
            <a:spLocks/>
          </p:cNvSpPr>
          <p:nvPr/>
        </p:nvSpPr>
        <p:spPr bwMode="auto">
          <a:xfrm>
            <a:off x="790574" y="906780"/>
            <a:ext cx="9466263" cy="270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l-GR" sz="2000" dirty="0">
              <a:solidFill>
                <a:prstClr val="black"/>
              </a:solidFill>
            </a:endParaRPr>
          </a:p>
          <a:p>
            <a:r>
              <a:rPr lang="el-GR" sz="2000" dirty="0">
                <a:solidFill>
                  <a:prstClr val="black"/>
                </a:solidFill>
              </a:rPr>
              <a:t>Σχεδιάζοντας την έξοδο των επιχειρήσεων από την κρίση, </a:t>
            </a:r>
            <a:r>
              <a:rPr lang="el-GR" sz="2000" b="1" u="sng" dirty="0">
                <a:solidFill>
                  <a:schemeClr val="tx2">
                    <a:lumMod val="75000"/>
                  </a:schemeClr>
                </a:solidFill>
              </a:rPr>
              <a:t>πρέπει να μειώσουμε δραστικά τα μη «παραγωγικά» κόστη:</a:t>
            </a:r>
          </a:p>
          <a:p>
            <a:endParaRPr lang="el-GR" sz="2000" b="1" u="sng" dirty="0">
              <a:solidFill>
                <a:srgbClr val="8064A2">
                  <a:lumMod val="75000"/>
                </a:srgbClr>
              </a:solidFill>
            </a:endParaRPr>
          </a:p>
          <a:p>
            <a:pPr marL="457200" indent="-457200" algn="just">
              <a:spcAft>
                <a:spcPts val="600"/>
              </a:spcAft>
              <a:buFont typeface="Wingdings" panose="05000000000000000000" pitchFamily="2" charset="2"/>
              <a:buChar char="ü"/>
            </a:pPr>
            <a:r>
              <a:rPr lang="el-GR" sz="2000" dirty="0">
                <a:solidFill>
                  <a:prstClr val="black"/>
                </a:solidFill>
                <a:cs typeface="Arial" charset="0"/>
              </a:rPr>
              <a:t>Στην αδειοδότηση, </a:t>
            </a:r>
          </a:p>
          <a:p>
            <a:pPr marL="457200" indent="-457200" algn="just">
              <a:spcAft>
                <a:spcPts val="600"/>
              </a:spcAft>
              <a:buFont typeface="Wingdings" panose="05000000000000000000" pitchFamily="2" charset="2"/>
              <a:buChar char="ü"/>
            </a:pPr>
            <a:r>
              <a:rPr lang="el-GR" sz="2000" dirty="0">
                <a:solidFill>
                  <a:prstClr val="black"/>
                </a:solidFill>
                <a:cs typeface="Arial" charset="0"/>
              </a:rPr>
              <a:t>Στην λειτουργία (δημοτικά τέλη κ.λπ.),</a:t>
            </a:r>
          </a:p>
          <a:p>
            <a:pPr marL="457200" indent="-457200" algn="just">
              <a:spcAft>
                <a:spcPts val="600"/>
              </a:spcAft>
              <a:buFont typeface="Wingdings" panose="05000000000000000000" pitchFamily="2" charset="2"/>
              <a:buChar char="ü"/>
            </a:pPr>
            <a:r>
              <a:rPr lang="el-GR" sz="2000" dirty="0">
                <a:solidFill>
                  <a:prstClr val="black"/>
                </a:solidFill>
                <a:cs typeface="Arial" charset="0"/>
              </a:rPr>
              <a:t>Στο κόστος συμμόρφωσης σε διαρκώς μεταβαλλόμενες θεσμικές συνθήκες</a:t>
            </a:r>
          </a:p>
          <a:p>
            <a:endParaRPr lang="el-GR" sz="2000" dirty="0">
              <a:solidFill>
                <a:prstClr val="black"/>
              </a:solidFill>
            </a:endParaRP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6508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0" y="5"/>
            <a:ext cx="553998" cy="6857997"/>
          </a:xfrm>
          <a:prstGeom prst="rect">
            <a:avLst/>
          </a:prstGeom>
          <a:noFill/>
          <a:ln w="19050">
            <a:solidFill>
              <a:schemeClr val="tx1">
                <a:lumMod val="50000"/>
                <a:lumOff val="50000"/>
              </a:schemeClr>
            </a:solidFill>
          </a:ln>
        </p:spPr>
        <p:txBody>
          <a:bodyPr vert="vert270" wrap="square" rtlCol="0">
            <a:spAutoFit/>
          </a:bodyPr>
          <a:lstStyle>
            <a:defPPr>
              <a:defRPr lang="el-GR"/>
            </a:defPPr>
            <a:lvl1pPr>
              <a:defRPr sz="2400" b="1"/>
            </a:lvl1pPr>
          </a:lstStyle>
          <a:p>
            <a:pPr marL="357188" lvl="0">
              <a:defRPr/>
            </a:pPr>
            <a:r>
              <a:rPr lang="el-GR" b="0" dirty="0">
                <a:solidFill>
                  <a:prstClr val="black"/>
                </a:solidFill>
              </a:rPr>
              <a:t>Οι προοπτικές μέσα από την ανάπτυξη Ε.Π.</a:t>
            </a:r>
          </a:p>
        </p:txBody>
      </p:sp>
      <p:sp>
        <p:nvSpPr>
          <p:cNvPr id="9" name="Τίτλος 1"/>
          <p:cNvSpPr txBox="1">
            <a:spLocks/>
          </p:cNvSpPr>
          <p:nvPr/>
        </p:nvSpPr>
        <p:spPr bwMode="auto">
          <a:xfrm>
            <a:off x="3" y="0"/>
            <a:ext cx="10028235" cy="754064"/>
          </a:xfrm>
          <a:prstGeom prst="rect">
            <a:avLst/>
          </a:prstGeom>
          <a:solidFill>
            <a:srgbClr val="5B9BD5">
              <a:lumMod val="40000"/>
              <a:lumOff val="60000"/>
            </a:srgbClr>
          </a:solidFill>
        </p:spPr>
        <p:txBody>
          <a:bodyPr vert="horz" lIns="91440" tIns="45720" rIns="91440" bIns="45720" rtlCol="0" anchor="ctr">
            <a:normAutofit/>
          </a:bodyPr>
          <a:lstStyle>
            <a:defPPr>
              <a:defRPr lang="el-GR"/>
            </a:defPPr>
            <a:lvl1pPr marR="0" lvl="0" indent="0" algn="ctr" fontAlgn="auto">
              <a:lnSpc>
                <a:spcPct val="90000"/>
              </a:lnSpc>
              <a:spcBef>
                <a:spcPct val="0"/>
              </a:spcBef>
              <a:spcAft>
                <a:spcPts val="0"/>
              </a:spcAft>
              <a:buClrTx/>
              <a:buSzTx/>
              <a:buFontTx/>
              <a:buNone/>
              <a:tabLst/>
              <a:defRPr kumimoji="0" sz="3200" b="1" i="0" u="none" strike="noStrike" cap="none" spc="0" normalizeH="0" baseline="0">
                <a:ln>
                  <a:noFill/>
                </a:ln>
                <a:solidFill>
                  <a:prstClr val="black"/>
                </a:solidFill>
                <a:effectLst/>
                <a:uLnTx/>
                <a:uFillTx/>
                <a:latin typeface="Calibri Light" panose="020F0302020204030204" pitchFamily="34" charset="0"/>
                <a:ea typeface="+mj-ea"/>
                <a:cs typeface="Calibri Light" panose="020F0302020204030204" pitchFamily="34" charset="0"/>
              </a:defRPr>
            </a:lvl1pPr>
          </a:lstStyle>
          <a:p>
            <a:pPr marL="449263"/>
            <a:r>
              <a:rPr lang="el-GR" dirty="0"/>
              <a:t>Εγκατάσταση/ </a:t>
            </a:r>
            <a:r>
              <a:rPr lang="el-GR" dirty="0" err="1"/>
              <a:t>Χωροθέτηση</a:t>
            </a:r>
            <a:r>
              <a:rPr lang="el-GR" dirty="0"/>
              <a:t> &amp; Λειτουργία Επιχειρήσεων</a:t>
            </a:r>
          </a:p>
        </p:txBody>
      </p:sp>
    </p:spTree>
    <p:extLst>
      <p:ext uri="{BB962C8B-B14F-4D97-AF65-F5344CB8AC3E}">
        <p14:creationId xmlns:p14="http://schemas.microsoft.com/office/powerpoint/2010/main" val="65118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101422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Διάγραμμα 4"/>
          <p:cNvGraphicFramePr/>
          <p:nvPr>
            <p:extLst>
              <p:ext uri="{D42A27DB-BD31-4B8C-83A1-F6EECF244321}">
                <p14:modId xmlns:p14="http://schemas.microsoft.com/office/powerpoint/2010/main" val="225943290"/>
              </p:ext>
            </p:extLst>
          </p:nvPr>
        </p:nvGraphicFramePr>
        <p:xfrm>
          <a:off x="1499871" y="964325"/>
          <a:ext cx="6649720" cy="18174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Διάγραμμα 6"/>
          <p:cNvGraphicFramePr/>
          <p:nvPr>
            <p:extLst>
              <p:ext uri="{D42A27DB-BD31-4B8C-83A1-F6EECF244321}">
                <p14:modId xmlns:p14="http://schemas.microsoft.com/office/powerpoint/2010/main" val="1334326724"/>
              </p:ext>
            </p:extLst>
          </p:nvPr>
        </p:nvGraphicFramePr>
        <p:xfrm>
          <a:off x="1417511" y="4051274"/>
          <a:ext cx="8610727" cy="280672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extBox 8">
            <a:extLst>
              <a:ext uri="{FF2B5EF4-FFF2-40B4-BE49-F238E27FC236}">
                <a16:creationId xmlns="" xmlns:a16="http://schemas.microsoft.com/office/drawing/2014/main" id="{1D73B68D-AB2A-4AD3-9C58-18D9FD9FDF49}"/>
              </a:ext>
            </a:extLst>
          </p:cNvPr>
          <p:cNvSpPr txBox="1"/>
          <p:nvPr/>
        </p:nvSpPr>
        <p:spPr>
          <a:xfrm>
            <a:off x="1298322" y="2767277"/>
            <a:ext cx="8729916" cy="1323439"/>
          </a:xfrm>
          <a:prstGeom prst="rect">
            <a:avLst/>
          </a:prstGeom>
          <a:noFill/>
        </p:spPr>
        <p:txBody>
          <a:bodyPr wrap="square">
            <a:spAutoFit/>
          </a:bodyPr>
          <a:lstStyle/>
          <a:p>
            <a:pPr marL="180340" algn="just">
              <a:spcBef>
                <a:spcPts val="600"/>
              </a:spcBef>
              <a:spcAft>
                <a:spcPts val="600"/>
              </a:spcAft>
            </a:pPr>
            <a:r>
              <a:rPr lang="el-GR" sz="2000" dirty="0">
                <a:effectLst/>
                <a:latin typeface="Calibri" panose="020F0502020204030204" pitchFamily="34" charset="0"/>
                <a:ea typeface="Calibri" panose="020F0502020204030204" pitchFamily="34" charset="0"/>
              </a:rPr>
              <a:t>Η πλήρης ανάπτυξη και υλοποίηση του αντικειμενικά θα παρακολουθήσει τη δυναμική, το ενδιαφέρον και τις χωρικές ανάγκες της αγοράς και των επιχειρήσεων. Οι ανάγκες αυτές θα καθορίσουν και τις τελικές προτεραιότητες στη περίοδο αναφοράς της μελέτης (2022-2042). </a:t>
            </a:r>
          </a:p>
        </p:txBody>
      </p:sp>
      <p:sp>
        <p:nvSpPr>
          <p:cNvPr id="11" name="TextBox 10">
            <a:extLst>
              <a:ext uri="{FF2B5EF4-FFF2-40B4-BE49-F238E27FC236}">
                <a16:creationId xmlns="" xmlns:a16="http://schemas.microsoft.com/office/drawing/2014/main" id="{10720BA3-125D-4F25-A03C-081C2AAFD20A}"/>
              </a:ext>
            </a:extLst>
          </p:cNvPr>
          <p:cNvSpPr txBox="1"/>
          <p:nvPr/>
        </p:nvSpPr>
        <p:spPr>
          <a:xfrm>
            <a:off x="-84356" y="-3"/>
            <a:ext cx="640047" cy="6858001"/>
          </a:xfrm>
          <a:prstGeom prst="rect">
            <a:avLst/>
          </a:prstGeom>
          <a:noFill/>
          <a:ln w="19050">
            <a:solidFill>
              <a:schemeClr val="tx1">
                <a:lumMod val="50000"/>
                <a:lumOff val="50000"/>
              </a:schemeClr>
            </a:solidFill>
          </a:ln>
        </p:spPr>
        <p:txBody>
          <a:bodyPr vert="vert270" wrap="square" rtlCol="0">
            <a:spAutoFit/>
          </a:bodyPr>
          <a:lstStyle/>
          <a:p>
            <a:pPr marL="358775">
              <a:lnSpc>
                <a:spcPct val="150000"/>
              </a:lnSpc>
            </a:pPr>
            <a:r>
              <a:rPr lang="el-GR" sz="2200" dirty="0"/>
              <a:t>Σχέδιο Δράσης Περιφέρειας Δυτικής Ελλάδας</a:t>
            </a:r>
          </a:p>
        </p:txBody>
      </p:sp>
      <p:sp>
        <p:nvSpPr>
          <p:cNvPr id="13" name="Τίτλος 1">
            <a:extLst>
              <a:ext uri="{FF2B5EF4-FFF2-40B4-BE49-F238E27FC236}">
                <a16:creationId xmlns="" xmlns:a16="http://schemas.microsoft.com/office/drawing/2014/main" id="{11CE1309-2DFC-4ABB-83C0-3A385FCFF8D0}"/>
              </a:ext>
            </a:extLst>
          </p:cNvPr>
          <p:cNvSpPr txBox="1">
            <a:spLocks/>
          </p:cNvSpPr>
          <p:nvPr/>
        </p:nvSpPr>
        <p:spPr>
          <a:xfrm>
            <a:off x="0" y="-2"/>
            <a:ext cx="10032365" cy="754065"/>
          </a:xfrm>
          <a:prstGeom prst="rect">
            <a:avLst/>
          </a:prstGeom>
          <a:solidFill>
            <a:srgbClr val="5B9BD5">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30350" defTabSz="984250" fontAlgn="base">
              <a:spcAft>
                <a:spcPct val="0"/>
              </a:spcAft>
            </a:pPr>
            <a:r>
              <a:rPr lang="el-GR" sz="2800" b="1" dirty="0"/>
              <a:t>ΑΝΑΚΕΦΑΛΑΙΩΤΙΚΑ…</a:t>
            </a:r>
            <a:endParaRPr lang="el-GR" sz="2800" b="1" dirty="0">
              <a:solidFill>
                <a:prstClr val="black"/>
              </a:solidFill>
            </a:endParaRPr>
          </a:p>
        </p:txBody>
      </p:sp>
    </p:spTree>
    <p:extLst>
      <p:ext uri="{BB962C8B-B14F-4D97-AF65-F5344CB8AC3E}">
        <p14:creationId xmlns:p14="http://schemas.microsoft.com/office/powerpoint/2010/main" val="1823791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011238" y="1004453"/>
            <a:ext cx="9017000" cy="1306435"/>
          </a:xfrm>
        </p:spPr>
        <p:txBody>
          <a:bodyPr>
            <a:noAutofit/>
          </a:bodyPr>
          <a:lstStyle/>
          <a:p>
            <a:pPr marL="0" indent="0" algn="just">
              <a:lnSpc>
                <a:spcPct val="100000"/>
              </a:lnSpc>
              <a:spcBef>
                <a:spcPts val="600"/>
              </a:spcBef>
              <a:spcAft>
                <a:spcPts val="600"/>
              </a:spcAft>
              <a:buNone/>
            </a:pPr>
            <a:r>
              <a:rPr lang="el-GR" sz="2000" dirty="0">
                <a:solidFill>
                  <a:srgbClr val="000000"/>
                </a:solidFill>
                <a:uFill>
                  <a:solidFill>
                    <a:srgbClr val="000000"/>
                  </a:solidFill>
                </a:uFill>
                <a:latin typeface="Calibri" panose="020F0502020204030204" pitchFamily="34" charset="0"/>
                <a:ea typeface="Arial Unicode MS"/>
                <a:cs typeface="Calibri" panose="020F0502020204030204" pitchFamily="34" charset="0"/>
              </a:rPr>
              <a:t>Το </a:t>
            </a:r>
            <a:r>
              <a:rPr lang="el-GR" sz="2000" b="1" dirty="0">
                <a:effectLst/>
                <a:uFill>
                  <a:solidFill>
                    <a:srgbClr val="000000"/>
                  </a:solidFill>
                </a:uFill>
                <a:latin typeface="Calibri" panose="020F0502020204030204" pitchFamily="34" charset="0"/>
                <a:ea typeface="Arial Unicode MS"/>
                <a:cs typeface="Calibri" panose="020F0502020204030204" pitchFamily="34" charset="0"/>
              </a:rPr>
              <a:t>Περιφερειακό Σχέδιο Δράσης </a:t>
            </a:r>
            <a:r>
              <a:rPr lang="el-GR" sz="2000" dirty="0">
                <a:solidFill>
                  <a:srgbClr val="000000"/>
                </a:solidFill>
                <a:effectLst/>
                <a:uFill>
                  <a:solidFill>
                    <a:srgbClr val="000000"/>
                  </a:solidFill>
                </a:uFill>
                <a:latin typeface="Calibri" panose="020F0502020204030204" pitchFamily="34" charset="0"/>
                <a:ea typeface="Arial Unicode MS"/>
                <a:cs typeface="Calibri" panose="020F0502020204030204" pitchFamily="34" charset="0"/>
              </a:rPr>
              <a:t>αποτελεί ένα στιβαρό, ορθολογικό, ρεαλιστικό και </a:t>
            </a:r>
            <a:r>
              <a:rPr lang="el-GR" sz="2000" b="1" dirty="0">
                <a:uFill>
                  <a:solidFill>
                    <a:srgbClr val="000000"/>
                  </a:solidFill>
                </a:uFill>
                <a:latin typeface="Calibri" panose="020F0502020204030204" pitchFamily="34" charset="0"/>
                <a:ea typeface="Arial Unicode MS"/>
                <a:cs typeface="Calibri" panose="020F0502020204030204" pitchFamily="34" charset="0"/>
              </a:rPr>
              <a:t>υλοποιήσιμο πρόγραμμα χωρικού εξορθολογισμού </a:t>
            </a:r>
            <a:r>
              <a:rPr lang="el-GR" sz="2000" dirty="0">
                <a:solidFill>
                  <a:srgbClr val="000000"/>
                </a:solidFill>
                <a:uFill>
                  <a:solidFill>
                    <a:srgbClr val="000000"/>
                  </a:solidFill>
                </a:uFill>
                <a:latin typeface="Calibri" panose="020F0502020204030204" pitchFamily="34" charset="0"/>
                <a:ea typeface="Arial Unicode MS"/>
                <a:cs typeface="Calibri" panose="020F0502020204030204" pitchFamily="34" charset="0"/>
              </a:rPr>
              <a:t>και ταυτόχρονα μια ισχυρή δέσμευση και προβολή της αναγκαίας πολιτικής βούλησης, </a:t>
            </a:r>
            <a:r>
              <a:rPr lang="el-GR" sz="2000" b="1" dirty="0">
                <a:solidFill>
                  <a:srgbClr val="000000"/>
                </a:solidFill>
                <a:uFill>
                  <a:solidFill>
                    <a:srgbClr val="000000"/>
                  </a:solidFill>
                </a:uFill>
                <a:latin typeface="Calibri" panose="020F0502020204030204" pitchFamily="34" charset="0"/>
                <a:ea typeface="Arial Unicode MS"/>
                <a:cs typeface="Calibri" panose="020F0502020204030204" pitchFamily="34" charset="0"/>
              </a:rPr>
              <a:t>στη </a:t>
            </a:r>
            <a:r>
              <a:rPr lang="el-GR" sz="2000" b="1" dirty="0">
                <a:solidFill>
                  <a:srgbClr val="000000"/>
                </a:solidFill>
                <a:effectLst/>
                <a:uFill>
                  <a:solidFill>
                    <a:srgbClr val="000000"/>
                  </a:solidFill>
                </a:uFill>
                <a:latin typeface="Calibri" panose="020F0502020204030204" pitchFamily="34" charset="0"/>
                <a:ea typeface="Arial Unicode MS"/>
                <a:cs typeface="Calibri" panose="020F0502020204030204" pitchFamily="34" charset="0"/>
              </a:rPr>
              <a:t>Δυτική Ελλάδα για πρώτη φορά</a:t>
            </a:r>
            <a:r>
              <a:rPr lang="el-GR" sz="2000" dirty="0">
                <a:solidFill>
                  <a:srgbClr val="000000"/>
                </a:solidFill>
                <a:effectLst/>
                <a:uFill>
                  <a:solidFill>
                    <a:srgbClr val="000000"/>
                  </a:solidFill>
                </a:uFill>
                <a:latin typeface="Calibri" panose="020F0502020204030204" pitchFamily="34" charset="0"/>
                <a:ea typeface="Arial Unicode MS"/>
                <a:cs typeface="Calibri" panose="020F0502020204030204" pitchFamily="34" charset="0"/>
              </a:rPr>
              <a:t>, συμβάλλοντας σημαντικά:</a:t>
            </a:r>
            <a:endParaRPr lang="el-GR" sz="1800" dirty="0">
              <a:effectLst/>
              <a:latin typeface="Times New Roman" panose="02020603050405020304" pitchFamily="18" charset="0"/>
              <a:ea typeface="Arial Unicode MS"/>
            </a:endParaRPr>
          </a:p>
        </p:txBody>
      </p:sp>
      <p:sp>
        <p:nvSpPr>
          <p:cNvPr id="6" name="Ορθογώνιο 5">
            <a:extLst>
              <a:ext uri="{FF2B5EF4-FFF2-40B4-BE49-F238E27FC236}">
                <a16:creationId xmlns="" xmlns:a16="http://schemas.microsoft.com/office/drawing/2014/main" id="{6075E2E5-DC49-434C-B729-C53C79F32AA3}"/>
              </a:ext>
            </a:extLst>
          </p:cNvPr>
          <p:cNvSpPr/>
          <p:nvPr/>
        </p:nvSpPr>
        <p:spPr>
          <a:xfrm>
            <a:off x="1011236" y="5027473"/>
            <a:ext cx="10848179" cy="1754326"/>
          </a:xfrm>
          <a:prstGeom prst="rect">
            <a:avLst/>
          </a:prstGeom>
        </p:spPr>
        <p:txBody>
          <a:bodyPr wrap="square">
            <a:spAutoFit/>
          </a:bodyPr>
          <a:lstStyle/>
          <a:p>
            <a:pPr lvl="0"/>
            <a:r>
              <a:rPr lang="el-GR" sz="2000" dirty="0"/>
              <a:t>Το ΠΣΔ δίνει διέξοδο για την εγκατάσταση</a:t>
            </a:r>
            <a:r>
              <a:rPr lang="el-GR" sz="2000" baseline="30000" dirty="0"/>
              <a:t>1</a:t>
            </a:r>
            <a:r>
              <a:rPr lang="el-GR" sz="2000" dirty="0"/>
              <a:t>:</a:t>
            </a:r>
          </a:p>
          <a:p>
            <a:pPr marL="617538" lvl="0" indent="-342900">
              <a:buFont typeface="Arial" panose="020B0604020202020204" pitchFamily="34" charset="0"/>
              <a:buChar char="•"/>
            </a:pPr>
            <a:r>
              <a:rPr lang="el-GR" sz="2000" b="1" dirty="0"/>
              <a:t>753 επιχειρήσεων στην εκδοχή του ολοκληρωμένου ΠΣΔ </a:t>
            </a:r>
          </a:p>
          <a:p>
            <a:pPr marL="617538" indent="-342900">
              <a:buFont typeface="Arial" panose="020B0604020202020204" pitchFamily="34" charset="0"/>
              <a:buChar char="•"/>
            </a:pPr>
            <a:r>
              <a:rPr lang="el-GR" sz="2000" b="1" dirty="0"/>
              <a:t>617 επιχειρήσεων  στην εκδοχή του ρεαλιστικού σεναρίου του ΠΣΔ </a:t>
            </a:r>
          </a:p>
          <a:p>
            <a:pPr marL="617538" lvl="0" indent="-342900">
              <a:buFont typeface="Arial" panose="020B0604020202020204" pitchFamily="34" charset="0"/>
              <a:buChar char="•"/>
            </a:pPr>
            <a:r>
              <a:rPr lang="el-GR" sz="2000" b="1" dirty="0"/>
              <a:t>488 επιχειρήσεων στην εκδοχή του ΠΣΔ προτεραιότητας</a:t>
            </a:r>
          </a:p>
          <a:p>
            <a:pPr marL="274638" lvl="0"/>
            <a:endParaRPr lang="el-GR" sz="1400" dirty="0"/>
          </a:p>
          <a:p>
            <a:pPr marL="274638" lvl="0"/>
            <a:r>
              <a:rPr lang="el-GR" sz="1400" u="sng" dirty="0"/>
              <a:t>1 Γίνεται η παραδοχή ότι η </a:t>
            </a:r>
            <a:r>
              <a:rPr lang="el-GR" sz="1400" u="sng" dirty="0">
                <a:solidFill>
                  <a:schemeClr val="accent5">
                    <a:lumMod val="75000"/>
                  </a:schemeClr>
                </a:solidFill>
              </a:rPr>
              <a:t>μέση επιφάνεια μιας μεμονωμένης εγκατάστασης  </a:t>
            </a:r>
            <a:r>
              <a:rPr lang="el-GR" sz="1400" u="sng" dirty="0"/>
              <a:t>:  2.000 έως 3.000 στρ. </a:t>
            </a:r>
          </a:p>
        </p:txBody>
      </p:sp>
      <p:sp>
        <p:nvSpPr>
          <p:cNvPr id="10" name="TextBox 9">
            <a:extLst>
              <a:ext uri="{FF2B5EF4-FFF2-40B4-BE49-F238E27FC236}">
                <a16:creationId xmlns="" xmlns:a16="http://schemas.microsoft.com/office/drawing/2014/main" id="{10720BA3-125D-4F25-A03C-081C2AAFD20A}"/>
              </a:ext>
            </a:extLst>
          </p:cNvPr>
          <p:cNvSpPr txBox="1"/>
          <p:nvPr/>
        </p:nvSpPr>
        <p:spPr>
          <a:xfrm>
            <a:off x="-82048" y="-2"/>
            <a:ext cx="640047" cy="6858002"/>
          </a:xfrm>
          <a:prstGeom prst="rect">
            <a:avLst/>
          </a:prstGeom>
          <a:noFill/>
          <a:ln w="19050">
            <a:solidFill>
              <a:schemeClr val="tx1">
                <a:lumMod val="50000"/>
                <a:lumOff val="50000"/>
              </a:schemeClr>
            </a:solidFill>
          </a:ln>
        </p:spPr>
        <p:txBody>
          <a:bodyPr vert="vert270" wrap="square" rtlCol="0">
            <a:spAutoFit/>
          </a:bodyPr>
          <a:lstStyle/>
          <a:p>
            <a:pPr>
              <a:lnSpc>
                <a:spcPct val="150000"/>
              </a:lnSpc>
            </a:pPr>
            <a:r>
              <a:rPr lang="el-GR" sz="2200" b="1" dirty="0"/>
              <a:t>    </a:t>
            </a:r>
            <a:r>
              <a:rPr lang="el-GR" sz="2200" dirty="0"/>
              <a:t>Σχέδιο Δράσης Περιφέρειας Δυτικής Ελλάδας</a:t>
            </a: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Ορθογώνιο 4"/>
          <p:cNvSpPr/>
          <p:nvPr/>
        </p:nvSpPr>
        <p:spPr>
          <a:xfrm>
            <a:off x="1562100" y="2333748"/>
            <a:ext cx="10233660" cy="2646878"/>
          </a:xfrm>
          <a:prstGeom prst="rect">
            <a:avLst/>
          </a:prstGeom>
        </p:spPr>
        <p:txBody>
          <a:bodyPr wrap="square">
            <a:spAutoFit/>
          </a:bodyPr>
          <a:lstStyle/>
          <a:p>
            <a:pPr marL="800100" lvl="1" indent="-342900" algn="just">
              <a:lnSpc>
                <a:spcPct val="100000"/>
              </a:lnSpc>
              <a:spcBef>
                <a:spcPts val="600"/>
              </a:spcBef>
              <a:spcAft>
                <a:spcPts val="600"/>
              </a:spcAft>
              <a:buFont typeface="Symbol" panose="05050102010706020507" pitchFamily="18" charset="2"/>
              <a:buChar char=""/>
            </a:pPr>
            <a:r>
              <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Στην ανάπτυξη της επιχειρηματικότητας με </a:t>
            </a:r>
            <a:r>
              <a:rPr lang="el-GR" sz="1600" b="1"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ασφάλεια δικαίου</a:t>
            </a:r>
            <a:endParaRPr lang="el-GR" sz="1600" b="1"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lnSpc>
                <a:spcPct val="100000"/>
              </a:lnSpc>
              <a:spcBef>
                <a:spcPts val="600"/>
              </a:spcBef>
              <a:spcAft>
                <a:spcPts val="600"/>
              </a:spcAft>
              <a:buFont typeface="Symbol" panose="05050102010706020507" pitchFamily="18" charset="2"/>
              <a:buChar char=""/>
            </a:pPr>
            <a:r>
              <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Στην </a:t>
            </a:r>
            <a:r>
              <a:rPr lang="el-GR" sz="1600" b="1"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εξάλειψη κάθε </a:t>
            </a:r>
            <a:r>
              <a:rPr lang="el-GR" sz="1600" b="1" dirty="0" err="1">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αδειοδοτικής</a:t>
            </a:r>
            <a:r>
              <a:rPr lang="el-GR" sz="1600" b="1"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 αδυναμίας </a:t>
            </a:r>
            <a:r>
              <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των επιχειρήσεων</a:t>
            </a:r>
            <a:endPar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lnSpc>
                <a:spcPct val="100000"/>
              </a:lnSpc>
              <a:spcBef>
                <a:spcPts val="600"/>
              </a:spcBef>
              <a:spcAft>
                <a:spcPts val="600"/>
              </a:spcAft>
              <a:buFont typeface="Symbol" panose="05050102010706020507" pitchFamily="18" charset="2"/>
              <a:buChar char=""/>
            </a:pPr>
            <a:r>
              <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Στην δημιουργία </a:t>
            </a:r>
            <a:r>
              <a:rPr lang="el-GR" sz="1600" b="1"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υψηλών κινήτρων</a:t>
            </a:r>
            <a:r>
              <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 διοικητικής και οικονομικής υφής</a:t>
            </a:r>
            <a:endPar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lnSpc>
                <a:spcPct val="100000"/>
              </a:lnSpc>
              <a:spcBef>
                <a:spcPts val="600"/>
              </a:spcBef>
              <a:spcAft>
                <a:spcPts val="600"/>
              </a:spcAft>
              <a:buFont typeface="Symbol" panose="05050102010706020507" pitchFamily="18" charset="2"/>
              <a:buChar char=""/>
            </a:pPr>
            <a:r>
              <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Στην </a:t>
            </a:r>
            <a:r>
              <a:rPr lang="el-GR" sz="1600" b="1"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εξαφάνιση κάθε απειλής διακοπής λειτουργίας </a:t>
            </a:r>
            <a:r>
              <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των επιχειρήσεων</a:t>
            </a:r>
            <a:endPar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lnSpc>
                <a:spcPct val="100000"/>
              </a:lnSpc>
              <a:spcBef>
                <a:spcPts val="600"/>
              </a:spcBef>
              <a:spcAft>
                <a:spcPts val="600"/>
              </a:spcAft>
              <a:buFont typeface="Symbol" panose="05050102010706020507" pitchFamily="18" charset="2"/>
              <a:buChar char=""/>
            </a:pPr>
            <a:r>
              <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Στην εναρμόνιση των επιχειρήσεων στις διεθνείς απαιτήσεις για την μείωση του ανθρακικού αποτυπώματος.</a:t>
            </a:r>
          </a:p>
          <a:p>
            <a:pPr marL="800100" lvl="1" indent="-342900" algn="just">
              <a:lnSpc>
                <a:spcPct val="100000"/>
              </a:lnSpc>
              <a:spcBef>
                <a:spcPts val="600"/>
              </a:spcBef>
              <a:spcAft>
                <a:spcPts val="600"/>
              </a:spcAft>
              <a:buFont typeface="Symbol" panose="05050102010706020507" pitchFamily="18" charset="2"/>
              <a:buChar char=""/>
            </a:pPr>
            <a:r>
              <a:rPr lang="el-GR" sz="1600" dirty="0">
                <a:solidFill>
                  <a:schemeClr val="accent5">
                    <a:lumMod val="75000"/>
                  </a:schemeClr>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Στην </a:t>
            </a:r>
            <a:r>
              <a:rPr lang="el-GR" sz="1600" b="1" dirty="0">
                <a:solidFill>
                  <a:schemeClr val="accent5">
                    <a:lumMod val="75000"/>
                  </a:schemeClr>
                </a:solidFill>
                <a:uFill>
                  <a:solidFill>
                    <a:srgbClr val="000000"/>
                  </a:solidFill>
                </a:uFill>
                <a:latin typeface="Calibri" panose="020F0502020204030204" pitchFamily="34" charset="0"/>
                <a:ea typeface="Arial Unicode MS"/>
                <a:cs typeface="Calibri" panose="020F0502020204030204" pitchFamily="34" charset="0"/>
              </a:rPr>
              <a:t>αναζήτηση ισχυρών οικονομικών κινήτρων </a:t>
            </a:r>
            <a:r>
              <a:rPr lang="el-GR" sz="1600" dirty="0">
                <a:solidFill>
                  <a:schemeClr val="accent5">
                    <a:lumMod val="75000"/>
                  </a:schemeClr>
                </a:solidFill>
                <a:uFill>
                  <a:solidFill>
                    <a:srgbClr val="000000"/>
                  </a:solidFill>
                </a:uFill>
                <a:latin typeface="Calibri" panose="020F0502020204030204" pitchFamily="34" charset="0"/>
                <a:ea typeface="Arial Unicode MS"/>
                <a:cs typeface="Calibri" panose="020F0502020204030204" pitchFamily="34" charset="0"/>
              </a:rPr>
              <a:t>και τη διατύπωση προγραμμάτων εξασφάλισης των </a:t>
            </a:r>
            <a:r>
              <a:rPr lang="el-GR" sz="1600" b="1" dirty="0">
                <a:solidFill>
                  <a:schemeClr val="accent5">
                    <a:lumMod val="75000"/>
                  </a:schemeClr>
                </a:solidFill>
                <a:uFill>
                  <a:solidFill>
                    <a:srgbClr val="000000"/>
                  </a:solidFill>
                </a:uFill>
                <a:latin typeface="Calibri" panose="020F0502020204030204" pitchFamily="34" charset="0"/>
                <a:ea typeface="Arial Unicode MS"/>
                <a:cs typeface="Calibri" panose="020F0502020204030204" pitchFamily="34" charset="0"/>
              </a:rPr>
              <a:t>αναγκαίων πόρων υλοποίησης</a:t>
            </a:r>
            <a:r>
              <a:rPr lang="el-GR" sz="1600" dirty="0">
                <a:solidFill>
                  <a:schemeClr val="accent5">
                    <a:lumMod val="75000"/>
                  </a:schemeClr>
                </a:solidFill>
                <a:uFill>
                  <a:solidFill>
                    <a:srgbClr val="000000"/>
                  </a:solidFill>
                </a:uFill>
                <a:latin typeface="Calibri" panose="020F0502020204030204" pitchFamily="34" charset="0"/>
                <a:ea typeface="Arial Unicode MS"/>
                <a:cs typeface="Calibri" panose="020F0502020204030204" pitchFamily="34" charset="0"/>
              </a:rPr>
              <a:t> του από εθνικές, Ευρωπαϊκές και διεθνείς πηγές. </a:t>
            </a:r>
            <a:endParaRPr lang="el-GR" sz="1600" dirty="0">
              <a:solidFill>
                <a:schemeClr val="accent5">
                  <a:lumMod val="75000"/>
                </a:schemeClr>
              </a:solidFill>
              <a:latin typeface="Times New Roman" panose="02020603050405020304" pitchFamily="18" charset="0"/>
              <a:ea typeface="Arial Unicode MS"/>
            </a:endParaRPr>
          </a:p>
        </p:txBody>
      </p:sp>
      <p:sp>
        <p:nvSpPr>
          <p:cNvPr id="9" name="Τίτλος 1"/>
          <p:cNvSpPr>
            <a:spLocks noGrp="1"/>
          </p:cNvSpPr>
          <p:nvPr>
            <p:ph type="title"/>
          </p:nvPr>
        </p:nvSpPr>
        <p:spPr>
          <a:xfrm>
            <a:off x="4" y="0"/>
            <a:ext cx="10028234" cy="754063"/>
          </a:xfrm>
          <a:solidFill>
            <a:schemeClr val="accent5">
              <a:lumMod val="40000"/>
              <a:lumOff val="60000"/>
            </a:schemeClr>
          </a:solidFill>
          <a:ln>
            <a:noFill/>
          </a:ln>
        </p:spPr>
        <p:txBody>
          <a:bodyPr vert="horz" wrap="square" lIns="91440" tIns="45720" rIns="91440" bIns="45720" numCol="1" rtlCol="0" anchor="ctr" anchorCtr="0" compatLnSpc="1">
            <a:prstTxWarp prst="textNoShape">
              <a:avLst/>
            </a:prstTxWarp>
            <a:normAutofit/>
          </a:bodyPr>
          <a:lstStyle/>
          <a:p>
            <a:pPr marL="182563" indent="358775" algn="ctr"/>
            <a:r>
              <a:rPr lang="el-GR" sz="3200" b="1" dirty="0">
                <a:latin typeface="Calibri Light" panose="020F0302020204030204" pitchFamily="34" charset="0"/>
                <a:cs typeface="Calibri Light" panose="020F0302020204030204" pitchFamily="34" charset="0"/>
              </a:rPr>
              <a:t>Η Περιφέρεια Δυτικής Ελλάδας ανοίγει τον δρόμο…</a:t>
            </a:r>
          </a:p>
        </p:txBody>
      </p:sp>
    </p:spTree>
    <p:extLst>
      <p:ext uri="{BB962C8B-B14F-4D97-AF65-F5344CB8AC3E}">
        <p14:creationId xmlns:p14="http://schemas.microsoft.com/office/powerpoint/2010/main" val="1549366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446798F6-2590-463F-9CDA-AA9F8CE61C32}"/>
              </a:ext>
            </a:extLst>
          </p:cNvPr>
          <p:cNvSpPr>
            <a:spLocks noGrp="1"/>
          </p:cNvSpPr>
          <p:nvPr>
            <p:ph idx="1"/>
          </p:nvPr>
        </p:nvSpPr>
        <p:spPr>
          <a:xfrm>
            <a:off x="1011238" y="1253330"/>
            <a:ext cx="10515600" cy="4351338"/>
          </a:xfrm>
        </p:spPr>
        <p:txBody>
          <a:bodyPr>
            <a:noAutofit/>
          </a:bodyPr>
          <a:lstStyle/>
          <a:p>
            <a:pPr marL="0" indent="0">
              <a:buNone/>
            </a:pPr>
            <a:r>
              <a:rPr lang="el-GR" sz="2000" dirty="0"/>
              <a:t>Για την εξέλιξη των κατευθύνσεων του ΠΣΔ και την ενίσχυση των προσπαθειών των τοπικών φορέων και των επιχειρήσεων η ΠΔΕ εξετάζει την υλοποίηση των δράσεων που ακολουθούν:</a:t>
            </a:r>
          </a:p>
          <a:p>
            <a:pPr marL="0" indent="0">
              <a:buNone/>
            </a:pPr>
            <a:endParaRPr lang="el-GR" sz="2000" dirty="0"/>
          </a:p>
          <a:p>
            <a:pPr marL="715963" indent="-357188">
              <a:buAutoNum type="arabicPeriod"/>
            </a:pPr>
            <a:r>
              <a:rPr lang="el-GR" sz="2000" b="1" dirty="0">
                <a:effectLst/>
                <a:latin typeface="Calibri"/>
                <a:ea typeface="Arial Unicode MS"/>
                <a:cs typeface="Times New Roman"/>
              </a:rPr>
              <a:t>ΔΗΜΙΟΥΡΓΙΑ-ΛΕΙΤΟΥΡΓΙΑ HELP-DESΚ ΧΩΡΟΘΕΤΗΣΗΣ &amp; ΑΔΕΙΟΔΟΤΗΣΗΣ ΕΠΙΧΕΙΡΗΣΕΩΝ (δημιουργία ηλεκτρονικής πλατφόρμας υποβοήθησης των επιχειρήσεων)</a:t>
            </a:r>
          </a:p>
          <a:p>
            <a:pPr marL="715963" indent="-357188">
              <a:buAutoNum type="arabicPeriod"/>
            </a:pPr>
            <a:endParaRPr lang="el-GR" sz="2000" b="1" dirty="0">
              <a:effectLst/>
              <a:latin typeface="Calibri"/>
              <a:ea typeface="Arial Unicode MS"/>
              <a:cs typeface="Times New Roman"/>
            </a:endParaRPr>
          </a:p>
          <a:p>
            <a:pPr marL="715963" indent="-357188">
              <a:buFont typeface="Arial" panose="020B0604020202020204" pitchFamily="34" charset="0"/>
              <a:buAutoNum type="arabicPeriod"/>
            </a:pPr>
            <a:r>
              <a:rPr lang="el-GR" sz="2000" b="1" dirty="0">
                <a:effectLst/>
                <a:latin typeface="Calibri"/>
                <a:ea typeface="Arial Unicode MS"/>
                <a:cs typeface="Times New Roman"/>
              </a:rPr>
              <a:t>ΘΕΣΜΙΚΗ ΧΩΡΟΤΑΞΙΚΗ &amp; ΠΕΡΙΒΑΛΛΟΝΤΙΚΗ ΑΝΑΒΑΘΜΙΣΗ ΠΕΡΙΟΧΩΝ ΠΣΔ-ΠΔΕ (εκπόνηση ΕΠΣ στις περιοχές προτεραιότητας)</a:t>
            </a:r>
          </a:p>
          <a:p>
            <a:pPr marL="715963" indent="-357188">
              <a:buFont typeface="Arial" panose="020B0604020202020204" pitchFamily="34" charset="0"/>
              <a:buAutoNum type="arabicPeriod"/>
            </a:pPr>
            <a:endParaRPr lang="el-GR" sz="2000" dirty="0">
              <a:effectLst/>
              <a:latin typeface="Calibri"/>
              <a:ea typeface="Calibri"/>
              <a:cs typeface="Times New Roman"/>
            </a:endParaRPr>
          </a:p>
          <a:p>
            <a:pPr marL="715963" indent="-357188">
              <a:buFont typeface="Arial" panose="020B0604020202020204" pitchFamily="34" charset="0"/>
              <a:buAutoNum type="arabicPeriod"/>
            </a:pPr>
            <a:r>
              <a:rPr lang="el-GR" sz="2000" b="1" dirty="0">
                <a:effectLst/>
                <a:latin typeface="Calibri"/>
                <a:ea typeface="Arial Unicode MS"/>
                <a:cs typeface="Times New Roman"/>
              </a:rPr>
              <a:t>ΟΡΓΑΝΩΣΗ-ΕΠΟΠΤΕΙΑ-ΠΑΡΑΚΟΛΟΥΘΗΣΗ της ΕΚΠΟΝΗΣΗΣ ΤΠΣ της ΠΔΕ (παρακολούθηση της εκπόνησης των ΤΠΣ στους ΟΤΑ αρμοδιότητας)</a:t>
            </a:r>
          </a:p>
          <a:p>
            <a:pPr marL="715963" indent="-357188">
              <a:buFont typeface="Arial" panose="020B0604020202020204" pitchFamily="34" charset="0"/>
              <a:buAutoNum type="arabicPeriod"/>
            </a:pPr>
            <a:endParaRPr lang="el-GR" sz="2000" dirty="0">
              <a:effectLst/>
              <a:latin typeface="Calibri"/>
              <a:ea typeface="Calibri"/>
              <a:cs typeface="Times New Roman"/>
            </a:endParaRPr>
          </a:p>
          <a:p>
            <a:pPr marL="715963" indent="-357188">
              <a:buFont typeface="Arial" panose="020B0604020202020204" pitchFamily="34" charset="0"/>
              <a:buAutoNum type="arabicPeriod"/>
            </a:pPr>
            <a:r>
              <a:rPr lang="el-GR" sz="2000" b="1" dirty="0">
                <a:effectLst/>
                <a:latin typeface="Calibri"/>
                <a:ea typeface="Arial Unicode MS"/>
                <a:cs typeface="Times New Roman"/>
              </a:rPr>
              <a:t>ΔΙΑΧΕΙΡΙΣΗ-ΠΑΡΑΚΟΛΟΥΘΗΣΗ-ΕΠΙΚΑΙΡΟΠΟΙΗΣΗ ΤΠΣ-ΕΠΣ /ΠΔΕ (παρακολούθηση της εφαρμογής των ΤΠΣ τη διαρκή συμμόρφωση και </a:t>
            </a:r>
            <a:r>
              <a:rPr lang="el-GR" sz="2000" b="1" dirty="0" err="1">
                <a:effectLst/>
                <a:latin typeface="Calibri"/>
                <a:ea typeface="Arial Unicode MS"/>
                <a:cs typeface="Times New Roman"/>
              </a:rPr>
              <a:t>επικαιροποίησή</a:t>
            </a:r>
            <a:r>
              <a:rPr lang="el-GR" sz="2000" b="1" dirty="0">
                <a:effectLst/>
                <a:latin typeface="Calibri"/>
                <a:ea typeface="Arial Unicode MS"/>
                <a:cs typeface="Times New Roman"/>
              </a:rPr>
              <a:t> τους)</a:t>
            </a:r>
            <a:endParaRPr lang="el-GR" sz="2000" dirty="0">
              <a:effectLst/>
              <a:latin typeface="Calibri"/>
              <a:ea typeface="Calibri"/>
              <a:cs typeface="Times New Roman"/>
            </a:endParaRPr>
          </a:p>
          <a:p>
            <a:pPr marL="514350" indent="-514350">
              <a:buAutoNum type="arabicPeriod"/>
            </a:pPr>
            <a:endParaRPr lang="el-GR" sz="2000" dirty="0"/>
          </a:p>
        </p:txBody>
      </p:sp>
      <p:sp>
        <p:nvSpPr>
          <p:cNvPr id="4" name="Τίτλος 1"/>
          <p:cNvSpPr txBox="1">
            <a:spLocks/>
          </p:cNvSpPr>
          <p:nvPr/>
        </p:nvSpPr>
        <p:spPr>
          <a:xfrm>
            <a:off x="4" y="-1"/>
            <a:ext cx="10028234" cy="930275"/>
          </a:xfrm>
          <a:prstGeom prst="rect">
            <a:avLst/>
          </a:prstGeom>
          <a:solidFill>
            <a:schemeClr val="accent5">
              <a:lumMod val="40000"/>
              <a:lumOff val="60000"/>
            </a:schemeClr>
          </a:solidFill>
          <a:ln>
            <a:noFill/>
          </a:ln>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563" indent="358775" algn="ctr"/>
            <a:r>
              <a:rPr lang="el-GR" sz="3200" b="1" dirty="0"/>
              <a:t>ΠΡΟΓΡΑΜΜΑ ΔΡΑΣΗΣ ΠΔΕ ΓΙΑ ΤΗΝ ΥΛΟΠΟΙΗΣΗ ΤΟΥ ΠΣΔ</a:t>
            </a:r>
            <a:endParaRPr lang="el-GR" sz="3200" b="1"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 xmlns:a16="http://schemas.microsoft.com/office/drawing/2014/main" id="{10720BA3-125D-4F25-A03C-081C2AAFD20A}"/>
              </a:ext>
            </a:extLst>
          </p:cNvPr>
          <p:cNvSpPr txBox="1"/>
          <p:nvPr/>
        </p:nvSpPr>
        <p:spPr>
          <a:xfrm>
            <a:off x="-119430" y="-2"/>
            <a:ext cx="640047" cy="6858002"/>
          </a:xfrm>
          <a:prstGeom prst="rect">
            <a:avLst/>
          </a:prstGeom>
          <a:noFill/>
          <a:ln w="19050">
            <a:solidFill>
              <a:schemeClr val="tx1">
                <a:lumMod val="50000"/>
                <a:lumOff val="50000"/>
              </a:schemeClr>
            </a:solidFill>
          </a:ln>
        </p:spPr>
        <p:txBody>
          <a:bodyPr vert="vert270" wrap="square" rtlCol="0">
            <a:spAutoFit/>
          </a:bodyPr>
          <a:lstStyle/>
          <a:p>
            <a:pPr>
              <a:lnSpc>
                <a:spcPct val="150000"/>
              </a:lnSpc>
            </a:pPr>
            <a:r>
              <a:rPr lang="el-GR" sz="2200" b="1" dirty="0"/>
              <a:t>    </a:t>
            </a:r>
            <a:r>
              <a:rPr lang="el-GR" sz="2200" dirty="0"/>
              <a:t>Σχέδιο Δράσης Περιφέρειας Δυτικής Ελλάδας</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105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BB991613-121E-4447-8260-232FDBF0DE1C}"/>
              </a:ext>
            </a:extLst>
          </p:cNvPr>
          <p:cNvSpPr txBox="1"/>
          <p:nvPr/>
        </p:nvSpPr>
        <p:spPr>
          <a:xfrm>
            <a:off x="-41268" y="-404"/>
            <a:ext cx="598625" cy="6858001"/>
          </a:xfrm>
          <a:prstGeom prst="rect">
            <a:avLst/>
          </a:prstGeom>
          <a:noFill/>
          <a:ln w="19050">
            <a:solidFill>
              <a:schemeClr val="tx1">
                <a:lumMod val="50000"/>
                <a:lumOff val="50000"/>
              </a:schemeClr>
            </a:solidFill>
          </a:ln>
        </p:spPr>
        <p:txBody>
          <a:bodyPr vert="vert270" wrap="square" rtlCol="0">
            <a:spAutoFit/>
          </a:bodyPr>
          <a:lstStyle>
            <a:defPPr>
              <a:defRPr lang="el-GR"/>
            </a:defPPr>
            <a:lvl1pPr>
              <a:lnSpc>
                <a:spcPct val="150000"/>
              </a:lnSpc>
              <a:defRPr sz="2400" b="1"/>
            </a:lvl1pPr>
          </a:lstStyle>
          <a:p>
            <a:pPr marL="182563"/>
            <a:r>
              <a:rPr lang="el-GR" sz="2000" b="0" dirty="0"/>
              <a:t>Πλεονεκτήματα Ανάπτυξης ΕΠ στη ΔΥΤΙΚΗ ΕΛΛΑΔΑ</a:t>
            </a:r>
          </a:p>
        </p:txBody>
      </p:sp>
      <p:sp>
        <p:nvSpPr>
          <p:cNvPr id="3" name="2 - Θέση περιεχομένου"/>
          <p:cNvSpPr>
            <a:spLocks noGrp="1"/>
          </p:cNvSpPr>
          <p:nvPr>
            <p:ph idx="1"/>
          </p:nvPr>
        </p:nvSpPr>
        <p:spPr>
          <a:xfrm>
            <a:off x="1524000" y="1123941"/>
            <a:ext cx="9036496" cy="5094097"/>
          </a:xfrm>
        </p:spPr>
        <p:txBody>
          <a:bodyPr>
            <a:noAutofit/>
          </a:bodyPr>
          <a:lstStyle/>
          <a:p>
            <a:pPr marL="0" indent="0" algn="just">
              <a:lnSpc>
                <a:spcPts val="2200"/>
              </a:lnSpc>
              <a:spcBef>
                <a:spcPts val="400"/>
              </a:spcBef>
              <a:spcAft>
                <a:spcPts val="400"/>
              </a:spcAft>
              <a:buNone/>
            </a:pPr>
            <a:r>
              <a:rPr lang="el-GR" sz="2000" b="1" u="sng" dirty="0"/>
              <a:t>ΤΟ ΜΗΝΥΜΑ</a:t>
            </a:r>
          </a:p>
          <a:p>
            <a:pPr marL="0" indent="0" algn="just">
              <a:lnSpc>
                <a:spcPts val="2200"/>
              </a:lnSpc>
              <a:spcBef>
                <a:spcPts val="400"/>
              </a:spcBef>
              <a:spcAft>
                <a:spcPts val="400"/>
              </a:spcAft>
              <a:buNone/>
            </a:pPr>
            <a:r>
              <a:rPr lang="el-GR" sz="2000" b="1" u="sng" dirty="0">
                <a:solidFill>
                  <a:schemeClr val="accent5">
                    <a:lumMod val="75000"/>
                  </a:schemeClr>
                </a:solidFill>
              </a:rPr>
              <a:t>Ορθή περιβαλλοντική &amp; ενεργειακή διαχείριση </a:t>
            </a:r>
            <a:r>
              <a:rPr lang="el-GR" sz="2000" dirty="0"/>
              <a:t>στην παραγωγή και την διακίνηση προϊόντων, </a:t>
            </a:r>
            <a:r>
              <a:rPr lang="el-GR" sz="2000" b="1" dirty="0"/>
              <a:t>βασικοί (σχεδόν αποκλειστικοί) κανόνες διεθνούς ανταγωνισμού </a:t>
            </a:r>
            <a:r>
              <a:rPr lang="el-GR" sz="2000" dirty="0"/>
              <a:t>(Ν. 4342/2015, </a:t>
            </a:r>
            <a:r>
              <a:rPr lang="en-US" sz="2000" dirty="0"/>
              <a:t>ISO 50001 </a:t>
            </a:r>
            <a:r>
              <a:rPr lang="el-GR" sz="2000" dirty="0"/>
              <a:t>κ.λπ.). </a:t>
            </a:r>
          </a:p>
          <a:p>
            <a:pPr marL="0" indent="0" algn="just">
              <a:lnSpc>
                <a:spcPts val="2200"/>
              </a:lnSpc>
              <a:spcBef>
                <a:spcPts val="400"/>
              </a:spcBef>
              <a:spcAft>
                <a:spcPts val="400"/>
              </a:spcAft>
              <a:buNone/>
            </a:pPr>
            <a:r>
              <a:rPr lang="el-GR" sz="2000" dirty="0"/>
              <a:t>Οι </a:t>
            </a:r>
            <a:r>
              <a:rPr lang="el-GR" sz="2000" b="1" dirty="0"/>
              <a:t>ελληνικές επιχειρήσεις </a:t>
            </a:r>
            <a:r>
              <a:rPr lang="el-GR" sz="2000" b="1" u="sng" dirty="0"/>
              <a:t>δεν πρέπει να αποκλειστούν από τις</a:t>
            </a:r>
            <a:r>
              <a:rPr lang="el-GR" sz="2000" u="sng" dirty="0"/>
              <a:t> </a:t>
            </a:r>
            <a:r>
              <a:rPr lang="el-GR" sz="2000" b="1" u="sng" dirty="0"/>
              <a:t>διεθνείς συναλλαγές</a:t>
            </a:r>
            <a:r>
              <a:rPr lang="el-GR" sz="2000" u="sng" dirty="0"/>
              <a:t>.</a:t>
            </a:r>
          </a:p>
          <a:p>
            <a:pPr marL="0" indent="0" algn="just">
              <a:lnSpc>
                <a:spcPts val="2200"/>
              </a:lnSpc>
              <a:spcBef>
                <a:spcPts val="400"/>
              </a:spcBef>
              <a:spcAft>
                <a:spcPts val="400"/>
              </a:spcAft>
              <a:buNone/>
            </a:pPr>
            <a:endParaRPr lang="el-GR" sz="2000" u="sng" dirty="0"/>
          </a:p>
          <a:p>
            <a:pPr marL="0" indent="0" algn="just">
              <a:lnSpc>
                <a:spcPts val="2200"/>
              </a:lnSpc>
              <a:spcBef>
                <a:spcPts val="400"/>
              </a:spcBef>
              <a:spcAft>
                <a:spcPts val="400"/>
              </a:spcAft>
              <a:buNone/>
            </a:pPr>
            <a:r>
              <a:rPr lang="el-GR" sz="2000" b="1" u="sng" dirty="0"/>
              <a:t>ΤΟ 1</a:t>
            </a:r>
            <a:r>
              <a:rPr lang="el-GR" sz="2000" b="1" u="sng" baseline="30000" dirty="0"/>
              <a:t>Ο</a:t>
            </a:r>
            <a:r>
              <a:rPr lang="el-GR" sz="2000" b="1" u="sng" dirty="0"/>
              <a:t> ΒΗΜΑ ΣΥΜΜΟΡΦΩΣΗΣ</a:t>
            </a:r>
          </a:p>
          <a:p>
            <a:pPr marL="0" indent="0" algn="just">
              <a:lnSpc>
                <a:spcPts val="2200"/>
              </a:lnSpc>
              <a:spcBef>
                <a:spcPts val="400"/>
              </a:spcBef>
              <a:spcAft>
                <a:spcPts val="400"/>
              </a:spcAft>
              <a:buNone/>
            </a:pPr>
            <a:r>
              <a:rPr lang="el-GR" sz="2000" dirty="0"/>
              <a:t>Η εγκατάσταση σε </a:t>
            </a:r>
            <a:r>
              <a:rPr lang="el-GR" sz="2000" b="1" dirty="0"/>
              <a:t>Επιχειρηματικό Πάρκο </a:t>
            </a:r>
            <a:r>
              <a:rPr lang="el-GR" sz="2000" dirty="0"/>
              <a:t>είναι ένα σημαντικό 1</a:t>
            </a:r>
            <a:r>
              <a:rPr lang="el-GR" sz="2000" baseline="30000" dirty="0"/>
              <a:t>ο</a:t>
            </a:r>
            <a:r>
              <a:rPr lang="el-GR" sz="2000" dirty="0"/>
              <a:t> βήμα συμμόρφωσης της παραγωγικής υποδομής και λειτουργίας μιας επιχείρησης για :</a:t>
            </a:r>
          </a:p>
          <a:p>
            <a:pPr marL="457200" indent="-457200" algn="just">
              <a:lnSpc>
                <a:spcPts val="2200"/>
              </a:lnSpc>
              <a:spcBef>
                <a:spcPts val="400"/>
              </a:spcBef>
              <a:spcAft>
                <a:spcPts val="400"/>
              </a:spcAft>
              <a:buFont typeface="Wingdings" panose="05000000000000000000" pitchFamily="2" charset="2"/>
              <a:buChar char="q"/>
            </a:pPr>
            <a:r>
              <a:rPr lang="el-GR" sz="2000" b="1" dirty="0">
                <a:solidFill>
                  <a:schemeClr val="accent5">
                    <a:lumMod val="75000"/>
                  </a:schemeClr>
                </a:solidFill>
              </a:rPr>
              <a:t>Βιομηχανική συμβίωση, κυκλική οικονομία </a:t>
            </a:r>
            <a:r>
              <a:rPr lang="el-GR" sz="2000" dirty="0"/>
              <a:t>(μέτρηση αποτυπώματος </a:t>
            </a:r>
            <a:r>
              <a:rPr lang="en-US" sz="2000" dirty="0"/>
              <a:t>CO</a:t>
            </a:r>
            <a:r>
              <a:rPr lang="en-US" sz="2000" baseline="-25000" dirty="0"/>
              <a:t>2</a:t>
            </a:r>
            <a:r>
              <a:rPr lang="el-GR" sz="2000" dirty="0"/>
              <a:t>, </a:t>
            </a:r>
            <a:r>
              <a:rPr lang="el-GR" sz="2000" b="1" dirty="0"/>
              <a:t>πράσινη εφοδιαστική, ενεργειακοί έλεγχοι </a:t>
            </a:r>
            <a:r>
              <a:rPr lang="el-GR" sz="2000" dirty="0"/>
              <a:t>κ.λπ.)</a:t>
            </a:r>
          </a:p>
          <a:p>
            <a:pPr marL="457200" indent="-457200" algn="just">
              <a:lnSpc>
                <a:spcPts val="2200"/>
              </a:lnSpc>
              <a:spcBef>
                <a:spcPts val="400"/>
              </a:spcBef>
              <a:spcAft>
                <a:spcPts val="400"/>
              </a:spcAft>
              <a:buFont typeface="Wingdings" panose="05000000000000000000" pitchFamily="2" charset="2"/>
              <a:buChar char="q"/>
            </a:pPr>
            <a:r>
              <a:rPr lang="el-GR" sz="2000" b="1" dirty="0">
                <a:solidFill>
                  <a:schemeClr val="accent5">
                    <a:lumMod val="75000"/>
                  </a:schemeClr>
                </a:solidFill>
              </a:rPr>
              <a:t>Πρόσβαση στην τραπεζική αγορά </a:t>
            </a:r>
            <a:r>
              <a:rPr lang="el-GR" sz="2000" dirty="0"/>
              <a:t>(Περιβαλλοντικό και Κοινωνικό Αποτύπωμα/</a:t>
            </a:r>
            <a:r>
              <a:rPr lang="en-US" sz="2000" b="1" dirty="0">
                <a:solidFill>
                  <a:schemeClr val="accent5">
                    <a:lumMod val="75000"/>
                  </a:schemeClr>
                </a:solidFill>
              </a:rPr>
              <a:t>ESMS</a:t>
            </a:r>
            <a:r>
              <a:rPr lang="el-GR" sz="2000" dirty="0">
                <a:solidFill>
                  <a:schemeClr val="accent5">
                    <a:lumMod val="75000"/>
                  </a:schemeClr>
                </a:solidFill>
              </a:rPr>
              <a:t>.</a:t>
            </a:r>
          </a:p>
          <a:p>
            <a:pPr marL="457200" indent="-457200" algn="just">
              <a:lnSpc>
                <a:spcPts val="2200"/>
              </a:lnSpc>
              <a:spcBef>
                <a:spcPts val="400"/>
              </a:spcBef>
              <a:spcAft>
                <a:spcPts val="400"/>
              </a:spcAft>
              <a:buFont typeface="Wingdings" panose="05000000000000000000" pitchFamily="2" charset="2"/>
              <a:buChar char="q"/>
            </a:pPr>
            <a:r>
              <a:rPr lang="el-GR" sz="2000" b="1" dirty="0">
                <a:solidFill>
                  <a:schemeClr val="accent5">
                    <a:lumMod val="75000"/>
                  </a:schemeClr>
                </a:solidFill>
              </a:rPr>
              <a:t>Πράσινες προμήθειες </a:t>
            </a:r>
          </a:p>
        </p:txBody>
      </p:sp>
      <p:sp>
        <p:nvSpPr>
          <p:cNvPr id="7" name="Τίτλος 1"/>
          <p:cNvSpPr txBox="1">
            <a:spLocks/>
          </p:cNvSpPr>
          <p:nvPr/>
        </p:nvSpPr>
        <p:spPr>
          <a:xfrm>
            <a:off x="4" y="0"/>
            <a:ext cx="10028234" cy="937260"/>
          </a:xfrm>
          <a:prstGeom prst="rect">
            <a:avLst/>
          </a:prstGeom>
          <a:solidFill>
            <a:schemeClr val="accent5">
              <a:lumMod val="40000"/>
              <a:lumOff val="60000"/>
            </a:schemeClr>
          </a:solidFill>
          <a:ln>
            <a:noFill/>
          </a:ln>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98525" algn="ctr"/>
            <a:r>
              <a:rPr lang="el-GR" sz="2800" b="1" dirty="0"/>
              <a:t>Οι κανόνες της κυκλικής οικονομίας &amp; </a:t>
            </a:r>
          </a:p>
          <a:p>
            <a:pPr marL="898525" algn="ctr"/>
            <a:r>
              <a:rPr lang="el-GR" sz="2800" b="1" dirty="0"/>
              <a:t>οι αποκλεισμοί στην αγορά</a:t>
            </a:r>
            <a:endParaRPr lang="el-GR" sz="2800" b="1" dirty="0">
              <a:latin typeface="Calibri Light" panose="020F0302020204030204" pitchFamily="34" charset="0"/>
              <a:cs typeface="Calibri Light" panose="020F0302020204030204" pitchFamily="34" charset="0"/>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9494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83" t="11276" r="40448" b="18011"/>
          <a:stretch/>
        </p:blipFill>
        <p:spPr bwMode="auto">
          <a:xfrm>
            <a:off x="1011239" y="0"/>
            <a:ext cx="648684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53F3DF1-CCF1-48B0-B310-195CE2BC560E}"/>
              </a:ext>
            </a:extLst>
          </p:cNvPr>
          <p:cNvSpPr txBox="1"/>
          <p:nvPr/>
        </p:nvSpPr>
        <p:spPr>
          <a:xfrm>
            <a:off x="7680960" y="2089699"/>
            <a:ext cx="4450080" cy="3170099"/>
          </a:xfrm>
          <a:prstGeom prst="rect">
            <a:avLst/>
          </a:prstGeom>
          <a:noFill/>
        </p:spPr>
        <p:txBody>
          <a:bodyPr wrap="square">
            <a:spAutoFit/>
          </a:bodyPr>
          <a:lstStyle/>
          <a:p>
            <a:r>
              <a:rPr lang="el-GR" sz="2000" b="1" dirty="0"/>
              <a:t>Το Ταμείο Ανάκαμψης </a:t>
            </a:r>
            <a:r>
              <a:rPr lang="el-GR" sz="2000" dirty="0"/>
              <a:t>φαίνεται να αποτελεί την </a:t>
            </a:r>
            <a:r>
              <a:rPr lang="el-GR" sz="2000" b="1" dirty="0"/>
              <a:t>τελευταία χρηματοδοτική ευκαιρία: </a:t>
            </a:r>
          </a:p>
          <a:p>
            <a:endParaRPr lang="el-GR" sz="2000" b="1" dirty="0"/>
          </a:p>
          <a:p>
            <a:pPr marL="342900" indent="-342900">
              <a:buFont typeface="Arial" panose="020B0604020202020204" pitchFamily="34" charset="0"/>
              <a:buChar char="•"/>
            </a:pPr>
            <a:r>
              <a:rPr lang="el-GR" sz="2000" dirty="0"/>
              <a:t>για να αποκτήσει η χώρα </a:t>
            </a:r>
            <a:r>
              <a:rPr lang="el-GR" sz="2000" u="sng" dirty="0"/>
              <a:t>οργανωμένους υποδοχείς </a:t>
            </a:r>
          </a:p>
          <a:p>
            <a:pPr marL="342900" indent="-342900">
              <a:buFont typeface="Arial" panose="020B0604020202020204" pitchFamily="34" charset="0"/>
              <a:buChar char="•"/>
            </a:pPr>
            <a:r>
              <a:rPr lang="el-GR" sz="2000" dirty="0"/>
              <a:t>για την </a:t>
            </a:r>
            <a:r>
              <a:rPr lang="el-GR" sz="2000" u="sng" dirty="0"/>
              <a:t>προστασία της βιώσιμης ανάπτυξης </a:t>
            </a:r>
            <a:r>
              <a:rPr lang="el-GR" sz="2000" dirty="0"/>
              <a:t>και </a:t>
            </a:r>
          </a:p>
          <a:p>
            <a:pPr marL="342900" indent="-342900">
              <a:buFont typeface="Arial" panose="020B0604020202020204" pitchFamily="34" charset="0"/>
              <a:buChar char="•"/>
            </a:pPr>
            <a:r>
              <a:rPr lang="el-GR" sz="2000" dirty="0"/>
              <a:t>τη </a:t>
            </a:r>
            <a:r>
              <a:rPr lang="el-GR" sz="2000" u="sng" dirty="0" err="1"/>
              <a:t>αειφορική</a:t>
            </a:r>
            <a:r>
              <a:rPr lang="el-GR" sz="2000" u="sng" dirty="0"/>
              <a:t> διαχείριση των φυσικών πόρων</a:t>
            </a:r>
            <a:r>
              <a:rPr lang="el-GR" sz="2000" dirty="0"/>
              <a:t>.</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Εικόνα 2" descr="Η νέα ταυτότητα (brand) της Περιφέρειας Δυτικής Ελλάδας"/>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BB991613-121E-4447-8260-232FDBF0DE1C}"/>
              </a:ext>
            </a:extLst>
          </p:cNvPr>
          <p:cNvSpPr txBox="1"/>
          <p:nvPr/>
        </p:nvSpPr>
        <p:spPr>
          <a:xfrm>
            <a:off x="-30300" y="-404"/>
            <a:ext cx="598625" cy="6858001"/>
          </a:xfrm>
          <a:prstGeom prst="rect">
            <a:avLst/>
          </a:prstGeom>
          <a:noFill/>
          <a:ln w="19050">
            <a:solidFill>
              <a:schemeClr val="tx1">
                <a:lumMod val="50000"/>
                <a:lumOff val="50000"/>
              </a:schemeClr>
            </a:solidFill>
          </a:ln>
        </p:spPr>
        <p:txBody>
          <a:bodyPr vert="vert270" wrap="square" rtlCol="0">
            <a:spAutoFit/>
          </a:bodyPr>
          <a:lstStyle>
            <a:defPPr>
              <a:defRPr lang="el-GR"/>
            </a:defPPr>
            <a:lvl1pPr>
              <a:lnSpc>
                <a:spcPct val="150000"/>
              </a:lnSpc>
              <a:defRPr sz="2400" b="1"/>
            </a:lvl1pPr>
          </a:lstStyle>
          <a:p>
            <a:pPr marL="182563"/>
            <a:r>
              <a:rPr lang="el-GR" sz="2000" b="0" dirty="0"/>
              <a:t>Πλεονεκτήματα Ανάπτυξης ΕΠ στη ΔΥΤΙΚΗ ΕΛΛΑΔΑ</a:t>
            </a:r>
          </a:p>
        </p:txBody>
      </p:sp>
      <p:cxnSp>
        <p:nvCxnSpPr>
          <p:cNvPr id="11" name="Ευθεία γραμμή σύνδεσης 10"/>
          <p:cNvCxnSpPr/>
          <p:nvPr/>
        </p:nvCxnSpPr>
        <p:spPr>
          <a:xfrm>
            <a:off x="1011239" y="968375"/>
            <a:ext cx="11180771" cy="0"/>
          </a:xfrm>
          <a:prstGeom prst="line">
            <a:avLst/>
          </a:prstGeom>
          <a:ln w="12700">
            <a:solidFill>
              <a:srgbClr val="33CCCC"/>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74622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σάρωση0119"/>
          <p:cNvPicPr>
            <a:picLocks noChangeAspect="1" noChangeArrowheads="1"/>
          </p:cNvPicPr>
          <p:nvPr/>
        </p:nvPicPr>
        <p:blipFill>
          <a:blip r:embed="rId2">
            <a:extLst>
              <a:ext uri="{28A0092B-C50C-407E-A947-70E740481C1C}">
                <a14:useLocalDpi xmlns:a14="http://schemas.microsoft.com/office/drawing/2010/main" val="0"/>
              </a:ext>
            </a:extLst>
          </a:blip>
          <a:srcRect t="16380" b="39578"/>
          <a:stretch>
            <a:fillRect/>
          </a:stretch>
        </p:blipFill>
        <p:spPr bwMode="auto">
          <a:xfrm>
            <a:off x="3538220" y="1214438"/>
            <a:ext cx="6642100"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6" descr="σάρωση0119"/>
          <p:cNvPicPr>
            <a:picLocks noChangeAspect="1" noChangeArrowheads="1"/>
          </p:cNvPicPr>
          <p:nvPr/>
        </p:nvPicPr>
        <p:blipFill>
          <a:blip r:embed="rId3">
            <a:extLst>
              <a:ext uri="{28A0092B-C50C-407E-A947-70E740481C1C}">
                <a14:useLocalDpi xmlns:a14="http://schemas.microsoft.com/office/drawing/2010/main" val="0"/>
              </a:ext>
            </a:extLst>
          </a:blip>
          <a:srcRect l="14223" r="11711" b="94545"/>
          <a:stretch>
            <a:fillRect/>
          </a:stretch>
        </p:blipFill>
        <p:spPr bwMode="auto">
          <a:xfrm>
            <a:off x="2809883" y="285761"/>
            <a:ext cx="626586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4 - TextBox"/>
          <p:cNvSpPr txBox="1">
            <a:spLocks noChangeArrowheads="1"/>
          </p:cNvSpPr>
          <p:nvPr/>
        </p:nvSpPr>
        <p:spPr bwMode="auto">
          <a:xfrm>
            <a:off x="1466539" y="2357438"/>
            <a:ext cx="1857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l-GR" altLang="el-GR" b="1" dirty="0">
                <a:solidFill>
                  <a:srgbClr val="FF0000"/>
                </a:solidFill>
              </a:rPr>
              <a:t>ΘΥΜΙΖΟΥΜΕ:</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Εικόνα 2" descr="Η νέα ταυτότητα (brand) της Περιφέρειας Δυτικής Ελλάδας"/>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BB991613-121E-4447-8260-232FDBF0DE1C}"/>
              </a:ext>
            </a:extLst>
          </p:cNvPr>
          <p:cNvSpPr txBox="1"/>
          <p:nvPr/>
        </p:nvSpPr>
        <p:spPr>
          <a:xfrm>
            <a:off x="7" y="-404"/>
            <a:ext cx="598625" cy="6858001"/>
          </a:xfrm>
          <a:prstGeom prst="rect">
            <a:avLst/>
          </a:prstGeom>
          <a:noFill/>
          <a:ln w="19050">
            <a:solidFill>
              <a:schemeClr val="tx1">
                <a:lumMod val="50000"/>
                <a:lumOff val="50000"/>
              </a:schemeClr>
            </a:solidFill>
          </a:ln>
        </p:spPr>
        <p:txBody>
          <a:bodyPr vert="vert270" wrap="square" rtlCol="0">
            <a:spAutoFit/>
          </a:bodyPr>
          <a:lstStyle>
            <a:defPPr>
              <a:defRPr lang="el-GR"/>
            </a:defPPr>
            <a:lvl1pPr>
              <a:lnSpc>
                <a:spcPct val="150000"/>
              </a:lnSpc>
              <a:defRPr sz="2400" b="1"/>
            </a:lvl1pPr>
          </a:lstStyle>
          <a:p>
            <a:pPr marL="182563"/>
            <a:r>
              <a:rPr lang="el-GR" sz="2000" b="0" dirty="0"/>
              <a:t>Πλεονεκτήματα Ανάπτυξης ΕΠ στη ΔΥΤΙΚΗ ΕΛΛΑΔΑ</a:t>
            </a:r>
          </a:p>
        </p:txBody>
      </p:sp>
      <p:cxnSp>
        <p:nvCxnSpPr>
          <p:cNvPr id="12" name="Ευθεία γραμμή σύνδεσης 11"/>
          <p:cNvCxnSpPr/>
          <p:nvPr/>
        </p:nvCxnSpPr>
        <p:spPr>
          <a:xfrm>
            <a:off x="1011239" y="960755"/>
            <a:ext cx="11180771" cy="0"/>
          </a:xfrm>
          <a:prstGeom prst="line">
            <a:avLst/>
          </a:prstGeom>
          <a:ln w="12700">
            <a:solidFill>
              <a:srgbClr val="33CCCC"/>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78610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BB991613-121E-4447-8260-232FDBF0DE1C}"/>
              </a:ext>
            </a:extLst>
          </p:cNvPr>
          <p:cNvSpPr txBox="1"/>
          <p:nvPr/>
        </p:nvSpPr>
        <p:spPr>
          <a:xfrm>
            <a:off x="-41268" y="-405"/>
            <a:ext cx="598625" cy="6858001"/>
          </a:xfrm>
          <a:prstGeom prst="rect">
            <a:avLst/>
          </a:prstGeom>
          <a:noFill/>
          <a:ln w="19050">
            <a:solidFill>
              <a:schemeClr val="tx1">
                <a:lumMod val="50000"/>
                <a:lumOff val="50000"/>
              </a:schemeClr>
            </a:solidFill>
          </a:ln>
        </p:spPr>
        <p:txBody>
          <a:bodyPr vert="vert270" wrap="square" rtlCol="0">
            <a:spAutoFit/>
          </a:bodyPr>
          <a:lstStyle>
            <a:defPPr>
              <a:defRPr lang="el-GR"/>
            </a:defPPr>
            <a:lvl1pPr>
              <a:lnSpc>
                <a:spcPct val="150000"/>
              </a:lnSpc>
              <a:defRPr sz="2400" b="1"/>
            </a:lvl1pPr>
          </a:lstStyle>
          <a:p>
            <a:pPr marL="182563"/>
            <a:r>
              <a:rPr lang="el-GR" sz="2000" b="0" dirty="0"/>
              <a:t>Πλεονεκτήματα Ανάπτυξης ΕΠ στη ΔΥΤΙΚΗ ΕΛΛΑΔΑ</a:t>
            </a:r>
          </a:p>
        </p:txBody>
      </p:sp>
      <p:sp>
        <p:nvSpPr>
          <p:cNvPr id="4" name="Τίτλος 1"/>
          <p:cNvSpPr txBox="1">
            <a:spLocks/>
          </p:cNvSpPr>
          <p:nvPr/>
        </p:nvSpPr>
        <p:spPr bwMode="auto">
          <a:xfrm>
            <a:off x="7" y="-404"/>
            <a:ext cx="10028231" cy="754467"/>
          </a:xfrm>
          <a:prstGeom prst="rect">
            <a:avLst/>
          </a:prstGeom>
          <a:solidFill>
            <a:schemeClr val="accent5">
              <a:lumMod val="40000"/>
              <a:lumOff val="60000"/>
            </a:schemeClr>
          </a:solidFill>
          <a:ln>
            <a:noFill/>
          </a:ln>
        </p:spPr>
        <p:txBody>
          <a:bodyPr vert="horz" wrap="square" lIns="91440" tIns="45720" rIns="91440" bIns="45720" numCol="1" rtlCol="0" anchor="ctr" anchorCtr="0" compatLnSpc="1">
            <a:prstTxWarp prst="textNoShape">
              <a:avLst/>
            </a:prstTxWarp>
            <a:normAutofit/>
          </a:bodyPr>
          <a:lstStyle>
            <a:lvl1pPr marL="182563" indent="358775" algn="ctr">
              <a:lnSpc>
                <a:spcPct val="90000"/>
              </a:lnSpc>
              <a:spcBef>
                <a:spcPct val="0"/>
              </a:spcBef>
              <a:buNone/>
              <a:defRPr sz="3200" b="1">
                <a:latin typeface="Calibri Light" panose="020F0302020204030204" pitchFamily="34" charset="0"/>
                <a:ea typeface="+mj-ea"/>
                <a:cs typeface="Calibri Light" panose="020F0302020204030204" pitchFamily="34" charset="0"/>
              </a:defRPr>
            </a:lvl1pPr>
          </a:lstStyle>
          <a:p>
            <a:r>
              <a:rPr lang="el-GR" dirty="0"/>
              <a:t>Το Ανταγωνιστικό μας Περιβάλλον</a:t>
            </a:r>
          </a:p>
        </p:txBody>
      </p:sp>
      <p:pic>
        <p:nvPicPr>
          <p:cNvPr id="6" name="Θέση περιεχομένου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9221"/>
          <a:stretch/>
        </p:blipFill>
        <p:spPr>
          <a:xfrm>
            <a:off x="1895399" y="930275"/>
            <a:ext cx="8370737" cy="5827297"/>
          </a:xfrm>
        </p:spPr>
      </p:pic>
      <p:pic>
        <p:nvPicPr>
          <p:cNvPr id="9" name="Εικόνα 8"/>
          <p:cNvPicPr>
            <a:picLocks noChangeAspect="1"/>
          </p:cNvPicPr>
          <p:nvPr/>
        </p:nvPicPr>
        <p:blipFill rotWithShape="1">
          <a:blip r:embed="rId3" cstate="print">
            <a:extLst>
              <a:ext uri="{28A0092B-C50C-407E-A947-70E740481C1C}">
                <a14:useLocalDpi xmlns:a14="http://schemas.microsoft.com/office/drawing/2010/main" val="0"/>
              </a:ext>
            </a:extLst>
          </a:blip>
          <a:srcRect b="89453"/>
          <a:stretch/>
        </p:blipFill>
        <p:spPr>
          <a:xfrm>
            <a:off x="7392150" y="6395976"/>
            <a:ext cx="3171543" cy="462024"/>
          </a:xfrm>
          <a:prstGeom prst="rect">
            <a:avLst/>
          </a:prstGeom>
        </p:spPr>
      </p:pic>
      <p:sp>
        <p:nvSpPr>
          <p:cNvPr id="2" name="Ορθογώνιο 1"/>
          <p:cNvSpPr/>
          <p:nvPr/>
        </p:nvSpPr>
        <p:spPr>
          <a:xfrm>
            <a:off x="3863752" y="1844824"/>
            <a:ext cx="2016224"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Ορθογώνιο 2"/>
          <p:cNvSpPr/>
          <p:nvPr/>
        </p:nvSpPr>
        <p:spPr>
          <a:xfrm>
            <a:off x="7248128" y="1700808"/>
            <a:ext cx="1224136"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Εικόνα 2" descr="Η νέα ταυτότητα (brand) της Περιφέρειας Δυτικής Ελλάδας"/>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5106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rotWithShape="1">
          <a:blip r:embed="rId2" cstate="print">
            <a:extLst>
              <a:ext uri="{28A0092B-C50C-407E-A947-70E740481C1C}">
                <a14:useLocalDpi xmlns:a14="http://schemas.microsoft.com/office/drawing/2010/main" val="0"/>
              </a:ext>
            </a:extLst>
          </a:blip>
          <a:srcRect b="89453"/>
          <a:stretch/>
        </p:blipFill>
        <p:spPr>
          <a:xfrm>
            <a:off x="6856695" y="6266435"/>
            <a:ext cx="3171543" cy="462024"/>
          </a:xfrm>
          <a:prstGeom prst="rect">
            <a:avLst/>
          </a:prstGeom>
        </p:spPr>
      </p:pic>
      <p:pic>
        <p:nvPicPr>
          <p:cNvPr id="3" name="Θέση περιεχομένου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11239" y="1041035"/>
            <a:ext cx="9017000" cy="5195508"/>
          </a:xfrm>
        </p:spPr>
      </p:pic>
      <p:sp>
        <p:nvSpPr>
          <p:cNvPr id="2" name="Έλλειψη 1"/>
          <p:cNvSpPr/>
          <p:nvPr/>
        </p:nvSpPr>
        <p:spPr>
          <a:xfrm>
            <a:off x="6241963" y="2165904"/>
            <a:ext cx="1296144"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6068" y="6069153"/>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Εικόνα 2" descr="Η νέα ταυτότητα (brand) της Περιφέρειας Δυτικής Ελλάδας"/>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555" b="20557"/>
          <a:stretch/>
        </p:blipFill>
        <p:spPr bwMode="auto">
          <a:xfrm>
            <a:off x="10180320"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BB991613-121E-4447-8260-232FDBF0DE1C}"/>
              </a:ext>
            </a:extLst>
          </p:cNvPr>
          <p:cNvSpPr txBox="1"/>
          <p:nvPr/>
        </p:nvSpPr>
        <p:spPr>
          <a:xfrm>
            <a:off x="-41268" y="-405"/>
            <a:ext cx="598625" cy="6858001"/>
          </a:xfrm>
          <a:prstGeom prst="rect">
            <a:avLst/>
          </a:prstGeom>
          <a:noFill/>
          <a:ln w="19050">
            <a:solidFill>
              <a:schemeClr val="tx1">
                <a:lumMod val="50000"/>
                <a:lumOff val="50000"/>
              </a:schemeClr>
            </a:solidFill>
          </a:ln>
        </p:spPr>
        <p:txBody>
          <a:bodyPr vert="vert270" wrap="square" rtlCol="0">
            <a:spAutoFit/>
          </a:bodyPr>
          <a:lstStyle>
            <a:defPPr>
              <a:defRPr lang="el-GR"/>
            </a:defPPr>
            <a:lvl1pPr>
              <a:lnSpc>
                <a:spcPct val="150000"/>
              </a:lnSpc>
              <a:defRPr sz="2400" b="1"/>
            </a:lvl1pPr>
          </a:lstStyle>
          <a:p>
            <a:pPr marL="182563"/>
            <a:r>
              <a:rPr lang="el-GR" sz="2000" b="0" dirty="0"/>
              <a:t>Πλεονεκτήματα Ανάπτυξης ΕΠ στη ΔΥΤΙΚΗ ΕΛΛΑΔΑ</a:t>
            </a:r>
          </a:p>
        </p:txBody>
      </p:sp>
      <p:sp>
        <p:nvSpPr>
          <p:cNvPr id="11" name="Τίτλος 1"/>
          <p:cNvSpPr txBox="1">
            <a:spLocks/>
          </p:cNvSpPr>
          <p:nvPr/>
        </p:nvSpPr>
        <p:spPr bwMode="auto">
          <a:xfrm>
            <a:off x="7" y="-404"/>
            <a:ext cx="10028231" cy="754467"/>
          </a:xfrm>
          <a:prstGeom prst="rect">
            <a:avLst/>
          </a:prstGeom>
          <a:solidFill>
            <a:schemeClr val="accent5">
              <a:lumMod val="40000"/>
              <a:lumOff val="60000"/>
            </a:schemeClr>
          </a:solidFill>
          <a:ln>
            <a:noFill/>
          </a:ln>
        </p:spPr>
        <p:txBody>
          <a:bodyPr vert="horz" wrap="square" lIns="91440" tIns="45720" rIns="91440" bIns="45720" numCol="1" rtlCol="0" anchor="ctr" anchorCtr="0" compatLnSpc="1">
            <a:prstTxWarp prst="textNoShape">
              <a:avLst/>
            </a:prstTxWarp>
            <a:normAutofit/>
          </a:bodyPr>
          <a:lstStyle>
            <a:lvl1pPr marL="182563" indent="358775" algn="ctr">
              <a:lnSpc>
                <a:spcPct val="90000"/>
              </a:lnSpc>
              <a:spcBef>
                <a:spcPct val="0"/>
              </a:spcBef>
              <a:buNone/>
              <a:defRPr sz="3200" b="1">
                <a:latin typeface="Calibri Light" panose="020F0302020204030204" pitchFamily="34" charset="0"/>
                <a:ea typeface="+mj-ea"/>
                <a:cs typeface="Calibri Light" panose="020F0302020204030204" pitchFamily="34" charset="0"/>
              </a:defRPr>
            </a:lvl1pPr>
          </a:lstStyle>
          <a:p>
            <a:r>
              <a:rPr lang="el-GR" dirty="0"/>
              <a:t>Το Ανταγωνιστικό μας Περιβάλλον</a:t>
            </a:r>
          </a:p>
        </p:txBody>
      </p:sp>
    </p:spTree>
    <p:extLst>
      <p:ext uri="{BB962C8B-B14F-4D97-AF65-F5344CB8AC3E}">
        <p14:creationId xmlns:p14="http://schemas.microsoft.com/office/powerpoint/2010/main" val="6355020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18197E0-DC58-4CE5-A15E-D675EB791B71}"/>
              </a:ext>
            </a:extLst>
          </p:cNvPr>
          <p:cNvSpPr>
            <a:spLocks noGrp="1"/>
          </p:cNvSpPr>
          <p:nvPr>
            <p:ph type="title"/>
          </p:nvPr>
        </p:nvSpPr>
        <p:spPr>
          <a:xfrm>
            <a:off x="-8506" y="2509016"/>
            <a:ext cx="12200508" cy="1690688"/>
          </a:xfrm>
          <a:solidFill>
            <a:schemeClr val="accent1">
              <a:lumMod val="40000"/>
              <a:lumOff val="60000"/>
            </a:schemeClr>
          </a:solidFill>
        </p:spPr>
        <p:txBody>
          <a:bodyPr vert="horz" lIns="91440" tIns="45720" rIns="91440" bIns="45720" rtlCol="0" anchor="ctr">
            <a:normAutofit/>
          </a:bodyPr>
          <a:lstStyle/>
          <a:p>
            <a:pPr algn="ctr"/>
            <a:r>
              <a:rPr lang="el-GR" sz="6600" b="1" dirty="0"/>
              <a:t>Λίγα λόγια για την </a:t>
            </a:r>
            <a:r>
              <a:rPr lang="en-US" sz="6600" b="1" dirty="0"/>
              <a:t>Re</a:t>
            </a:r>
            <a:r>
              <a:rPr lang="el-GR" sz="6600" b="1" dirty="0"/>
              <a:t>.</a:t>
            </a:r>
            <a:r>
              <a:rPr lang="en-US" sz="6600" b="1" dirty="0"/>
              <a:t>De</a:t>
            </a:r>
            <a:r>
              <a:rPr lang="el-GR" sz="6600" b="1" dirty="0"/>
              <a:t>-</a:t>
            </a:r>
            <a:r>
              <a:rPr lang="en-US" sz="6600" b="1" dirty="0"/>
              <a:t>Plan</a:t>
            </a:r>
            <a:endParaRPr lang="el-GR" sz="6600" b="1" dirty="0">
              <a:latin typeface="+mn-lt"/>
              <a:ea typeface="+mn-ea"/>
              <a:cs typeface="+mn-cs"/>
            </a:endParaRPr>
          </a:p>
        </p:txBody>
      </p:sp>
      <p:pic>
        <p:nvPicPr>
          <p:cNvPr id="4" name="Εικόνα 7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70603" y="5330652"/>
            <a:ext cx="2486198" cy="102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4770603" y="87467"/>
            <a:ext cx="2608119" cy="155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937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
        <p:nvSpPr>
          <p:cNvPr id="7" name="1 - Τίτλος"/>
          <p:cNvSpPr txBox="1">
            <a:spLocks/>
          </p:cNvSpPr>
          <p:nvPr/>
        </p:nvSpPr>
        <p:spPr>
          <a:xfrm>
            <a:off x="-7621" y="-5717"/>
            <a:ext cx="10037809" cy="752475"/>
          </a:xfrm>
          <a:prstGeom prst="rect">
            <a:avLst/>
          </a:prstGeom>
          <a:solidFill>
            <a:schemeClr val="accent5">
              <a:lumMod val="40000"/>
              <a:lumOff val="60000"/>
            </a:schemeClr>
          </a:solidFill>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808038" algn="l" eaLnBrk="1" hangingPunct="1">
              <a:defRPr/>
            </a:pPr>
            <a:endParaRPr lang="el-GR" sz="2800" b="1" dirty="0">
              <a:solidFill>
                <a:prstClr val="black"/>
              </a:solidFill>
            </a:endParaRPr>
          </a:p>
          <a:p>
            <a:pPr marL="808038" algn="l" eaLnBrk="1" hangingPunct="1">
              <a:defRPr/>
            </a:pPr>
            <a:r>
              <a:rPr lang="el-GR" sz="2800" b="1" dirty="0">
                <a:solidFill>
                  <a:prstClr val="black"/>
                </a:solidFill>
              </a:rPr>
              <a:t>Η ΧΩΡΙΚΗ ΟΡΓΑΝΩΣΗ ΤΩΝ ΕΠΙΧΕΙΡΗΣΕΩΝ ΣΤΗΝ ΕΠΙΚΡΑΤΕΙΑ</a:t>
            </a:r>
          </a:p>
          <a:p>
            <a:pPr marL="808038" algn="l" eaLnBrk="1" hangingPunct="1">
              <a:defRPr/>
            </a:pPr>
            <a:endParaRPr lang="el-GR" sz="2800" b="1" i="1" dirty="0">
              <a:solidFill>
                <a:prstClr val="black"/>
              </a:solidFill>
            </a:endParaRPr>
          </a:p>
        </p:txBody>
      </p:sp>
      <p:pic>
        <p:nvPicPr>
          <p:cNvPr id="2" name="Εικόνα 1"/>
          <p:cNvPicPr>
            <a:picLocks noChangeAspect="1"/>
          </p:cNvPicPr>
          <p:nvPr/>
        </p:nvPicPr>
        <p:blipFill rotWithShape="1">
          <a:blip r:embed="rId2">
            <a:extLst>
              <a:ext uri="{28A0092B-C50C-407E-A947-70E740481C1C}">
                <a14:useLocalDpi xmlns:a14="http://schemas.microsoft.com/office/drawing/2010/main" val="0"/>
              </a:ext>
            </a:extLst>
          </a:blip>
          <a:srcRect l="17059" r="23883"/>
          <a:stretch/>
        </p:blipFill>
        <p:spPr>
          <a:xfrm>
            <a:off x="754906" y="1056967"/>
            <a:ext cx="4522889" cy="3787258"/>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009" y="746762"/>
            <a:ext cx="4111179" cy="2453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1487" y="3859522"/>
            <a:ext cx="4146233" cy="3001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3169" y="4997605"/>
            <a:ext cx="4482243" cy="707886"/>
          </a:xfrm>
          <a:prstGeom prst="rect">
            <a:avLst/>
          </a:prstGeom>
          <a:noFill/>
        </p:spPr>
        <p:txBody>
          <a:bodyPr wrap="square" rtlCol="0">
            <a:spAutoFit/>
          </a:bodyPr>
          <a:lstStyle/>
          <a:p>
            <a:pPr algn="ctr"/>
            <a:r>
              <a:rPr lang="el-GR" sz="2000" b="1" dirty="0">
                <a:solidFill>
                  <a:srgbClr val="FF0000"/>
                </a:solidFill>
              </a:rPr>
              <a:t>Το «είναι»</a:t>
            </a:r>
          </a:p>
          <a:p>
            <a:pPr algn="ctr"/>
            <a:r>
              <a:rPr lang="el-GR" sz="2000" b="1" dirty="0">
                <a:solidFill>
                  <a:srgbClr val="FF0000"/>
                </a:solidFill>
              </a:rPr>
              <a:t>Άτυπη Βιομηχανική Συγκέντρωση</a:t>
            </a:r>
          </a:p>
        </p:txBody>
      </p:sp>
      <p:sp>
        <p:nvSpPr>
          <p:cNvPr id="4" name="TextBox 3"/>
          <p:cNvSpPr txBox="1"/>
          <p:nvPr/>
        </p:nvSpPr>
        <p:spPr>
          <a:xfrm>
            <a:off x="5791341" y="3157972"/>
            <a:ext cx="4308971" cy="707886"/>
          </a:xfrm>
          <a:prstGeom prst="rect">
            <a:avLst/>
          </a:prstGeom>
          <a:noFill/>
        </p:spPr>
        <p:txBody>
          <a:bodyPr wrap="square" rtlCol="0">
            <a:spAutoFit/>
          </a:bodyPr>
          <a:lstStyle/>
          <a:p>
            <a:pPr algn="ctr"/>
            <a:r>
              <a:rPr lang="el-GR" sz="2000" b="1" dirty="0">
                <a:solidFill>
                  <a:srgbClr val="009900"/>
                </a:solidFill>
              </a:rPr>
              <a:t>Το «πρέπει»</a:t>
            </a:r>
          </a:p>
          <a:p>
            <a:pPr algn="ctr"/>
            <a:r>
              <a:rPr lang="el-GR" sz="2000" b="1" dirty="0">
                <a:solidFill>
                  <a:srgbClr val="009900"/>
                </a:solidFill>
              </a:rPr>
              <a:t>Επιχειρηματικό Πάρκο</a:t>
            </a:r>
          </a:p>
        </p:txBody>
      </p:sp>
      <p:pic>
        <p:nvPicPr>
          <p:cNvPr id="13" name="Εικόνα 2" descr="Η νέα ταυτότητα (brand) της Περιφέρειας Δυτικής Ελλάδας"/>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555" b="20557"/>
          <a:stretch/>
        </p:blipFill>
        <p:spPr bwMode="auto">
          <a:xfrm>
            <a:off x="10100312" y="14"/>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0156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18197E0-DC58-4CE5-A15E-D675EB791B71}"/>
              </a:ext>
            </a:extLst>
          </p:cNvPr>
          <p:cNvSpPr>
            <a:spLocks noGrp="1"/>
          </p:cNvSpPr>
          <p:nvPr>
            <p:ph type="title"/>
          </p:nvPr>
        </p:nvSpPr>
        <p:spPr>
          <a:xfrm>
            <a:off x="1011238" y="2"/>
            <a:ext cx="10571162" cy="930273"/>
          </a:xfrm>
          <a:solidFill>
            <a:schemeClr val="accent1">
              <a:lumMod val="40000"/>
              <a:lumOff val="60000"/>
            </a:schemeClr>
          </a:solidFill>
        </p:spPr>
        <p:txBody>
          <a:bodyPr vert="horz" lIns="91440" tIns="45720" rIns="91440" bIns="45720" rtlCol="0" anchor="ctr">
            <a:normAutofit/>
          </a:bodyPr>
          <a:lstStyle/>
          <a:p>
            <a:pPr algn="ctr"/>
            <a:r>
              <a:rPr lang="el-GR" sz="5400" b="1" dirty="0">
                <a:latin typeface="+mn-lt"/>
                <a:ea typeface="+mn-ea"/>
                <a:cs typeface="+mn-cs"/>
              </a:rPr>
              <a:t>Λίγα λόγια για τη </a:t>
            </a:r>
            <a:r>
              <a:rPr lang="en-US" sz="5400" b="1" dirty="0">
                <a:latin typeface="+mn-lt"/>
                <a:ea typeface="+mn-ea"/>
                <a:cs typeface="+mn-cs"/>
              </a:rPr>
              <a:t>ReDePlan</a:t>
            </a:r>
            <a:endParaRPr lang="el-GR" sz="5400" b="1" dirty="0">
              <a:latin typeface="+mn-lt"/>
              <a:ea typeface="+mn-ea"/>
              <a:cs typeface="+mn-cs"/>
            </a:endParaRPr>
          </a:p>
        </p:txBody>
      </p:sp>
      <p:pic>
        <p:nvPicPr>
          <p:cNvPr id="4" name="Εικόνα 7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16541" y="6036820"/>
            <a:ext cx="1584960" cy="65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AFC8591C-4ADB-44F2-940E-ACA110738AB6}"/>
              </a:ext>
            </a:extLst>
          </p:cNvPr>
          <p:cNvSpPr txBox="1"/>
          <p:nvPr/>
        </p:nvSpPr>
        <p:spPr>
          <a:xfrm>
            <a:off x="973668" y="1269490"/>
            <a:ext cx="10730651" cy="4893647"/>
          </a:xfrm>
          <a:prstGeom prst="rect">
            <a:avLst/>
          </a:prstGeom>
          <a:noFill/>
        </p:spPr>
        <p:txBody>
          <a:bodyPr wrap="square" rtlCol="0">
            <a:spAutoFit/>
          </a:bodyPr>
          <a:lstStyle/>
          <a:p>
            <a:r>
              <a:rPr lang="el-GR" sz="2400" dirty="0"/>
              <a:t>Παρέχουμε υπηρεσίες </a:t>
            </a:r>
            <a:r>
              <a:rPr lang="en-US" sz="2400" dirty="0"/>
              <a:t>Project Management </a:t>
            </a:r>
            <a:r>
              <a:rPr lang="el-GR" sz="2400" dirty="0"/>
              <a:t>και Τεχνικού Συμβούλου για:</a:t>
            </a:r>
          </a:p>
          <a:p>
            <a:endParaRPr lang="en-US" sz="2400" dirty="0"/>
          </a:p>
          <a:p>
            <a:pPr marL="285750" lvl="0" indent="-285750">
              <a:buFont typeface="Arial" panose="020B0604020202020204" pitchFamily="34" charset="0"/>
              <a:buChar char="•"/>
            </a:pPr>
            <a:r>
              <a:rPr lang="el-GR" sz="2400" dirty="0"/>
              <a:t>Βιομηχανικά – Επιχειρηματικά Πάρκα (ΕΠ) Μεταποίησης και Εφοδιαστικής</a:t>
            </a:r>
          </a:p>
          <a:p>
            <a:pPr marL="285750" lvl="0" indent="-285750">
              <a:buFont typeface="Arial" panose="020B0604020202020204" pitchFamily="34" charset="0"/>
              <a:buChar char="•"/>
            </a:pPr>
            <a:r>
              <a:rPr lang="el-GR" sz="2400" dirty="0"/>
              <a:t>Χωροθέτηση, Αδειοδότηση και Ανάπτυξη Επιχειρήσεων στη Βιομηχανία και τα </a:t>
            </a:r>
            <a:r>
              <a:rPr lang="en-US" sz="2400" dirty="0"/>
              <a:t>Logistics</a:t>
            </a:r>
            <a:endParaRPr lang="el-GR" sz="2400" dirty="0"/>
          </a:p>
          <a:p>
            <a:pPr marL="285750" lvl="0" indent="-285750">
              <a:buFont typeface="Arial" panose="020B0604020202020204" pitchFamily="34" charset="0"/>
              <a:buChar char="•"/>
            </a:pPr>
            <a:r>
              <a:rPr lang="el-GR" sz="2400" dirty="0"/>
              <a:t>Διοίκηση – Τεχνικές Μελέτες, Διαχείριση κτιριακών Έργων Επαγγελματικών Υποδομών</a:t>
            </a:r>
          </a:p>
          <a:p>
            <a:pPr marL="285750" lvl="0" indent="-285750">
              <a:buFont typeface="Arial" panose="020B0604020202020204" pitchFamily="34" charset="0"/>
              <a:buChar char="•"/>
            </a:pPr>
            <a:r>
              <a:rPr lang="el-GR" sz="2400" dirty="0"/>
              <a:t>Κυκλική Οικονομία, Ανακύκλωση, Εναλλακτική Διαχείριση</a:t>
            </a:r>
          </a:p>
          <a:p>
            <a:pPr marL="285750" lvl="0" indent="-285750">
              <a:buFont typeface="Arial" panose="020B0604020202020204" pitchFamily="34" charset="0"/>
              <a:buChar char="•"/>
            </a:pPr>
            <a:r>
              <a:rPr lang="el-GR" sz="2400" dirty="0"/>
              <a:t>ΣΔΙΤ, Συμβάσεις Παραχώρησης κ.λπ.</a:t>
            </a:r>
          </a:p>
          <a:p>
            <a:pPr marL="285750" lvl="0" indent="-285750">
              <a:buFont typeface="Arial" panose="020B0604020202020204" pitchFamily="34" charset="0"/>
              <a:buChar char="•"/>
            </a:pPr>
            <a:r>
              <a:rPr lang="el-GR" sz="2400" dirty="0"/>
              <a:t>Αξιοποίηση ακίνητης περιουσίας (</a:t>
            </a:r>
            <a:r>
              <a:rPr lang="en-US" sz="2400" dirty="0"/>
              <a:t>Technical</a:t>
            </a:r>
            <a:r>
              <a:rPr lang="el-GR" sz="2400" dirty="0"/>
              <a:t> &amp; </a:t>
            </a:r>
            <a:r>
              <a:rPr lang="en-US" sz="2400" dirty="0"/>
              <a:t>Environmental Due Diligence</a:t>
            </a:r>
            <a:r>
              <a:rPr lang="el-GR" sz="2400" dirty="0"/>
              <a:t>), </a:t>
            </a:r>
          </a:p>
          <a:p>
            <a:pPr marL="285750" lvl="0" indent="-285750">
              <a:buFont typeface="Arial" panose="020B0604020202020204" pitchFamily="34" charset="0"/>
              <a:buChar char="•"/>
            </a:pPr>
            <a:r>
              <a:rPr lang="el-GR" sz="2400" dirty="0"/>
              <a:t>Ενεργειακός/ Βιοκλιματικός Σχεδιασμός</a:t>
            </a:r>
          </a:p>
          <a:p>
            <a:pPr marL="285750" lvl="0" indent="-285750">
              <a:buFont typeface="Arial" panose="020B0604020202020204" pitchFamily="34" charset="0"/>
              <a:buChar char="•"/>
            </a:pPr>
            <a:r>
              <a:rPr lang="el-GR" sz="2400" dirty="0"/>
              <a:t>ΕΣΧΑΣΕ, ΕΣΧΑΔΑ, Ειδικά Χωρικά Σχέδια, </a:t>
            </a:r>
          </a:p>
          <a:p>
            <a:pPr marL="285750" lvl="0" indent="-285750">
              <a:buFont typeface="Arial" panose="020B0604020202020204" pitchFamily="34" charset="0"/>
              <a:buChar char="•"/>
            </a:pPr>
            <a:r>
              <a:rPr lang="el-GR" sz="2400" dirty="0"/>
              <a:t>Διαχείριση Ειδικών Θεμάτων Απαλλοτριώσεων &amp; Δασικής Νομοθεσίας </a:t>
            </a:r>
          </a:p>
        </p:txBody>
      </p:sp>
      <p:sp>
        <p:nvSpPr>
          <p:cNvPr id="6" name="TextBox 5">
            <a:extLst>
              <a:ext uri="{FF2B5EF4-FFF2-40B4-BE49-F238E27FC236}">
                <a16:creationId xmlns="" xmlns:a16="http://schemas.microsoft.com/office/drawing/2014/main" id="{368823A6-6AF5-406B-A991-4C6646F6020D}"/>
              </a:ext>
            </a:extLst>
          </p:cNvPr>
          <p:cNvSpPr txBox="1"/>
          <p:nvPr/>
        </p:nvSpPr>
        <p:spPr>
          <a:xfrm>
            <a:off x="7" y="-404"/>
            <a:ext cx="430887" cy="6858001"/>
          </a:xfrm>
          <a:prstGeom prst="rect">
            <a:avLst/>
          </a:prstGeom>
          <a:solidFill>
            <a:schemeClr val="accent1">
              <a:lumMod val="40000"/>
              <a:lumOff val="60000"/>
            </a:schemeClr>
          </a:solidFill>
        </p:spPr>
        <p:txBody>
          <a:bodyPr vert="vert270" wrap="square" rtlCol="0">
            <a:spAutoFit/>
          </a:bodyPr>
          <a:lstStyle/>
          <a:p>
            <a:r>
              <a:rPr lang="el-GR" sz="1600" b="1" dirty="0"/>
              <a:t>Παρουσίαση </a:t>
            </a:r>
            <a:r>
              <a:rPr lang="en-US" sz="1600" b="1" dirty="0"/>
              <a:t>Re.De-Plan AE Consultants</a:t>
            </a:r>
          </a:p>
        </p:txBody>
      </p:sp>
    </p:spTree>
    <p:extLst>
      <p:ext uri="{BB962C8B-B14F-4D97-AF65-F5344CB8AC3E}">
        <p14:creationId xmlns:p14="http://schemas.microsoft.com/office/powerpoint/2010/main" val="4839094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Ορθογώνιο"/>
          <p:cNvSpPr/>
          <p:nvPr/>
        </p:nvSpPr>
        <p:spPr>
          <a:xfrm>
            <a:off x="1879606" y="942069"/>
            <a:ext cx="8079681" cy="5647700"/>
          </a:xfrm>
          <a:prstGeom prst="rect">
            <a:avLst/>
          </a:prstGeom>
        </p:spPr>
        <p:txBody>
          <a:bodyPr wrap="square">
            <a:spAutoFit/>
          </a:bodyPr>
          <a:lstStyle/>
          <a:p>
            <a:pPr marL="342900" indent="-342900" algn="ctr">
              <a:spcBef>
                <a:spcPts val="300"/>
              </a:spcBef>
              <a:spcAft>
                <a:spcPts val="300"/>
              </a:spcAft>
              <a:defRPr/>
            </a:pPr>
            <a:r>
              <a:rPr lang="el-GR" b="1" u="sng" dirty="0"/>
              <a:t>Επιχειρηματικά Πάρκα που διαχειρίζεται η </a:t>
            </a:r>
            <a:r>
              <a:rPr lang="en-US" b="1" u="sng" dirty="0"/>
              <a:t>ReDePlan </a:t>
            </a:r>
            <a:r>
              <a:rPr lang="el-GR" b="1" u="sng" dirty="0"/>
              <a:t>ΑΕ</a:t>
            </a:r>
          </a:p>
          <a:p>
            <a:pPr marL="342900" indent="-342900">
              <a:spcBef>
                <a:spcPts val="300"/>
              </a:spcBef>
              <a:spcAft>
                <a:spcPts val="300"/>
              </a:spcAft>
              <a:defRPr/>
            </a:pPr>
            <a:endParaRPr lang="el-GR" sz="700" dirty="0"/>
          </a:p>
          <a:p>
            <a:pPr marL="342900" indent="-342900">
              <a:spcBef>
                <a:spcPts val="300"/>
              </a:spcBef>
              <a:spcAft>
                <a:spcPts val="300"/>
              </a:spcAft>
              <a:buFont typeface="Arial" charset="0"/>
              <a:buAutoNum type="arabicPeriod"/>
              <a:defRPr/>
            </a:pPr>
            <a:r>
              <a:rPr lang="el-GR" sz="1600" b="1" dirty="0"/>
              <a:t>ΕΠΙΧΕΙΡΗΜΑΤΙΚΟ ΠΑΡΚΟ ΑΓΙΟΥ ΝΙΚΟΛΑΟΥ, ΚΡΗΤΗ</a:t>
            </a:r>
          </a:p>
          <a:p>
            <a:pPr marL="342900" indent="-342900">
              <a:spcBef>
                <a:spcPts val="300"/>
              </a:spcBef>
              <a:spcAft>
                <a:spcPts val="300"/>
              </a:spcAft>
              <a:buFont typeface="Arial" charset="0"/>
              <a:buAutoNum type="arabicPeriod"/>
              <a:defRPr/>
            </a:pPr>
            <a:r>
              <a:rPr lang="el-GR" sz="1600" b="1" dirty="0"/>
              <a:t>ΕΠΙΧΕΙΡΗΜΑΤΙΚΟ ΠΑΡΚΟΥ ΙΕΡΑΠΕΤΡΑΣ, ΚΡΗΤΗ</a:t>
            </a:r>
          </a:p>
          <a:p>
            <a:pPr marL="342900" indent="-342900">
              <a:spcBef>
                <a:spcPts val="300"/>
              </a:spcBef>
              <a:spcAft>
                <a:spcPts val="300"/>
              </a:spcAft>
              <a:buFont typeface="Arial" charset="0"/>
              <a:buAutoNum type="arabicPeriod"/>
              <a:defRPr/>
            </a:pPr>
            <a:r>
              <a:rPr lang="el-GR" sz="1600" b="1" dirty="0"/>
              <a:t>ΕΠΙΧΕΙΡΗΜΑΤΙΚΟ ΠΑΡΚΟ ΧΑΝΙΩΝ, ΚΡΗΤΗ</a:t>
            </a:r>
          </a:p>
          <a:p>
            <a:pPr marL="342900" indent="-342900">
              <a:spcBef>
                <a:spcPts val="300"/>
              </a:spcBef>
              <a:spcAft>
                <a:spcPts val="300"/>
              </a:spcAft>
              <a:buFont typeface="Arial" charset="0"/>
              <a:buAutoNum type="arabicPeriod"/>
              <a:defRPr/>
            </a:pPr>
            <a:r>
              <a:rPr lang="el-GR" sz="1600" b="1" dirty="0"/>
              <a:t>ΕΠΙΧΕΙΡΗΜΑΤΙΚΟ ΠΑΡΚΟ ΑΣΠΡΟΠΥΡΓΟΥ/ΝΟΤΙΟΣ ΤΟΜΕΑΣ, ΑΤΤΙΚΗ</a:t>
            </a:r>
          </a:p>
          <a:p>
            <a:pPr marL="342900" indent="-342900">
              <a:spcBef>
                <a:spcPts val="300"/>
              </a:spcBef>
              <a:spcAft>
                <a:spcPts val="300"/>
              </a:spcAft>
              <a:buFont typeface="Arial" charset="0"/>
              <a:buAutoNum type="arabicPeriod"/>
              <a:defRPr/>
            </a:pPr>
            <a:r>
              <a:rPr lang="el-GR" sz="1600" b="1" dirty="0"/>
              <a:t>ΕΠΙΧΕΙΡΗΜΑΤΙΚΟ ΠΑΡΚΟ ΕΛΕΥΣΙΝΑΣ, ΑΤΤΙΚΗ </a:t>
            </a:r>
          </a:p>
          <a:p>
            <a:pPr marL="342900" indent="-342900">
              <a:spcBef>
                <a:spcPts val="300"/>
              </a:spcBef>
              <a:spcAft>
                <a:spcPts val="300"/>
              </a:spcAft>
              <a:buFont typeface="Arial" charset="0"/>
              <a:buAutoNum type="arabicPeriod"/>
              <a:defRPr/>
            </a:pPr>
            <a:r>
              <a:rPr lang="el-GR" sz="1600" b="1" dirty="0"/>
              <a:t>ΕΠΙΧΕΙΡΗΜΑΤΙΚΟ ΠΑΡΚΟ  ΑΤΤΙΚΗΣ </a:t>
            </a:r>
          </a:p>
          <a:p>
            <a:pPr marL="342900" indent="-342900">
              <a:spcBef>
                <a:spcPts val="300"/>
              </a:spcBef>
              <a:spcAft>
                <a:spcPts val="300"/>
              </a:spcAft>
              <a:buFont typeface="Arial" charset="0"/>
              <a:buAutoNum type="arabicPeriod"/>
              <a:defRPr/>
            </a:pPr>
            <a:r>
              <a:rPr lang="el-GR" sz="1600" b="1" dirty="0"/>
              <a:t>ΕΠΙΧΕΙΡΗΜΑΤΙΚΟ ΠΑΡΚΟ ΚΑΣΤΕΛΙΟΥ, ΚΡΗΤΗ</a:t>
            </a:r>
          </a:p>
          <a:p>
            <a:pPr marL="342900" indent="-342900">
              <a:spcBef>
                <a:spcPts val="300"/>
              </a:spcBef>
              <a:spcAft>
                <a:spcPts val="300"/>
              </a:spcAft>
              <a:buFont typeface="Arial" charset="0"/>
              <a:buAutoNum type="arabicPeriod"/>
              <a:defRPr/>
            </a:pPr>
            <a:r>
              <a:rPr lang="el-GR" sz="1600" b="1" dirty="0"/>
              <a:t>ΕΠΙΧΕΙΡΗΜΑΤΙΚΟ ΠΑΡΚΟ ΑΡΓΟΛΙΔΑΣ </a:t>
            </a:r>
          </a:p>
          <a:p>
            <a:pPr marL="342900" indent="-342900">
              <a:spcBef>
                <a:spcPts val="300"/>
              </a:spcBef>
              <a:spcAft>
                <a:spcPts val="300"/>
              </a:spcAft>
              <a:buFont typeface="Arial" charset="0"/>
              <a:buAutoNum type="arabicPeriod"/>
              <a:defRPr/>
            </a:pPr>
            <a:r>
              <a:rPr lang="el-GR" sz="1600" b="1" dirty="0"/>
              <a:t>ΕΠΙΧΕΙΡΗΜΑΤΙΚΟ ΠΑΡΚΟ ΑΡΚΑΔΙΑΣ (ΜΕΓΑΛΟΥΠΟΛΗΣ)</a:t>
            </a:r>
          </a:p>
          <a:p>
            <a:pPr marL="342900" indent="-342900">
              <a:spcBef>
                <a:spcPts val="300"/>
              </a:spcBef>
              <a:spcAft>
                <a:spcPts val="300"/>
              </a:spcAft>
              <a:buFont typeface="Arial" charset="0"/>
              <a:buAutoNum type="arabicPeriod"/>
              <a:defRPr/>
            </a:pPr>
            <a:r>
              <a:rPr lang="el-GR" sz="1600" b="1" dirty="0"/>
              <a:t>ΕΠΙΧΕΙΡΗΜΑΤΙΚΩΝ ΠΑΡΚΟ ΜΕΓΑΡΩΝ, ΑΤΤΙΚΗ </a:t>
            </a:r>
          </a:p>
          <a:p>
            <a:pPr marL="342900" indent="-342900">
              <a:spcBef>
                <a:spcPts val="300"/>
              </a:spcBef>
              <a:spcAft>
                <a:spcPts val="300"/>
              </a:spcAft>
              <a:buFont typeface="Arial" charset="0"/>
              <a:buAutoNum type="arabicPeriod"/>
              <a:defRPr/>
            </a:pPr>
            <a:r>
              <a:rPr lang="el-GR" sz="1600" b="1" dirty="0"/>
              <a:t>ΕΠΙΧΕΙΡΗΜΑΤΙΚΟ ΠΑΡΚΟ ΑΡΤΑΣ  </a:t>
            </a:r>
          </a:p>
          <a:p>
            <a:pPr marL="342900" indent="-342900">
              <a:spcBef>
                <a:spcPts val="300"/>
              </a:spcBef>
              <a:spcAft>
                <a:spcPts val="300"/>
              </a:spcAft>
              <a:buFont typeface="Arial" charset="0"/>
              <a:buAutoNum type="arabicPeriod"/>
              <a:defRPr/>
            </a:pPr>
            <a:r>
              <a:rPr lang="el-GR" sz="1600" b="1" dirty="0"/>
              <a:t>ΕΠΙΧΕΙΡΗΜΑΤΙΚΟ ΠΑΡΚΟ ΧΙΟΥ </a:t>
            </a:r>
          </a:p>
          <a:p>
            <a:pPr marL="342900" indent="-342900">
              <a:spcBef>
                <a:spcPts val="300"/>
              </a:spcBef>
              <a:spcAft>
                <a:spcPts val="300"/>
              </a:spcAft>
              <a:buFont typeface="Arial" charset="0"/>
              <a:buAutoNum type="arabicPeriod"/>
              <a:defRPr/>
            </a:pPr>
            <a:r>
              <a:rPr lang="el-GR" sz="1600" b="1" dirty="0"/>
              <a:t>ΕΠΙΧΕΙΡΗΜΑΤΙΚΟ ΠΑΡΚΟ ΕΠΙΧΕΙΡΗΣΕΩΝ ΕΦΟΔΙΑΣΤΙΚΗΣ (</a:t>
            </a:r>
            <a:r>
              <a:rPr lang="en-US" sz="1600" b="1" dirty="0"/>
              <a:t>LOGISTICS) </a:t>
            </a:r>
            <a:r>
              <a:rPr lang="el-GR" sz="1600" b="1" dirty="0"/>
              <a:t>ΗΓΟΥΜΕΝΙΤΣΑΣ </a:t>
            </a:r>
            <a:endParaRPr lang="en-US" sz="1600" b="1" dirty="0"/>
          </a:p>
          <a:p>
            <a:pPr marL="342900" indent="-342900">
              <a:spcBef>
                <a:spcPts val="300"/>
              </a:spcBef>
              <a:spcAft>
                <a:spcPts val="300"/>
              </a:spcAft>
              <a:buFont typeface="Arial" charset="0"/>
              <a:buAutoNum type="arabicPeriod"/>
              <a:defRPr/>
            </a:pPr>
            <a:r>
              <a:rPr lang="el-GR" sz="1600" b="1" dirty="0"/>
              <a:t>ΕΠΙΧΕΙΡΗΜΑΤΙΚΟ ΠΑΡΚΟ ΕΠΙΧΕΙΡΗΣΕΩΝ ΕΦΟΔΙΑΣΤΙΚΗΣ (</a:t>
            </a:r>
            <a:r>
              <a:rPr lang="en-US" sz="1600" b="1" dirty="0"/>
              <a:t>LOGISTICS) </a:t>
            </a:r>
            <a:r>
              <a:rPr lang="el-GR" sz="1600" b="1" dirty="0"/>
              <a:t>ΟΙΝΟΦΥΤΩΝ</a:t>
            </a:r>
            <a:r>
              <a:rPr lang="en-US" sz="1600" b="1" dirty="0"/>
              <a:t>/ </a:t>
            </a:r>
            <a:r>
              <a:rPr lang="el-GR" sz="1600" b="1" dirty="0"/>
              <a:t>ΕΛΕΥΘΕΡΗ ΤΕΛΩΝΙΑΚΗ ΖΩΝΗ</a:t>
            </a:r>
          </a:p>
          <a:p>
            <a:pPr marL="342900" indent="-342900">
              <a:spcBef>
                <a:spcPts val="300"/>
              </a:spcBef>
              <a:spcAft>
                <a:spcPts val="300"/>
              </a:spcAft>
              <a:buFont typeface="Arial" charset="0"/>
              <a:buAutoNum type="arabicPeriod"/>
              <a:defRPr/>
            </a:pPr>
            <a:r>
              <a:rPr lang="el-GR" sz="1600" b="1" dirty="0"/>
              <a:t>ΕΠΙΧΕΙΡΗΜΑΤΙΚΟ ΠΑΡΚΟ ΟΙΝΟΦΥΤΩΝ </a:t>
            </a:r>
            <a:endParaRPr lang="en-US" sz="1600" b="1" dirty="0"/>
          </a:p>
        </p:txBody>
      </p:sp>
      <p:sp>
        <p:nvSpPr>
          <p:cNvPr id="6" name="TextBox 5"/>
          <p:cNvSpPr txBox="1">
            <a:spLocks noChangeArrowheads="1"/>
          </p:cNvSpPr>
          <p:nvPr/>
        </p:nvSpPr>
        <p:spPr bwMode="auto">
          <a:xfrm>
            <a:off x="1691934" y="0"/>
            <a:ext cx="8455025" cy="754063"/>
          </a:xfrm>
          <a:prstGeom prst="rect">
            <a:avLst/>
          </a:prstGeom>
          <a:solidFill>
            <a:schemeClr val="accent1">
              <a:lumMod val="40000"/>
              <a:lumOff val="60000"/>
            </a:schemeClr>
          </a:solidFill>
        </p:spPr>
        <p:txBody>
          <a:bodyPr vert="horz" lIns="91440" tIns="45720" rIns="91440" bIns="45720" rtlCol="0" anchor="ctr">
            <a:noAutofit/>
          </a:bodyPr>
          <a:lstStyle>
            <a:lvl1pPr algn="ctr">
              <a:lnSpc>
                <a:spcPct val="110000"/>
              </a:lnSpc>
              <a:spcBef>
                <a:spcPts val="600"/>
              </a:spcBef>
              <a:spcAft>
                <a:spcPts val="600"/>
              </a:spcAft>
              <a:buNone/>
              <a:defRPr sz="3600" b="1">
                <a:latin typeface="+mj-lt"/>
                <a:ea typeface="+mj-ea"/>
                <a:cs typeface="+mj-cs"/>
              </a:defRPr>
            </a:lvl1pPr>
          </a:lstStyle>
          <a:p>
            <a:r>
              <a:rPr lang="el-GR" altLang="el-GR" dirty="0"/>
              <a:t>Διαχείριση Έργων Επιχειρηματικών Πάρκων</a:t>
            </a:r>
          </a:p>
        </p:txBody>
      </p:sp>
      <p:sp>
        <p:nvSpPr>
          <p:cNvPr id="9" name="TextBox 8">
            <a:extLst>
              <a:ext uri="{FF2B5EF4-FFF2-40B4-BE49-F238E27FC236}">
                <a16:creationId xmlns="" xmlns:a16="http://schemas.microsoft.com/office/drawing/2014/main" id="{368823A6-6AF5-406B-A991-4C6646F6020D}"/>
              </a:ext>
            </a:extLst>
          </p:cNvPr>
          <p:cNvSpPr txBox="1"/>
          <p:nvPr/>
        </p:nvSpPr>
        <p:spPr>
          <a:xfrm>
            <a:off x="7" y="-404"/>
            <a:ext cx="430887" cy="6858001"/>
          </a:xfrm>
          <a:prstGeom prst="rect">
            <a:avLst/>
          </a:prstGeom>
          <a:solidFill>
            <a:schemeClr val="accent1">
              <a:lumMod val="40000"/>
              <a:lumOff val="60000"/>
            </a:schemeClr>
          </a:solidFill>
        </p:spPr>
        <p:txBody>
          <a:bodyPr vert="vert270" wrap="square" rtlCol="0">
            <a:spAutoFit/>
          </a:bodyPr>
          <a:lstStyle/>
          <a:p>
            <a:r>
              <a:rPr lang="el-GR" sz="1600" b="1" dirty="0"/>
              <a:t>Παρουσίαση </a:t>
            </a:r>
            <a:r>
              <a:rPr lang="en-US" sz="1600" b="1" dirty="0"/>
              <a:t>Re.De-Plan AE Consultants</a:t>
            </a:r>
          </a:p>
        </p:txBody>
      </p:sp>
      <p:pic>
        <p:nvPicPr>
          <p:cNvPr id="10" name="Εικόνα 7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16541" y="6036820"/>
            <a:ext cx="1584960" cy="65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8966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9101" y="3721135"/>
            <a:ext cx="4147563" cy="307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T:\ΕΤΑΙΡΙΚΑ ΑΡΧΕΙΑ\ΔΙΑΦΗΜΙΣΤΙΚΑ\4πτυχο\ΣΥΝ. 3_ΕΠ ΕΦΟΔΙΑΣΤΙΚΗΣ ΗΓΟΥΜΕΝΙΤΣΑΣ.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8024" y="-15217"/>
            <a:ext cx="3633973" cy="350904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 y="-1"/>
            <a:ext cx="5281684" cy="3236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8838" y="0"/>
            <a:ext cx="3159191" cy="4545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389633"/>
            <a:ext cx="5548147" cy="3228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6477" y="2770500"/>
            <a:ext cx="2282755" cy="369332"/>
          </a:xfrm>
          <a:prstGeom prst="rect">
            <a:avLst/>
          </a:prstGeom>
          <a:solidFill>
            <a:schemeClr val="accent5">
              <a:lumMod val="60000"/>
              <a:lumOff val="40000"/>
            </a:schemeClr>
          </a:solidFill>
        </p:spPr>
        <p:txBody>
          <a:bodyPr wrap="square" rtlCol="0">
            <a:spAutoFit/>
          </a:bodyPr>
          <a:lstStyle/>
          <a:p>
            <a:pPr algn="ctr"/>
            <a:r>
              <a:rPr lang="el-GR" b="1" dirty="0"/>
              <a:t>ΒΙΟΠΑ ΑΓ. ΝΙΚΟΛΑΟΥ</a:t>
            </a:r>
          </a:p>
        </p:txBody>
      </p:sp>
      <p:sp>
        <p:nvSpPr>
          <p:cNvPr id="12" name="TextBox 11"/>
          <p:cNvSpPr txBox="1"/>
          <p:nvPr/>
        </p:nvSpPr>
        <p:spPr>
          <a:xfrm>
            <a:off x="5837689" y="4545114"/>
            <a:ext cx="1981475" cy="369332"/>
          </a:xfrm>
          <a:prstGeom prst="rect">
            <a:avLst/>
          </a:prstGeom>
          <a:solidFill>
            <a:schemeClr val="accent5">
              <a:lumMod val="60000"/>
              <a:lumOff val="40000"/>
            </a:schemeClr>
          </a:solidFill>
        </p:spPr>
        <p:txBody>
          <a:bodyPr wrap="square" rtlCol="0">
            <a:spAutoFit/>
          </a:bodyPr>
          <a:lstStyle/>
          <a:p>
            <a:pPr algn="ctr"/>
            <a:r>
              <a:rPr lang="el-GR" b="1" dirty="0"/>
              <a:t>ΕΠ ΧΑΝΙΩΝ</a:t>
            </a:r>
          </a:p>
        </p:txBody>
      </p:sp>
      <p:sp>
        <p:nvSpPr>
          <p:cNvPr id="13" name="TextBox 12"/>
          <p:cNvSpPr txBox="1"/>
          <p:nvPr/>
        </p:nvSpPr>
        <p:spPr>
          <a:xfrm>
            <a:off x="852013" y="6468673"/>
            <a:ext cx="3844123" cy="369332"/>
          </a:xfrm>
          <a:prstGeom prst="rect">
            <a:avLst/>
          </a:prstGeom>
          <a:solidFill>
            <a:schemeClr val="accent5">
              <a:lumMod val="60000"/>
              <a:lumOff val="40000"/>
            </a:schemeClr>
          </a:solidFill>
        </p:spPr>
        <p:txBody>
          <a:bodyPr wrap="square" rtlCol="0">
            <a:spAutoFit/>
          </a:bodyPr>
          <a:lstStyle/>
          <a:p>
            <a:pPr algn="ctr"/>
            <a:r>
              <a:rPr lang="el-GR" b="1" dirty="0"/>
              <a:t>ΕΠ ΑΣΠΡΟΠΥΡΓΟΥ/ ΝΟΤΙΟΣ ΤΟΜΕΑΣ</a:t>
            </a:r>
          </a:p>
        </p:txBody>
      </p:sp>
      <p:sp>
        <p:nvSpPr>
          <p:cNvPr id="14" name="TextBox 13"/>
          <p:cNvSpPr txBox="1"/>
          <p:nvPr/>
        </p:nvSpPr>
        <p:spPr>
          <a:xfrm>
            <a:off x="7529623" y="6468673"/>
            <a:ext cx="3370996" cy="369332"/>
          </a:xfrm>
          <a:prstGeom prst="rect">
            <a:avLst/>
          </a:prstGeom>
          <a:solidFill>
            <a:schemeClr val="accent5">
              <a:lumMod val="60000"/>
              <a:lumOff val="40000"/>
            </a:schemeClr>
          </a:solidFill>
        </p:spPr>
        <p:txBody>
          <a:bodyPr wrap="square" rtlCol="0">
            <a:spAutoFit/>
          </a:bodyPr>
          <a:lstStyle/>
          <a:p>
            <a:pPr algn="ctr"/>
            <a:r>
              <a:rPr lang="el-GR" b="1" dirty="0"/>
              <a:t>ΕΠ ΒΑΜΒΑΚΙΑΣ ΕΛΕΥΣΙΝΑΣ</a:t>
            </a:r>
          </a:p>
        </p:txBody>
      </p:sp>
      <p:sp>
        <p:nvSpPr>
          <p:cNvPr id="15" name="TextBox 14"/>
          <p:cNvSpPr txBox="1"/>
          <p:nvPr/>
        </p:nvSpPr>
        <p:spPr>
          <a:xfrm>
            <a:off x="9759241" y="2955166"/>
            <a:ext cx="2282755" cy="646331"/>
          </a:xfrm>
          <a:prstGeom prst="rect">
            <a:avLst/>
          </a:prstGeom>
          <a:solidFill>
            <a:schemeClr val="accent5">
              <a:lumMod val="60000"/>
              <a:lumOff val="40000"/>
            </a:schemeClr>
          </a:solidFill>
        </p:spPr>
        <p:txBody>
          <a:bodyPr wrap="square" rtlCol="0">
            <a:spAutoFit/>
          </a:bodyPr>
          <a:lstStyle/>
          <a:p>
            <a:pPr algn="ctr"/>
            <a:r>
              <a:rPr lang="el-GR" b="1" dirty="0"/>
              <a:t>ΕΠ ΕΦΟΔΙΑΣΤΙΚΗΣ ΗΓΟΥΜΕΝΙΤΣΑ</a:t>
            </a:r>
          </a:p>
        </p:txBody>
      </p:sp>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8149" y="5259401"/>
            <a:ext cx="1989683" cy="81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103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a:extLst>
              <a:ext uri="{FF2B5EF4-FFF2-40B4-BE49-F238E27FC236}">
                <a16:creationId xmlns="" xmlns:a16="http://schemas.microsoft.com/office/drawing/2014/main" id="{219D51A1-2C5B-4535-A720-93D67E2EAB7C}"/>
              </a:ext>
            </a:extLst>
          </p:cNvPr>
          <p:cNvSpPr>
            <a:spLocks noGrp="1"/>
          </p:cNvSpPr>
          <p:nvPr>
            <p:ph type="title"/>
          </p:nvPr>
        </p:nvSpPr>
        <p:spPr>
          <a:xfrm>
            <a:off x="10" y="2"/>
            <a:ext cx="12191999" cy="922017"/>
          </a:xfrm>
          <a:solidFill>
            <a:schemeClr val="accent1">
              <a:lumMod val="40000"/>
              <a:lumOff val="60000"/>
            </a:schemeClr>
          </a:solidFill>
        </p:spPr>
        <p:txBody>
          <a:bodyPr anchor="ctr">
            <a:noAutofit/>
          </a:bodyPr>
          <a:lstStyle/>
          <a:p>
            <a:pPr marL="541338"/>
            <a:r>
              <a:rPr lang="el-GR" sz="3600" b="1" dirty="0"/>
              <a:t>Προτάσεις της </a:t>
            </a:r>
            <a:r>
              <a:rPr lang="en-US" sz="3600" b="1" dirty="0"/>
              <a:t>ReDePlan</a:t>
            </a:r>
            <a:r>
              <a:rPr lang="el-GR" sz="3600" b="1" dirty="0"/>
              <a:t> ΑΕ</a:t>
            </a:r>
            <a:br>
              <a:rPr lang="el-GR" sz="3600" b="1" dirty="0"/>
            </a:br>
            <a:r>
              <a:rPr lang="el-GR" sz="2800" b="1" dirty="0"/>
              <a:t>Εμπειρία και Πηγές</a:t>
            </a:r>
          </a:p>
        </p:txBody>
      </p:sp>
      <p:pic>
        <p:nvPicPr>
          <p:cNvPr id="5" name="Θέση περιεχομένου 3">
            <a:extLst>
              <a:ext uri="{FF2B5EF4-FFF2-40B4-BE49-F238E27FC236}">
                <a16:creationId xmlns="" xmlns:a16="http://schemas.microsoft.com/office/drawing/2014/main" id="{FEE006F8-E66E-482B-A6D2-CEF7FBE0344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37" y="1630680"/>
            <a:ext cx="4620707" cy="3209933"/>
          </a:xfrm>
        </p:spPr>
      </p:pic>
      <p:sp>
        <p:nvSpPr>
          <p:cNvPr id="7" name="TextBox 6">
            <a:extLst>
              <a:ext uri="{FF2B5EF4-FFF2-40B4-BE49-F238E27FC236}">
                <a16:creationId xmlns="" xmlns:a16="http://schemas.microsoft.com/office/drawing/2014/main" id="{5BB2A4E6-FD03-4054-B113-16807DAC18FB}"/>
              </a:ext>
            </a:extLst>
          </p:cNvPr>
          <p:cNvSpPr txBox="1"/>
          <p:nvPr/>
        </p:nvSpPr>
        <p:spPr>
          <a:xfrm>
            <a:off x="-12211" y="5033014"/>
            <a:ext cx="4713751" cy="430887"/>
          </a:xfrm>
          <a:prstGeom prst="rect">
            <a:avLst/>
          </a:prstGeom>
          <a:noFill/>
        </p:spPr>
        <p:txBody>
          <a:bodyPr wrap="square" rtlCol="0">
            <a:spAutoFit/>
          </a:bodyPr>
          <a:lstStyle/>
          <a:p>
            <a:pPr algn="ctr"/>
            <a:r>
              <a:rPr lang="el-GR" sz="1100" b="1" dirty="0">
                <a:solidFill>
                  <a:srgbClr val="0070C0"/>
                </a:solidFill>
              </a:rPr>
              <a:t>58 προτάσεις νομοθετικής πρωτοβουλίας και συμπληρωματικές δράσεις πολιτικής</a:t>
            </a:r>
          </a:p>
        </p:txBody>
      </p:sp>
      <p:pic>
        <p:nvPicPr>
          <p:cNvPr id="9" name="Picture 2" descr="C:\Documents and Settings\user06\Επιφάνεια εργασίας\Pages from 2017_09_27 special_report ΣΕΒ__ΕΠΙΧΕΙΡΗΜΑΤΙΚΑ ΠΑΡΚΑ.jpg">
            <a:extLst>
              <a:ext uri="{FF2B5EF4-FFF2-40B4-BE49-F238E27FC236}">
                <a16:creationId xmlns="" xmlns:a16="http://schemas.microsoft.com/office/drawing/2014/main" id="{81DAF468-53D1-49E4-91E4-9B1FAE0B536E}"/>
              </a:ext>
            </a:extLst>
          </p:cNvPr>
          <p:cNvPicPr>
            <a:picLocks noChangeAspect="1" noChangeArrowheads="1"/>
          </p:cNvPicPr>
          <p:nvPr/>
        </p:nvPicPr>
        <p:blipFill rotWithShape="1">
          <a:blip r:embed="rId3" cstate="print"/>
          <a:srcRect t="80403" b="9771"/>
          <a:stretch/>
        </p:blipFill>
        <p:spPr bwMode="auto">
          <a:xfrm>
            <a:off x="4859564" y="5509630"/>
            <a:ext cx="4426115" cy="593990"/>
          </a:xfrm>
          <a:prstGeom prst="rect">
            <a:avLst/>
          </a:prstGeom>
          <a:noFill/>
        </p:spPr>
      </p:pic>
      <p:pic>
        <p:nvPicPr>
          <p:cNvPr id="8" name="Picture 2" descr="C:\Documents and Settings\user06\Επιφάνεια εργασίας\Pages from 2017_09_27 special_report ΣΕΒ__ΕΠΙΧΕΙΡΗΜΑΤΙΚΑ ΠΑΡΚΑ.jpg">
            <a:extLst>
              <a:ext uri="{FF2B5EF4-FFF2-40B4-BE49-F238E27FC236}">
                <a16:creationId xmlns="" xmlns:a16="http://schemas.microsoft.com/office/drawing/2014/main" id="{AECAA141-40BB-4EAE-BB28-BC310E4CB989}"/>
              </a:ext>
            </a:extLst>
          </p:cNvPr>
          <p:cNvPicPr>
            <a:picLocks noChangeAspect="1" noChangeArrowheads="1"/>
          </p:cNvPicPr>
          <p:nvPr/>
        </p:nvPicPr>
        <p:blipFill rotWithShape="1">
          <a:blip r:embed="rId3" cstate="print"/>
          <a:srcRect t="1" b="46623"/>
          <a:stretch/>
        </p:blipFill>
        <p:spPr bwMode="auto">
          <a:xfrm>
            <a:off x="4859565" y="2655766"/>
            <a:ext cx="4426115" cy="289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095" t="15714" r="19351" b="10727"/>
          <a:stretch/>
        </p:blipFill>
        <p:spPr bwMode="auto">
          <a:xfrm>
            <a:off x="9409945" y="1196767"/>
            <a:ext cx="2754971" cy="375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90712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35480" y="5624424"/>
            <a:ext cx="7697039" cy="1233576"/>
          </a:xfrm>
        </p:spPr>
        <p:txBody>
          <a:bodyPr>
            <a:normAutofit lnSpcReduction="10000"/>
          </a:bodyPr>
          <a:lstStyle/>
          <a:p>
            <a:pPr marL="0" indent="0" algn="just">
              <a:buNone/>
            </a:pPr>
            <a:r>
              <a:rPr lang="el-GR" sz="2100" dirty="0">
                <a:latin typeface="Calibri" panose="020F0502020204030204" pitchFamily="34" charset="0"/>
              </a:rPr>
              <a:t>Η </a:t>
            </a:r>
            <a:r>
              <a:rPr lang="en-US" sz="2100" dirty="0">
                <a:latin typeface="Calibri" panose="020F0502020204030204" pitchFamily="34" charset="0"/>
              </a:rPr>
              <a:t>REDEPLAN AE</a:t>
            </a:r>
            <a:r>
              <a:rPr lang="el-GR" sz="2100" dirty="0">
                <a:latin typeface="Calibri" panose="020F0502020204030204" pitchFamily="34" charset="0"/>
              </a:rPr>
              <a:t> βραβεύτηκε πρόσφατα, από το ΕΒΕΑ, με το </a:t>
            </a:r>
            <a:r>
              <a:rPr lang="en-US" sz="2100" b="1" dirty="0">
                <a:latin typeface="Calibri" panose="020F0502020204030204" pitchFamily="34" charset="0"/>
              </a:rPr>
              <a:t>“</a:t>
            </a:r>
            <a:r>
              <a:rPr lang="el-GR" sz="2100" b="1" dirty="0">
                <a:solidFill>
                  <a:srgbClr val="00B050"/>
                </a:solidFill>
                <a:latin typeface="Calibri" panose="020F0502020204030204" pitchFamily="34" charset="0"/>
              </a:rPr>
              <a:t>Βραβείο Περιβάλλοντος και Πράσινης Ανάπτυξης</a:t>
            </a:r>
            <a:r>
              <a:rPr lang="en-US" sz="2100" b="1" dirty="0">
                <a:latin typeface="Calibri" panose="020F0502020204030204" pitchFamily="34" charset="0"/>
              </a:rPr>
              <a:t>”</a:t>
            </a:r>
            <a:r>
              <a:rPr lang="el-GR" sz="2100" b="1" dirty="0">
                <a:latin typeface="Calibri" panose="020F0502020204030204" pitchFamily="34" charset="0"/>
              </a:rPr>
              <a:t> </a:t>
            </a:r>
            <a:r>
              <a:rPr lang="el-GR" sz="2100" dirty="0">
                <a:latin typeface="Calibri" panose="020F0502020204030204" pitchFamily="34" charset="0"/>
              </a:rPr>
              <a:t>για τη συμβολή της στην ανάπτυξη Επιχειρηματικών Πάρκων στην Ελληνική Επικράτεια.</a:t>
            </a:r>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480" y="0"/>
            <a:ext cx="7642860" cy="5283200"/>
          </a:xfrm>
          <a:prstGeom prst="rect">
            <a:avLst/>
          </a:prstGeom>
        </p:spPr>
      </p:pic>
      <p:sp>
        <p:nvSpPr>
          <p:cNvPr id="6" name="TextBox 5">
            <a:extLst>
              <a:ext uri="{FF2B5EF4-FFF2-40B4-BE49-F238E27FC236}">
                <a16:creationId xmlns="" xmlns:a16="http://schemas.microsoft.com/office/drawing/2014/main" id="{368823A6-6AF5-406B-A991-4C6646F6020D}"/>
              </a:ext>
            </a:extLst>
          </p:cNvPr>
          <p:cNvSpPr txBox="1"/>
          <p:nvPr/>
        </p:nvSpPr>
        <p:spPr>
          <a:xfrm>
            <a:off x="7" y="-404"/>
            <a:ext cx="430887" cy="6858001"/>
          </a:xfrm>
          <a:prstGeom prst="rect">
            <a:avLst/>
          </a:prstGeom>
          <a:noFill/>
          <a:ln w="28575">
            <a:solidFill>
              <a:schemeClr val="accent1">
                <a:lumMod val="60000"/>
                <a:lumOff val="40000"/>
              </a:schemeClr>
            </a:solidFill>
          </a:ln>
        </p:spPr>
        <p:txBody>
          <a:bodyPr vert="vert270" wrap="square" rtlCol="0">
            <a:spAutoFit/>
          </a:bodyPr>
          <a:lstStyle/>
          <a:p>
            <a:r>
              <a:rPr lang="el-GR" sz="1600" b="1" dirty="0"/>
              <a:t>Παρουσίαση </a:t>
            </a:r>
            <a:r>
              <a:rPr lang="en-US" sz="1600" b="1" dirty="0"/>
              <a:t>Re.De-Plan AE Consultnats</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Εικόνα 2" descr="Η νέα ταυτότητα (brand) της Περιφέρειας Δυτικής Ελλάδας"/>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555" b="20557"/>
          <a:stretch/>
        </p:blipFill>
        <p:spPr bwMode="auto">
          <a:xfrm>
            <a:off x="10080308" y="-1"/>
            <a:ext cx="1950720" cy="11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516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18197E0-DC58-4CE5-A15E-D675EB791B71}"/>
              </a:ext>
            </a:extLst>
          </p:cNvPr>
          <p:cNvSpPr>
            <a:spLocks noGrp="1"/>
          </p:cNvSpPr>
          <p:nvPr>
            <p:ph type="title"/>
          </p:nvPr>
        </p:nvSpPr>
        <p:spPr>
          <a:xfrm>
            <a:off x="4259580" y="4489112"/>
            <a:ext cx="7932420" cy="1690688"/>
          </a:xfrm>
          <a:noFill/>
          <a:ln w="38100">
            <a:solidFill>
              <a:schemeClr val="accent1">
                <a:lumMod val="60000"/>
                <a:lumOff val="40000"/>
              </a:schemeClr>
            </a:solidFill>
          </a:ln>
        </p:spPr>
        <p:txBody>
          <a:bodyPr vert="horz" lIns="91440" tIns="45720" rIns="91440" bIns="45720" rtlCol="0" anchor="ctr">
            <a:normAutofit/>
          </a:bodyPr>
          <a:lstStyle/>
          <a:p>
            <a:pPr marL="449263" algn="ctr"/>
            <a:r>
              <a:rPr lang="el-GR" sz="5400" b="1" dirty="0"/>
              <a:t>Σας ευχαριστούμε!!!    </a:t>
            </a:r>
            <a:endParaRPr lang="el-GR" sz="5400" b="1" dirty="0">
              <a:latin typeface="+mn-lt"/>
              <a:ea typeface="+mn-ea"/>
              <a:cs typeface="+mn-cs"/>
            </a:endParaRPr>
          </a:p>
        </p:txBody>
      </p:sp>
      <p:pic>
        <p:nvPicPr>
          <p:cNvPr id="6" name="Εικόνα 2" descr="Η νέα ταυτότητα (brand) της Περιφέρειας Δυτικής Ελλάδας"/>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5" b="20557"/>
          <a:stretch/>
        </p:blipFill>
        <p:spPr bwMode="auto">
          <a:xfrm>
            <a:off x="6172477" y="450358"/>
            <a:ext cx="4244063" cy="25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 xmlns:a16="http://schemas.microsoft.com/office/drawing/2014/main" id="{92769C34-3686-4E3E-89F0-ECB44D6E7B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84" t="23117" r="37556" b="15496"/>
          <a:stretch/>
        </p:blipFill>
        <p:spPr bwMode="auto">
          <a:xfrm>
            <a:off x="1" y="0"/>
            <a:ext cx="4549139" cy="6875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055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sp>
        <p:nvSpPr>
          <p:cNvPr id="4" name="Rectangle 4"/>
          <p:cNvSpPr>
            <a:spLocks noChangeArrowheads="1"/>
          </p:cNvSpPr>
          <p:nvPr/>
        </p:nvSpPr>
        <p:spPr bwMode="auto">
          <a:xfrm>
            <a:off x="152400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7" y="866150"/>
            <a:ext cx="9032919" cy="4787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392193" y="4733494"/>
            <a:ext cx="370185" cy="276999"/>
          </a:xfrm>
          <a:prstGeom prst="rect">
            <a:avLst/>
          </a:prstGeom>
          <a:noFill/>
        </p:spPr>
        <p:txBody>
          <a:bodyPr wrap="square" rtlCol="0">
            <a:spAutoFit/>
          </a:bodyPr>
          <a:lstStyle/>
          <a:p>
            <a:r>
              <a:rPr lang="el-GR" sz="1200" dirty="0"/>
              <a:t>(1)</a:t>
            </a:r>
          </a:p>
        </p:txBody>
      </p:sp>
      <p:sp>
        <p:nvSpPr>
          <p:cNvPr id="9" name="TextBox 8"/>
          <p:cNvSpPr txBox="1"/>
          <p:nvPr/>
        </p:nvSpPr>
        <p:spPr>
          <a:xfrm>
            <a:off x="8697880" y="5113803"/>
            <a:ext cx="370185" cy="276999"/>
          </a:xfrm>
          <a:prstGeom prst="rect">
            <a:avLst/>
          </a:prstGeom>
          <a:noFill/>
        </p:spPr>
        <p:txBody>
          <a:bodyPr wrap="square" rtlCol="0">
            <a:spAutoFit/>
          </a:bodyPr>
          <a:lstStyle/>
          <a:p>
            <a:r>
              <a:rPr lang="el-GR" sz="1200" dirty="0"/>
              <a:t>(2)</a:t>
            </a:r>
          </a:p>
        </p:txBody>
      </p:sp>
      <p:sp>
        <p:nvSpPr>
          <p:cNvPr id="10" name="TextBox 9"/>
          <p:cNvSpPr txBox="1"/>
          <p:nvPr/>
        </p:nvSpPr>
        <p:spPr>
          <a:xfrm>
            <a:off x="3193754" y="5123540"/>
            <a:ext cx="370185" cy="276999"/>
          </a:xfrm>
          <a:prstGeom prst="rect">
            <a:avLst/>
          </a:prstGeom>
          <a:noFill/>
        </p:spPr>
        <p:txBody>
          <a:bodyPr wrap="square" rtlCol="0">
            <a:spAutoFit/>
          </a:bodyPr>
          <a:lstStyle/>
          <a:p>
            <a:r>
              <a:rPr lang="el-GR" sz="1200" dirty="0"/>
              <a:t>(3)</a:t>
            </a:r>
          </a:p>
        </p:txBody>
      </p:sp>
      <p:sp>
        <p:nvSpPr>
          <p:cNvPr id="11" name="TextBox 10"/>
          <p:cNvSpPr txBox="1"/>
          <p:nvPr/>
        </p:nvSpPr>
        <p:spPr>
          <a:xfrm>
            <a:off x="4956195" y="4725875"/>
            <a:ext cx="370185" cy="276999"/>
          </a:xfrm>
          <a:prstGeom prst="rect">
            <a:avLst/>
          </a:prstGeom>
          <a:noFill/>
        </p:spPr>
        <p:txBody>
          <a:bodyPr wrap="square" rtlCol="0">
            <a:spAutoFit/>
          </a:bodyPr>
          <a:lstStyle/>
          <a:p>
            <a:r>
              <a:rPr lang="el-GR" sz="1200" dirty="0"/>
              <a:t>(4)</a:t>
            </a:r>
          </a:p>
        </p:txBody>
      </p:sp>
      <p:sp>
        <p:nvSpPr>
          <p:cNvPr id="8" name="TextBox 7">
            <a:extLst>
              <a:ext uri="{FF2B5EF4-FFF2-40B4-BE49-F238E27FC236}">
                <a16:creationId xmlns="" xmlns:a16="http://schemas.microsoft.com/office/drawing/2014/main" id="{7DC2D70F-F59D-422D-A71B-5C7C619018B4}"/>
              </a:ext>
            </a:extLst>
          </p:cNvPr>
          <p:cNvSpPr txBox="1"/>
          <p:nvPr/>
        </p:nvSpPr>
        <p:spPr>
          <a:xfrm>
            <a:off x="754380" y="5814762"/>
            <a:ext cx="9269146" cy="1015663"/>
          </a:xfrm>
          <a:prstGeom prst="rect">
            <a:avLst/>
          </a:prstGeom>
          <a:noFill/>
        </p:spPr>
        <p:txBody>
          <a:bodyPr wrap="square" rtlCol="0">
            <a:spAutoFit/>
          </a:bodyPr>
          <a:lstStyle/>
          <a:p>
            <a:pPr algn="ctr"/>
            <a:r>
              <a:rPr lang="el-GR" sz="2000" b="1" u="sng" dirty="0"/>
              <a:t>Συμπέρασμα: </a:t>
            </a:r>
          </a:p>
          <a:p>
            <a:pPr algn="ctr"/>
            <a:r>
              <a:rPr lang="el-GR" sz="2000" b="1" dirty="0"/>
              <a:t>Οι δυσκολίες πρόσβασης &amp; η επισφαλής χωροθέτηση τα μεγαλύτερα προβλήματα. </a:t>
            </a:r>
          </a:p>
          <a:p>
            <a:pPr algn="ctr"/>
            <a:r>
              <a:rPr lang="el-GR" sz="2000" b="1" dirty="0"/>
              <a:t>Η διασφάλιση της λειτουργίας προκαλεί πολύ υψηλό διοικητικό κόστος.</a:t>
            </a:r>
          </a:p>
        </p:txBody>
      </p:sp>
      <p:pic>
        <p:nvPicPr>
          <p:cNvPr id="13"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100312" y="14"/>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sp>
        <p:nvSpPr>
          <p:cNvPr id="5" name="TextBox 4">
            <a:extLst>
              <a:ext uri="{FF2B5EF4-FFF2-40B4-BE49-F238E27FC236}">
                <a16:creationId xmlns="" xmlns:a16="http://schemas.microsoft.com/office/drawing/2014/main" id="{D3AB1F09-8A43-4AC7-B1B3-477EB6BA5A32}"/>
              </a:ext>
            </a:extLst>
          </p:cNvPr>
          <p:cNvSpPr txBox="1"/>
          <p:nvPr/>
        </p:nvSpPr>
        <p:spPr>
          <a:xfrm>
            <a:off x="6891907" y="1009585"/>
            <a:ext cx="4789553" cy="230832"/>
          </a:xfrm>
          <a:prstGeom prst="rect">
            <a:avLst/>
          </a:prstGeom>
          <a:noFill/>
        </p:spPr>
        <p:txBody>
          <a:bodyPr wrap="square" rtlCol="0">
            <a:spAutoFit/>
          </a:bodyPr>
          <a:lstStyle/>
          <a:p>
            <a:r>
              <a:rPr lang="el-GR" sz="900" u="sng" dirty="0">
                <a:solidFill>
                  <a:schemeClr val="tx1">
                    <a:lumMod val="50000"/>
                    <a:lumOff val="50000"/>
                  </a:schemeClr>
                </a:solidFill>
              </a:rPr>
              <a:t>Πηγή: </a:t>
            </a:r>
            <a:r>
              <a:rPr lang="en-US" sz="900" u="sng" dirty="0" err="1">
                <a:solidFill>
                  <a:schemeClr val="tx1">
                    <a:lumMod val="50000"/>
                    <a:lumOff val="50000"/>
                  </a:schemeClr>
                </a:solidFill>
              </a:rPr>
              <a:t>Re.DePlan</a:t>
            </a:r>
            <a:r>
              <a:rPr lang="en-US" sz="900" u="sng" dirty="0">
                <a:solidFill>
                  <a:schemeClr val="tx1">
                    <a:lumMod val="50000"/>
                    <a:lumOff val="50000"/>
                  </a:schemeClr>
                </a:solidFill>
              </a:rPr>
              <a:t> AE </a:t>
            </a:r>
            <a:r>
              <a:rPr lang="el-GR" sz="900" u="sng" dirty="0">
                <a:solidFill>
                  <a:schemeClr val="tx1">
                    <a:lumMod val="50000"/>
                    <a:lumOff val="50000"/>
                  </a:schemeClr>
                </a:solidFill>
              </a:rPr>
              <a:t>- Εθνικό Σχέδιο Δράσης ΚΕΕ 2018-2040</a:t>
            </a:r>
          </a:p>
        </p:txBody>
      </p:sp>
      <p:sp>
        <p:nvSpPr>
          <p:cNvPr id="2" name="Τίτλος 1"/>
          <p:cNvSpPr>
            <a:spLocks noGrp="1"/>
          </p:cNvSpPr>
          <p:nvPr>
            <p:ph type="title"/>
          </p:nvPr>
        </p:nvSpPr>
        <p:spPr>
          <a:xfrm>
            <a:off x="-7620" y="-1"/>
            <a:ext cx="10035859" cy="752476"/>
          </a:xfrm>
          <a:solidFill>
            <a:schemeClr val="accent5">
              <a:lumMod val="40000"/>
              <a:lumOff val="60000"/>
            </a:schemeClr>
          </a:solidFill>
        </p:spPr>
        <p:txBody>
          <a:bodyPr>
            <a:normAutofit/>
          </a:bodyPr>
          <a:lstStyle/>
          <a:p>
            <a:pPr algn="ctr"/>
            <a:r>
              <a:rPr lang="el-GR" sz="2800" b="1" dirty="0"/>
              <a:t>Ποια είναι τα προβλήματα των Επιχειρήσεων </a:t>
            </a:r>
            <a:r>
              <a:rPr lang="el-GR" sz="2800" b="1" dirty="0">
                <a:solidFill>
                  <a:srgbClr val="FF6600"/>
                </a:solidFill>
              </a:rPr>
              <a:t>Εκτός Σχεδίου;</a:t>
            </a:r>
            <a:endParaRPr lang="el-GR" sz="2800" b="1" dirty="0"/>
          </a:p>
        </p:txBody>
      </p:sp>
    </p:spTree>
    <p:extLst>
      <p:ext uri="{BB962C8B-B14F-4D97-AF65-F5344CB8AC3E}">
        <p14:creationId xmlns:p14="http://schemas.microsoft.com/office/powerpoint/2010/main" val="3216579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 y="-1"/>
            <a:ext cx="553998" cy="6858001"/>
          </a:xfrm>
          <a:prstGeom prst="rect">
            <a:avLst/>
          </a:prstGeom>
          <a:noFill/>
          <a:ln w="19050">
            <a:solidFill>
              <a:schemeClr val="bg1">
                <a:lumMod val="65000"/>
              </a:schemeClr>
            </a:solidFill>
          </a:ln>
        </p:spPr>
        <p:txBody>
          <a:bodyPr vert="vert270" wrap="square" rtlCol="0">
            <a:spAutoFit/>
          </a:bodyPr>
          <a:lstStyle>
            <a:defPPr>
              <a:defRPr lang="el-GR"/>
            </a:defPPr>
            <a:lvl1pPr>
              <a:defRPr sz="2400" b="1"/>
            </a:lvl1pPr>
          </a:lstStyle>
          <a:p>
            <a:pPr marL="447675"/>
            <a:r>
              <a:rPr lang="el-GR" b="0" dirty="0"/>
              <a:t>Σύντομο Ιστορικό</a:t>
            </a:r>
          </a:p>
        </p:txBody>
      </p:sp>
      <p:pic>
        <p:nvPicPr>
          <p:cNvPr id="3074" name="Εικόνα 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116" y="907145"/>
            <a:ext cx="7020677" cy="371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23653" y="1439557"/>
            <a:ext cx="3292791" cy="1323439"/>
          </a:xfrm>
          <a:prstGeom prst="rect">
            <a:avLst/>
          </a:prstGeom>
          <a:noFill/>
        </p:spPr>
        <p:txBody>
          <a:bodyPr wrap="square" rtlCol="0">
            <a:spAutoFit/>
          </a:bodyPr>
          <a:lstStyle/>
          <a:p>
            <a:r>
              <a:rPr lang="el-GR" sz="2000" b="1" dirty="0"/>
              <a:t>Ποια είναι η </a:t>
            </a:r>
            <a:r>
              <a:rPr lang="el-GR" sz="2000" b="1" dirty="0">
                <a:solidFill>
                  <a:schemeClr val="accent2"/>
                </a:solidFill>
              </a:rPr>
              <a:t>ιδανική θέση </a:t>
            </a:r>
            <a:r>
              <a:rPr lang="el-GR" sz="2000" b="1" dirty="0"/>
              <a:t>χωροθέτησης μιας επιχείρησης (βιομηχανία, βιοτεχνία, logistics κλπ);</a:t>
            </a:r>
          </a:p>
        </p:txBody>
      </p:sp>
      <p:sp>
        <p:nvSpPr>
          <p:cNvPr id="3" name="TextBox 2"/>
          <p:cNvSpPr txBox="1"/>
          <p:nvPr/>
        </p:nvSpPr>
        <p:spPr>
          <a:xfrm>
            <a:off x="1023647" y="5003680"/>
            <a:ext cx="3707904" cy="707886"/>
          </a:xfrm>
          <a:prstGeom prst="rect">
            <a:avLst/>
          </a:prstGeom>
          <a:noFill/>
        </p:spPr>
        <p:txBody>
          <a:bodyPr wrap="square" rtlCol="0">
            <a:spAutoFit/>
          </a:bodyPr>
          <a:lstStyle/>
          <a:p>
            <a:r>
              <a:rPr lang="el-GR" sz="2000" b="1" dirty="0"/>
              <a:t>Ποια είναι τα </a:t>
            </a:r>
            <a:r>
              <a:rPr lang="el-GR" sz="2000" b="1" dirty="0">
                <a:solidFill>
                  <a:schemeClr val="accent2"/>
                </a:solidFill>
              </a:rPr>
              <a:t>πλεονεκτήματα εγκατάστασης </a:t>
            </a:r>
            <a:r>
              <a:rPr lang="el-GR" sz="2000" b="1" dirty="0"/>
              <a:t>εντός ΕΠ;</a:t>
            </a:r>
          </a:p>
        </p:txBody>
      </p:sp>
      <p:sp>
        <p:nvSpPr>
          <p:cNvPr id="4" name="Ορθογώνιο 3"/>
          <p:cNvSpPr/>
          <p:nvPr/>
        </p:nvSpPr>
        <p:spPr>
          <a:xfrm>
            <a:off x="4296943" y="4901858"/>
            <a:ext cx="5826633" cy="1938992"/>
          </a:xfrm>
          <a:prstGeom prst="rect">
            <a:avLst/>
          </a:prstGeom>
        </p:spPr>
        <p:txBody>
          <a:bodyPr wrap="square">
            <a:spAutoFit/>
          </a:bodyPr>
          <a:lstStyle/>
          <a:p>
            <a:pPr marL="800100" lvl="1" indent="-342900">
              <a:buFont typeface="Arial" panose="020B0604020202020204" pitchFamily="34" charset="0"/>
              <a:buChar char="•"/>
            </a:pPr>
            <a:r>
              <a:rPr lang="el-GR" sz="2000" dirty="0"/>
              <a:t>Ασφαλής χωροθέτηση</a:t>
            </a:r>
          </a:p>
          <a:p>
            <a:pPr marL="800100" lvl="1" indent="-342900">
              <a:buFont typeface="Arial" panose="020B0604020202020204" pitchFamily="34" charset="0"/>
              <a:buChar char="•"/>
            </a:pPr>
            <a:r>
              <a:rPr lang="el-GR" sz="2000" dirty="0"/>
              <a:t>Εξασφαλισμένη αδειοδότηση</a:t>
            </a:r>
          </a:p>
          <a:p>
            <a:pPr marL="800100" lvl="1" indent="-342900">
              <a:buFont typeface="Arial" panose="020B0604020202020204" pitchFamily="34" charset="0"/>
              <a:buChar char="•"/>
            </a:pPr>
            <a:r>
              <a:rPr lang="el-GR" sz="2000" dirty="0"/>
              <a:t>Ύπαρξη έργων υποδομής</a:t>
            </a:r>
          </a:p>
          <a:p>
            <a:pPr marL="800100" lvl="1" indent="-342900">
              <a:buFont typeface="Arial" panose="020B0604020202020204" pitchFamily="34" charset="0"/>
              <a:buChar char="•"/>
            </a:pPr>
            <a:r>
              <a:rPr lang="el-GR" sz="2000" dirty="0"/>
              <a:t>Χαμηλό κόστος λειτουργίας</a:t>
            </a:r>
          </a:p>
          <a:p>
            <a:pPr marL="800100" lvl="1" indent="-342900">
              <a:buFont typeface="Arial" panose="020B0604020202020204" pitchFamily="34" charset="0"/>
              <a:buChar char="•"/>
            </a:pPr>
            <a:r>
              <a:rPr lang="el-GR" sz="2000" dirty="0"/>
              <a:t>Ευνοϊκότεροι όροι δόμησης</a:t>
            </a:r>
          </a:p>
          <a:p>
            <a:pPr marL="800100" lvl="1" indent="-342900">
              <a:buFont typeface="Arial" panose="020B0604020202020204" pitchFamily="34" charset="0"/>
              <a:buChar char="•"/>
            </a:pPr>
            <a:r>
              <a:rPr lang="el-GR" sz="2000" dirty="0"/>
              <a:t>Οικονομικά και φορολογικά κίνητρα</a:t>
            </a:r>
          </a:p>
        </p:txBody>
      </p:sp>
      <p:sp>
        <p:nvSpPr>
          <p:cNvPr id="7" name="Τίτλος 1"/>
          <p:cNvSpPr txBox="1">
            <a:spLocks/>
          </p:cNvSpPr>
          <p:nvPr/>
        </p:nvSpPr>
        <p:spPr>
          <a:xfrm>
            <a:off x="6" y="10"/>
            <a:ext cx="10028239" cy="752475"/>
          </a:xfrm>
          <a:prstGeom prst="rect">
            <a:avLst/>
          </a:prstGeom>
          <a:solidFill>
            <a:schemeClr val="accent5">
              <a:lumMod val="40000"/>
              <a:lumOff val="60000"/>
            </a:schemeClr>
          </a:solidFill>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l-GR" sz="2800" b="1" dirty="0"/>
              <a:t>Πως αξιολογούν τα Επιμελητήρια τον θεσμό των Πάρκων</a:t>
            </a:r>
          </a:p>
        </p:txBody>
      </p:sp>
      <p:pic>
        <p:nvPicPr>
          <p:cNvPr id="12" name="Εικόνα 2" descr="Η νέα ταυτότητα (brand) της Περιφέρειας Δυτικής Ελλάδα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55" b="20557"/>
          <a:stretch/>
        </p:blipFill>
        <p:spPr bwMode="auto">
          <a:xfrm>
            <a:off x="10028887" y="10"/>
            <a:ext cx="2081541" cy="12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6068" y="5985685"/>
            <a:ext cx="1584960" cy="65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 xmlns:a16="http://schemas.microsoft.com/office/drawing/2014/main" id="{D3AB1F09-8A43-4AC7-B1B3-477EB6BA5A32}"/>
              </a:ext>
            </a:extLst>
          </p:cNvPr>
          <p:cNvSpPr txBox="1"/>
          <p:nvPr/>
        </p:nvSpPr>
        <p:spPr>
          <a:xfrm>
            <a:off x="7050239" y="1124997"/>
            <a:ext cx="4789553" cy="230832"/>
          </a:xfrm>
          <a:prstGeom prst="rect">
            <a:avLst/>
          </a:prstGeom>
          <a:noFill/>
        </p:spPr>
        <p:txBody>
          <a:bodyPr wrap="square" rtlCol="0">
            <a:spAutoFit/>
          </a:bodyPr>
          <a:lstStyle/>
          <a:p>
            <a:r>
              <a:rPr lang="el-GR" sz="900" u="sng" dirty="0">
                <a:solidFill>
                  <a:schemeClr val="tx1">
                    <a:lumMod val="50000"/>
                    <a:lumOff val="50000"/>
                  </a:schemeClr>
                </a:solidFill>
              </a:rPr>
              <a:t>Πηγή: </a:t>
            </a:r>
            <a:r>
              <a:rPr lang="en-US" sz="900" u="sng" dirty="0" err="1">
                <a:solidFill>
                  <a:schemeClr val="tx1">
                    <a:lumMod val="50000"/>
                    <a:lumOff val="50000"/>
                  </a:schemeClr>
                </a:solidFill>
              </a:rPr>
              <a:t>Re.DePlan</a:t>
            </a:r>
            <a:r>
              <a:rPr lang="en-US" sz="900" u="sng" dirty="0">
                <a:solidFill>
                  <a:schemeClr val="tx1">
                    <a:lumMod val="50000"/>
                    <a:lumOff val="50000"/>
                  </a:schemeClr>
                </a:solidFill>
              </a:rPr>
              <a:t> AE </a:t>
            </a:r>
            <a:r>
              <a:rPr lang="el-GR" sz="900" u="sng" dirty="0">
                <a:solidFill>
                  <a:schemeClr val="tx1">
                    <a:lumMod val="50000"/>
                    <a:lumOff val="50000"/>
                  </a:schemeClr>
                </a:solidFill>
              </a:rPr>
              <a:t>- Εθνικό Σχέδιο Δράσης ΚΕΕ 2018-2040</a:t>
            </a:r>
          </a:p>
        </p:txBody>
      </p:sp>
    </p:spTree>
    <p:extLst>
      <p:ext uri="{BB962C8B-B14F-4D97-AF65-F5344CB8AC3E}">
        <p14:creationId xmlns:p14="http://schemas.microsoft.com/office/powerpoint/2010/main" val="3847916055"/>
      </p:ext>
    </p:extLst>
  </p:cSld>
  <p:clrMapOvr>
    <a:masterClrMapping/>
  </p:clrMapOvr>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Essential</Template>
  <TotalTime>7319</TotalTime>
  <Words>6177</Words>
  <Application>Microsoft Office PowerPoint</Application>
  <PresentationFormat>Προσαρμογή</PresentationFormat>
  <Paragraphs>1426</Paragraphs>
  <Slides>75</Slides>
  <Notes>1</Notes>
  <HiddenSlides>0</HiddenSlides>
  <MMClips>0</MMClips>
  <ScaleCrop>false</ScaleCrop>
  <HeadingPairs>
    <vt:vector size="6" baseType="variant">
      <vt:variant>
        <vt:lpstr>Θέμα</vt:lpstr>
      </vt:variant>
      <vt:variant>
        <vt:i4>3</vt:i4>
      </vt:variant>
      <vt:variant>
        <vt:lpstr>Ενσωματωμένοι διακομιστές OLE</vt:lpstr>
      </vt:variant>
      <vt:variant>
        <vt:i4>1</vt:i4>
      </vt:variant>
      <vt:variant>
        <vt:lpstr>Τίτλοι διαφανειών</vt:lpstr>
      </vt:variant>
      <vt:variant>
        <vt:i4>75</vt:i4>
      </vt:variant>
    </vt:vector>
  </HeadingPairs>
  <TitlesOfParts>
    <vt:vector size="79" baseType="lpstr">
      <vt:lpstr>1_Θέμα του Office</vt:lpstr>
      <vt:lpstr>2_Θέμα του Office</vt:lpstr>
      <vt:lpstr>3_Θέμα του Office</vt:lpstr>
      <vt:lpstr>Φύλλο εργασίας</vt:lpstr>
      <vt:lpstr>ΠΕΡΙΦΕΡΕΙΑΚΟ  ΣΧΕΔΙΟ  ΔΡΑΣΗΣ  ΓΙΑ  ΤΗΝ  ΑΝΑΠΤΥΞΗ ΕΠΙΧΕΙΡΗΜΑΤΙΚΩΝ ΠΑΡΚΩΝ ΣΤΗ ΠΕΡΙΦΕΡΕΙΑ ΔΥΤΙΚΗΣ ΕΛΛΑΔΑΣ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Ποια είναι τα προβλήματα των Επιχειρήσεων Εκτός Σχεδίου;</vt:lpstr>
      <vt:lpstr>Παρουσίαση του PowerPoint</vt:lpstr>
      <vt:lpstr>Ποια είναι τα προβλήματα των Επιχειρήσεων εντός Πάρκων;</vt:lpstr>
      <vt:lpstr>Γιατί οι Επιχειρήσεις δεν προτιμούν να εγκατασταθούν στα Πάρκα;</vt:lpstr>
      <vt:lpstr>Παρουσίαση του PowerPoint</vt:lpstr>
      <vt:lpstr>Παρουσίαση του PowerPoint</vt:lpstr>
      <vt:lpstr>2012                                     2018</vt:lpstr>
      <vt:lpstr>Παρουσίαση του PowerPoint</vt:lpstr>
      <vt:lpstr>ΕΥΡΩΠΑΪΚΟΙ ΠΟΡΟΙ – ΧΡΗΜΑΤΟΔΟΤΗΣΗ ΤΗΣ ΑΝΑΠΤΥΞΗΣ</vt:lpstr>
      <vt:lpstr>Οι ευθύνες των αρμοδίων αρχών, της διοίκησης και των επιχειρήσεων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Περιφέρεια Δυτικής Ελλάδας ανοίγει τον δρόμο…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Δυνατότητες &amp; Πρωτοβουλίες των ΟΤΑ (Α’&amp;Β’ βαθμού)</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Περιφέρεια Δυτικής Ελλάδας ανοίγει τον δρόμο…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Λίγα λόγια για την Re.De-Plan</vt:lpstr>
      <vt:lpstr>Λίγα λόγια για τη ReDePlan</vt:lpstr>
      <vt:lpstr>Παρουσίαση του PowerPoint</vt:lpstr>
      <vt:lpstr>Παρουσίαση του PowerPoint</vt:lpstr>
      <vt:lpstr>Προτάσεις της ReDePlan ΑΕ Εμπειρία και Πηγές</vt:lpstr>
      <vt:lpstr>Παρουσίαση του PowerPoint</vt:lpstr>
      <vt:lpstr>Σας ευχαριστούμε!!!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User16</dc:creator>
  <cp:lastModifiedBy>User16</cp:lastModifiedBy>
  <cp:revision>485</cp:revision>
  <cp:lastPrinted>2021-11-24T12:44:37Z</cp:lastPrinted>
  <dcterms:created xsi:type="dcterms:W3CDTF">2019-06-21T10:35:26Z</dcterms:created>
  <dcterms:modified xsi:type="dcterms:W3CDTF">2021-11-24T14:25:12Z</dcterms:modified>
</cp:coreProperties>
</file>